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D6888-1D56-4A90-940F-7F9BD860C4DD}" type="datetimeFigureOut">
              <a:rPr lang="fr-FR" smtClean="0"/>
              <a:t>10/12/2012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C40C1-CFD3-4316-A0F4-8AC27BBA5252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0C707-27CB-4312-91BB-DFAF955EC8D3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0C707-27CB-4312-91BB-DFAF955EC8D3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3FFF-C591-4FF5-BDEF-D72A8E4E0131}" type="datetimeFigureOut">
              <a:rPr lang="fr-FR" smtClean="0"/>
              <a:t>10/12/2012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06D-51F5-4D8F-A729-FFDF57298DD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3FFF-C591-4FF5-BDEF-D72A8E4E0131}" type="datetimeFigureOut">
              <a:rPr lang="fr-FR" smtClean="0"/>
              <a:t>10/12/2012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06D-51F5-4D8F-A729-FFDF57298DD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3FFF-C591-4FF5-BDEF-D72A8E4E0131}" type="datetimeFigureOut">
              <a:rPr lang="fr-FR" smtClean="0"/>
              <a:t>10/12/2012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06D-51F5-4D8F-A729-FFDF57298DD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lang="en-US" sz="1000" smtClean="0"/>
            </a:lvl1pPr>
          </a:lstStyle>
          <a:p>
            <a:pPr>
              <a:defRPr/>
            </a:pPr>
            <a:r>
              <a:rPr lang="en-US" dirty="0" smtClean="0"/>
              <a:t>OLNC – Research &amp; Development – VQEG meeting – June 2012</a:t>
            </a:r>
            <a:endParaRPr lang="en-US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3FFF-C591-4FF5-BDEF-D72A8E4E0131}" type="datetimeFigureOut">
              <a:rPr lang="fr-FR" smtClean="0"/>
              <a:t>10/12/2012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06D-51F5-4D8F-A729-FFDF57298DD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3FFF-C591-4FF5-BDEF-D72A8E4E0131}" type="datetimeFigureOut">
              <a:rPr lang="fr-FR" smtClean="0"/>
              <a:t>10/12/2012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06D-51F5-4D8F-A729-FFDF57298DD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3FFF-C591-4FF5-BDEF-D72A8E4E0131}" type="datetimeFigureOut">
              <a:rPr lang="fr-FR" smtClean="0"/>
              <a:t>10/12/2012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06D-51F5-4D8F-A729-FFDF57298DD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3FFF-C591-4FF5-BDEF-D72A8E4E0131}" type="datetimeFigureOut">
              <a:rPr lang="fr-FR" smtClean="0"/>
              <a:t>10/12/2012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06D-51F5-4D8F-A729-FFDF57298DD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3FFF-C591-4FF5-BDEF-D72A8E4E0131}" type="datetimeFigureOut">
              <a:rPr lang="fr-FR" smtClean="0"/>
              <a:t>10/12/2012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06D-51F5-4D8F-A729-FFDF57298DD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3FFF-C591-4FF5-BDEF-D72A8E4E0131}" type="datetimeFigureOut">
              <a:rPr lang="fr-FR" smtClean="0"/>
              <a:t>10/12/2012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06D-51F5-4D8F-A729-FFDF57298DD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3FFF-C591-4FF5-BDEF-D72A8E4E0131}" type="datetimeFigureOut">
              <a:rPr lang="fr-FR" smtClean="0"/>
              <a:t>10/12/2012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06D-51F5-4D8F-A729-FFDF57298DD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3FFF-C591-4FF5-BDEF-D72A8E4E0131}" type="datetimeFigureOut">
              <a:rPr lang="fr-FR" smtClean="0"/>
              <a:t>10/12/2012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06D-51F5-4D8F-A729-FFDF57298DD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13FFF-C591-4FF5-BDEF-D72A8E4E0131}" type="datetimeFigureOut">
              <a:rPr lang="fr-FR" smtClean="0"/>
              <a:t>10/12/2012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BE06D-51F5-4D8F-A729-FFDF57298DDC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ctrTitle"/>
          </p:nvPr>
        </p:nvSpPr>
        <p:spPr>
          <a:xfrm>
            <a:off x="795338" y="2622855"/>
            <a:ext cx="7542212" cy="8985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rgbClr val="3399FF"/>
                </a:solidFill>
                <a:latin typeface="Calibri" pitchFamily="34" charset="0"/>
                <a:cs typeface="Calibri" pitchFamily="34" charset="0"/>
              </a:rPr>
              <a:t>An </a:t>
            </a:r>
            <a:r>
              <a:rPr lang="en-GB" dirty="0" smtClean="0">
                <a:solidFill>
                  <a:srgbClr val="3399FF"/>
                </a:solidFill>
                <a:latin typeface="Calibri" pitchFamily="34" charset="0"/>
                <a:cs typeface="Calibri" pitchFamily="34" charset="0"/>
              </a:rPr>
              <a:t>Exploration of S-3D video </a:t>
            </a:r>
            <a:r>
              <a:rPr lang="en-GB" dirty="0" err="1" smtClean="0">
                <a:solidFill>
                  <a:srgbClr val="3399FF"/>
                </a:solidFill>
                <a:latin typeface="Calibri" pitchFamily="34" charset="0"/>
                <a:cs typeface="Calibri" pitchFamily="34" charset="0"/>
              </a:rPr>
              <a:t>QoE</a:t>
            </a:r>
            <a:r>
              <a:rPr lang="en-GB" dirty="0" smtClean="0">
                <a:solidFill>
                  <a:srgbClr val="3399FF"/>
                </a:solidFill>
                <a:latin typeface="Calibri" pitchFamily="34" charset="0"/>
                <a:cs typeface="Calibri" pitchFamily="34" charset="0"/>
              </a:rPr>
              <a:t>: the binocular depth issue</a:t>
            </a:r>
            <a:endParaRPr lang="en-US" sz="6000" dirty="0" smtClean="0">
              <a:solidFill>
                <a:srgbClr val="3399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005064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 smtClean="0">
                <a:latin typeface="Calibri" pitchFamily="34" charset="0"/>
                <a:cs typeface="Calibri" pitchFamily="34" charset="0"/>
              </a:rPr>
              <a:t>EXPLORATION OF QUALITY OF EXPERIENCE OF STEREOSCOPIC IMAGES: BINOCULAR DEPTH </a:t>
            </a:r>
          </a:p>
          <a:p>
            <a:r>
              <a:rPr lang="fr-FR" sz="1600" i="1" dirty="0" smtClean="0">
                <a:latin typeface="Calibri" pitchFamily="34" charset="0"/>
                <a:cs typeface="Calibri" pitchFamily="34" charset="0"/>
              </a:rPr>
              <a:t>W. Chen, J. Fournier, M. </a:t>
            </a:r>
            <a:r>
              <a:rPr lang="fr-FR" sz="1600" i="1" dirty="0" err="1" smtClean="0">
                <a:latin typeface="Calibri" pitchFamily="34" charset="0"/>
                <a:cs typeface="Calibri" pitchFamily="34" charset="0"/>
              </a:rPr>
              <a:t>Barkowsky</a:t>
            </a:r>
            <a:r>
              <a:rPr lang="fr-FR" sz="1600" i="1" dirty="0" smtClean="0">
                <a:latin typeface="Calibri" pitchFamily="34" charset="0"/>
                <a:cs typeface="Calibri" pitchFamily="34" charset="0"/>
              </a:rPr>
              <a:t>, P. Le </a:t>
            </a:r>
            <a:r>
              <a:rPr lang="fr-FR" sz="1600" i="1" dirty="0" err="1" smtClean="0">
                <a:latin typeface="Calibri" pitchFamily="34" charset="0"/>
                <a:cs typeface="Calibri" pitchFamily="34" charset="0"/>
              </a:rPr>
              <a:t>Callet</a:t>
            </a:r>
            <a:endParaRPr lang="fr-FR" sz="1600" i="1" dirty="0" smtClean="0">
              <a:latin typeface="Calibri" pitchFamily="34" charset="0"/>
              <a:cs typeface="Calibri" pitchFamily="34" charset="0"/>
            </a:endParaRPr>
          </a:p>
          <a:p>
            <a:r>
              <a:rPr lang="fr-FR" sz="1600" i="1" dirty="0" smtClean="0">
                <a:latin typeface="Calibri" pitchFamily="34" charset="0"/>
                <a:cs typeface="Calibri" pitchFamily="34" charset="0"/>
              </a:rPr>
              <a:t>VPQM 2012 </a:t>
            </a:r>
            <a:endParaRPr lang="fr-FR" sz="1600" i="1" dirty="0" smtClean="0">
              <a:latin typeface="Calibri" pitchFamily="34" charset="0"/>
              <a:cs typeface="Calibri" pitchFamily="34" charset="0"/>
            </a:endParaRPr>
          </a:p>
          <a:p>
            <a:endParaRPr lang="fr-FR" sz="1600" i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1600" b="1" dirty="0" smtClean="0"/>
              <a:t>Quality of experience model for 3DTV </a:t>
            </a:r>
            <a:endParaRPr lang="fr-FR" sz="1600" b="1" i="1" dirty="0">
              <a:latin typeface="Calibri" pitchFamily="34" charset="0"/>
              <a:cs typeface="Calibri" pitchFamily="34" charset="0"/>
            </a:endParaRPr>
          </a:p>
          <a:p>
            <a:r>
              <a:rPr lang="en-US" sz="1600" dirty="0"/>
              <a:t>W. Chen, J. Fournier, M. </a:t>
            </a:r>
            <a:r>
              <a:rPr lang="en-US" sz="1600" dirty="0" err="1"/>
              <a:t>Barkowsky</a:t>
            </a:r>
            <a:r>
              <a:rPr lang="en-US" sz="1600" dirty="0" smtClean="0"/>
              <a:t>, </a:t>
            </a:r>
            <a:r>
              <a:rPr lang="en-US" sz="1600" dirty="0"/>
              <a:t>P. Le </a:t>
            </a:r>
            <a:r>
              <a:rPr lang="en-US" sz="1600" dirty="0" err="1" smtClean="0"/>
              <a:t>Callet</a:t>
            </a:r>
            <a:endParaRPr lang="en-US" sz="1600" dirty="0" smtClean="0"/>
          </a:p>
          <a:p>
            <a:r>
              <a:rPr lang="en-US" sz="1600" dirty="0" smtClean="0"/>
              <a:t>in </a:t>
            </a:r>
            <a:r>
              <a:rPr lang="en-US" sz="1600" i="1" dirty="0"/>
              <a:t>Proceedings of </a:t>
            </a:r>
            <a:r>
              <a:rPr lang="en-US" sz="1600" i="1" dirty="0" smtClean="0"/>
              <a:t>SPIE Stereoscopic Displays and Applications</a:t>
            </a:r>
            <a:r>
              <a:rPr lang="en-US" sz="1600" smtClean="0"/>
              <a:t>, 2012</a:t>
            </a:r>
            <a:endParaRPr lang="fr-FR" sz="1600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077" y="-3522"/>
            <a:ext cx="8107363" cy="9842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dirty="0" smtClean="0">
                <a:solidFill>
                  <a:srgbClr val="3399FF"/>
                </a:solidFill>
                <a:latin typeface="Calibri" pitchFamily="34" charset="0"/>
                <a:cs typeface="Calibri" pitchFamily="34" charset="0"/>
              </a:rPr>
              <a:t>Main results</a:t>
            </a:r>
            <a:br>
              <a:rPr lang="en-US" sz="3200" dirty="0" smtClean="0">
                <a:solidFill>
                  <a:srgbClr val="3399FF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200" dirty="0" smtClean="0">
                <a:solidFill>
                  <a:srgbClr val="3399FF"/>
                </a:solidFill>
                <a:latin typeface="Calibri" pitchFamily="34" charset="0"/>
                <a:cs typeface="Calibri" pitchFamily="34" charset="0"/>
              </a:rPr>
              <a:t>Considering QoE indicators and scene contents</a:t>
            </a:r>
            <a:endParaRPr lang="en-US" sz="3200" dirty="0">
              <a:solidFill>
                <a:srgbClr val="3399FF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459" name="Picture 3" descr="exp1 full 2D Image Quality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409700"/>
            <a:ext cx="29337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exp1 full Depth Quantity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1409700"/>
            <a:ext cx="29337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exp1 full Depth rendering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" y="3771900"/>
            <a:ext cx="29337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7" descr="exp1 full Visual Comfort.bm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1409700"/>
            <a:ext cx="29337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6" descr="exp1 full Naturalness.bmp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0" y="3771900"/>
            <a:ext cx="29337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74" descr="exp1 full Visual Experience.bmp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19800" y="3771900"/>
            <a:ext cx="29337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143000" y="6019800"/>
            <a:ext cx="7578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zh-CN" sz="120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MOS (with their 95% confidence intervals) vs. variation of DoF for different QoE indicators (Natural scene in solid line and Synthetic scene in dotted line)</a:t>
            </a:r>
            <a:endParaRPr lang="en-US" altLang="zh-CN" sz="3200">
              <a:latin typeface="Arial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095375" y="2590800"/>
            <a:ext cx="1590675" cy="304800"/>
          </a:xfrm>
          <a:prstGeom prst="wedgeRoundRectCallout">
            <a:avLst>
              <a:gd name="adj1" fmla="val -69610"/>
              <a:gd name="adj2" fmla="val -80340"/>
              <a:gd name="adj3" fmla="val 16667"/>
            </a:avLst>
          </a:prstGeom>
          <a:solidFill>
            <a:srgbClr val="FFFF00"/>
          </a:solidFill>
          <a:ln w="952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 dirty="0" err="1">
                <a:solidFill>
                  <a:schemeClr val="tx1"/>
                </a:solidFill>
              </a:rPr>
              <a:t>Mean</a:t>
            </a:r>
            <a:r>
              <a:rPr lang="fr-FR" sz="1200" b="1" dirty="0">
                <a:solidFill>
                  <a:schemeClr val="tx1"/>
                </a:solidFill>
              </a:rPr>
              <a:t> Opinion Score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7308304" y="764704"/>
            <a:ext cx="1590675" cy="636017"/>
          </a:xfrm>
          <a:prstGeom prst="wedgeRoundRectCallout">
            <a:avLst>
              <a:gd name="adj1" fmla="val 3243"/>
              <a:gd name="adj2" fmla="val 105402"/>
              <a:gd name="adj3" fmla="val 16667"/>
            </a:avLst>
          </a:prstGeom>
          <a:solidFill>
            <a:srgbClr val="FFFF00"/>
          </a:solidFill>
          <a:ln w="952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Increasing binocular depth </a:t>
            </a:r>
            <a:r>
              <a:rPr lang="en-US" sz="1200" b="1" dirty="0">
                <a:solidFill>
                  <a:schemeClr val="tx1"/>
                </a:solidFill>
              </a:rPr>
              <a:t>decrease the visual comfort</a:t>
            </a:r>
            <a:r>
              <a:rPr lang="en-US" sz="12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3491880" y="836713"/>
            <a:ext cx="2068512" cy="576064"/>
          </a:xfrm>
          <a:prstGeom prst="wedgeRoundRectCallout">
            <a:avLst>
              <a:gd name="adj1" fmla="val -25130"/>
              <a:gd name="adj2" fmla="val 120251"/>
              <a:gd name="adj3" fmla="val 16667"/>
            </a:avLst>
          </a:prstGeom>
          <a:solidFill>
            <a:srgbClr val="FFFF00"/>
          </a:solidFill>
          <a:ln w="952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Increasing the binocular depth </a:t>
            </a:r>
            <a:r>
              <a:rPr lang="en-US" sz="1200" b="1" dirty="0">
                <a:solidFill>
                  <a:schemeClr val="tx1"/>
                </a:solidFill>
              </a:rPr>
              <a:t>increase the perceived depth quantity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6732240" y="5006975"/>
            <a:ext cx="2016224" cy="510258"/>
          </a:xfrm>
          <a:prstGeom prst="wedgeRoundRectCallout">
            <a:avLst>
              <a:gd name="adj1" fmla="val -8331"/>
              <a:gd name="adj2" fmla="val -140294"/>
              <a:gd name="adj3" fmla="val 16667"/>
            </a:avLst>
          </a:prstGeom>
          <a:solidFill>
            <a:srgbClr val="FFFF00"/>
          </a:solidFill>
          <a:ln w="952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Visual experience optimization </a:t>
            </a:r>
            <a:r>
              <a:rPr lang="en-US" sz="1200" dirty="0">
                <a:solidFill>
                  <a:schemeClr val="tx1"/>
                </a:solidFill>
              </a:rPr>
              <a:t>depending on binocular depth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108</Words>
  <Application>Microsoft Office PowerPoint</Application>
  <PresentationFormat>On-screen Show (4:3)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An Exploration of S-3D video QoE: the binocular depth issue</vt:lpstr>
      <vt:lpstr>Main results Considering QoE indicators and scene contents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Exploration of S-3D video QoE: the binocular depth issue</dc:title>
  <dc:creator>Patrick</dc:creator>
  <cp:lastModifiedBy>Patrick</cp:lastModifiedBy>
  <cp:revision>1</cp:revision>
  <dcterms:created xsi:type="dcterms:W3CDTF">2012-12-10T08:30:42Z</dcterms:created>
  <dcterms:modified xsi:type="dcterms:W3CDTF">2012-12-10T08:52:35Z</dcterms:modified>
</cp:coreProperties>
</file>