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385" r:id="rId3"/>
    <p:sldId id="410" r:id="rId4"/>
    <p:sldId id="413" r:id="rId5"/>
    <p:sldId id="402" r:id="rId6"/>
    <p:sldId id="403" r:id="rId7"/>
    <p:sldId id="404" r:id="rId8"/>
    <p:sldId id="407" r:id="rId9"/>
    <p:sldId id="416" r:id="rId10"/>
    <p:sldId id="415" r:id="rId11"/>
    <p:sldId id="401" r:id="rId12"/>
    <p:sldId id="351" r:id="rId13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66CC"/>
    <a:srgbClr val="FF5050"/>
    <a:srgbClr val="CC99FF"/>
    <a:srgbClr val="CCCCFF"/>
    <a:srgbClr val="CC66FF"/>
    <a:srgbClr val="9933FF"/>
    <a:srgbClr val="CCFFCC"/>
    <a:srgbClr val="CC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2503" autoAdjust="0"/>
  </p:normalViewPr>
  <p:slideViewPr>
    <p:cSldViewPr>
      <p:cViewPr varScale="1">
        <p:scale>
          <a:sx n="60" d="100"/>
          <a:sy n="60" d="100"/>
        </p:scale>
        <p:origin x="-142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04"/>
        <p:guide pos="23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0C9D3-B723-42EC-AEE2-4EDED3E50B5D}" type="datetimeFigureOut">
              <a:rPr lang="en-IE" smtClean="0"/>
              <a:pPr/>
              <a:t>07/07/2013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400D-C8BE-41AF-BE06-1755C93A373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269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6433" tIns="48216" rIns="96433" bIns="48216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433" tIns="48216" rIns="96433" bIns="48216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01955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433" tIns="48216" rIns="96433" bIns="48216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1843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69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914" tIns="49355" rIns="94914" bIns="4935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433" tIns="48216" rIns="96433" bIns="48216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9550" y="972185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914" tIns="49355" rIns="94914" bIns="4935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762000" algn="l"/>
                <a:tab pos="1525588" algn="l"/>
                <a:tab pos="2289175" algn="l"/>
              </a:tabLst>
              <a:defRPr sz="1300">
                <a:solidFill>
                  <a:srgbClr val="000000"/>
                </a:solidFill>
                <a:latin typeface="Arial" charset="0"/>
                <a:ea typeface="DejaVuSans" charset="0"/>
                <a:cs typeface="DejaVuSans" charset="0"/>
              </a:defRPr>
            </a:lvl1pPr>
          </a:lstStyle>
          <a:p>
            <a:fld id="{08882595-5B41-6043-A228-CFBB06983D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6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855E88-3E77-3448-BF66-4FAE1BCCB675}" type="slidenum">
              <a:rPr lang="en-GB"/>
              <a:pPr/>
              <a:t>1</a:t>
            </a:fld>
            <a:endParaRPr lang="en-GB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920750" y="766763"/>
            <a:ext cx="5256213" cy="383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433" tIns="48216" rIns="96433" bIns="48216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Verdana" charset="0"/>
              <a:buNone/>
            </a:pPr>
            <a:endParaRPr lang="en-IE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2513"/>
            <a:ext cx="5678487" cy="4605337"/>
          </a:xfrm>
          <a:noFill/>
          <a:ln/>
        </p:spPr>
        <p:txBody>
          <a:bodyPr wrap="none" anchor="ctr"/>
          <a:lstStyle/>
          <a:p>
            <a:endParaRPr lang="en-IE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82595-5B41-6043-A228-CFBB06983D4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Noise is not necessarily bad if it means we can</a:t>
            </a:r>
            <a:r>
              <a:rPr lang="en-IE" baseline="0" dirty="0" smtClean="0"/>
              <a:t> see further! Trade off – naturalness/usefulness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82595-5B41-6043-A228-CFBB06983D4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82595-5B41-6043-A228-CFBB06983D4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54E421-BE3E-E947-8E61-CBF5A21968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DA115-48D8-5F41-9DDD-1A60CDED9D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2001838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3112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CAF74A-9286-D742-97F3-86ECD5B5CB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7999412" cy="205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0813"/>
            <a:ext cx="7999412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F74AEA-B5CC-214D-86F8-B148994541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7999412" cy="205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0813"/>
            <a:ext cx="7999412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8B5FE4-6312-0A40-860C-2B2F45770A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2712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1752600"/>
            <a:ext cx="3924300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40CD8F-947F-304A-945F-87985E3B41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61865E-CF86-2548-A413-7EAB6BD7B0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86E9B0-152B-CF4F-B949-6D07E1577F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2712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752600"/>
            <a:ext cx="3924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DBF79A-33DF-B84C-A58B-9FC7103001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48E0D7-C97F-A740-8E21-E9FC557009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B24429-A254-BC40-9340-DBB9CF0C6B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1128C6-4875-E143-B354-D2D3676763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A550D6-4070-0743-81FA-32F79BDBE6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ED9AB4-D0F3-8545-922A-37425E77A1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7999413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7999412" cy="426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w 1000"/>
              <a:gd name="T13" fmla="*/ 0 h 1000"/>
              <a:gd name="T14" fmla="*/ 1000 w 1000"/>
              <a:gd name="T1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9600" y="61722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19796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Calibri" charset="0"/>
              <a:buNone/>
              <a:defRPr sz="1200">
                <a:solidFill>
                  <a:srgbClr val="000000"/>
                </a:solidFill>
                <a:latin typeface="Calibri" charset="0"/>
                <a:ea typeface="DejaVuSans" charset="0"/>
                <a:cs typeface="DejaVuSans" charset="0"/>
              </a:defRPr>
            </a:lvl1pPr>
          </a:lstStyle>
          <a:p>
            <a:fld id="{9FC1BDAC-0D00-DA4F-897F-8B16C247E83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188913"/>
            <a:ext cx="1223963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6"/>
          <p:cNvSpPr>
            <a:spLocks noGrp="1" noChangeArrowheads="1"/>
          </p:cNvSpPr>
          <p:nvPr>
            <p:ph type="ftr" idx="3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  <a:ln/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Verdana" pitchFamily="32" charset="0"/>
              <a:buNone/>
              <a:defRPr sz="900">
                <a:solidFill>
                  <a:schemeClr val="tx1"/>
                </a:solidFill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Vehicle Detection at Night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9pPr>
    </p:titleStyle>
    <p:bodyStyle>
      <a:lvl1pPr marL="468313" indent="-468313" algn="l" defTabSz="449263" rtl="0" eaLnBrk="0" fontAlgn="base" hangingPunct="0">
        <a:spcBef>
          <a:spcPts val="75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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906463" indent="-436563" algn="l" defTabSz="449263" rtl="0" eaLnBrk="0" fontAlgn="base" hangingPunct="0">
        <a:spcBef>
          <a:spcPts val="65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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303338" indent="-393700" algn="l" defTabSz="449263" rtl="0" eaLnBrk="0" fontAlgn="base" hangingPunct="0">
        <a:spcBef>
          <a:spcPts val="575"/>
        </a:spcBef>
        <a:spcAft>
          <a:spcPct val="0"/>
        </a:spcAft>
        <a:buClr>
          <a:srgbClr val="CC0000"/>
        </a:buClr>
        <a:buSzPct val="100000"/>
        <a:buFont typeface="Wingdings" charset="2"/>
        <a:buChar char="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92275" indent="-387350" algn="l" defTabSz="449263" rtl="0" eaLnBrk="0" fontAlgn="base" hangingPunct="0">
        <a:spcBef>
          <a:spcPts val="50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923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495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067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639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211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thony\Dropbox\VQEG\VQEG%20Valeo%20video\junction%20view.wmv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thony\Dropbox\VQEG\VQEG%20Valeo%20video\park%20assist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mw-next-gener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08920"/>
            <a:ext cx="4355976" cy="2939556"/>
          </a:xfrm>
          <a:prstGeom prst="rect">
            <a:avLst/>
          </a:prstGeom>
          <a:solidFill>
            <a:srgbClr val="FFFFFF"/>
          </a:solidFill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0063" y="1620838"/>
            <a:ext cx="7929562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dirty="0" smtClean="0">
                <a:solidFill>
                  <a:srgbClr val="000000"/>
                </a:solidFill>
                <a:latin typeface="Calibri" charset="0"/>
              </a:rPr>
              <a:t>JEG-Hybrid: Automotive Image Quality</a:t>
            </a:r>
            <a:endParaRPr lang="en-GB" sz="4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7850" y="3500438"/>
            <a:ext cx="86741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Anthony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</a:rPr>
              <a:t>Winterlich</a:t>
            </a:r>
            <a:endParaRPr lang="en-GB" sz="24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Vladimir </a:t>
            </a:r>
            <a:r>
              <a:rPr lang="en-GB" sz="2000" dirty="0" err="1" smtClean="0">
                <a:solidFill>
                  <a:srgbClr val="000000"/>
                </a:solidFill>
                <a:latin typeface="Calibri" charset="0"/>
              </a:rPr>
              <a:t>Zlokolica</a:t>
            </a:r>
            <a:endParaRPr lang="en-GB" sz="20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Edward Jones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Martin </a:t>
            </a:r>
            <a:r>
              <a:rPr lang="en-GB" sz="2000" dirty="0" err="1" smtClean="0">
                <a:solidFill>
                  <a:srgbClr val="000000"/>
                </a:solidFill>
                <a:latin typeface="Calibri" charset="0"/>
              </a:rPr>
              <a:t>Glavin</a:t>
            </a:r>
            <a:endParaRPr lang="en-GB" sz="20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Calibri" charset="0"/>
              </a:rPr>
              <a:t>Connaught Automotive Research Group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Calibri" charset="0"/>
              </a:rPr>
              <a:t>Electrical &amp; Electronic Engineering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Calibri" charset="0"/>
              </a:rPr>
              <a:t>National University of Ireland, Galway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413" y="6000750"/>
            <a:ext cx="16922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 descr="Vale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2195736" cy="1137989"/>
          </a:xfrm>
          <a:prstGeom prst="rect">
            <a:avLst/>
          </a:prstGeom>
        </p:spPr>
      </p:pic>
      <p:pic>
        <p:nvPicPr>
          <p:cNvPr id="8" name="Picture 7" descr="IRC Logo hi-resolu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116632"/>
            <a:ext cx="3203848" cy="8543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Calibri" pitchFamily="34" charset="0"/>
              </a:rPr>
              <a:t>Quality in low light conditions</a:t>
            </a:r>
            <a:endParaRPr lang="en-GB" sz="3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" name="Picture 2" descr="scene3_4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7308304" cy="411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Calibri" pitchFamily="34" charset="0"/>
              </a:rPr>
              <a:t>Existing subjective testing standards</a:t>
            </a:r>
            <a:endParaRPr lang="en-GB" sz="3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84482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i="1" dirty="0" smtClean="0">
              <a:solidFill>
                <a:schemeClr val="tx1"/>
              </a:solidFill>
            </a:endParaRPr>
          </a:p>
          <a:p>
            <a:r>
              <a:rPr lang="en-IE" i="1" dirty="0" smtClean="0">
                <a:solidFill>
                  <a:schemeClr val="tx1"/>
                </a:solidFill>
              </a:rPr>
              <a:t>ITU-R Recommendation BT.500-11, “Methodology for the subjective assessment of the quality of television pictures,”</a:t>
            </a:r>
          </a:p>
          <a:p>
            <a:endParaRPr lang="en-IE" i="1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r>
              <a:rPr lang="en-IE" b="1" dirty="0" smtClean="0">
                <a:solidFill>
                  <a:schemeClr val="tx1"/>
                </a:solidFill>
              </a:rPr>
              <a:t>General viewing conditions for subjective assessments in laboratory environment </a:t>
            </a:r>
          </a:p>
          <a:p>
            <a:endParaRPr lang="en-IE" dirty="0" smtClean="0">
              <a:solidFill>
                <a:schemeClr val="tx1"/>
              </a:solidFill>
            </a:endParaRPr>
          </a:p>
          <a:p>
            <a:pPr lvl="1"/>
            <a:r>
              <a:rPr lang="en-IE" i="1" dirty="0" smtClean="0">
                <a:solidFill>
                  <a:schemeClr val="tx1"/>
                </a:solidFill>
              </a:rPr>
              <a:t>Not appropriate for automotive vision systems!</a:t>
            </a:r>
          </a:p>
          <a:p>
            <a:endParaRPr lang="en-IE" dirty="0" smtClean="0">
              <a:solidFill>
                <a:schemeClr val="tx1"/>
              </a:solidFill>
            </a:endParaRPr>
          </a:p>
          <a:p>
            <a:r>
              <a:rPr lang="en-IE" b="1" dirty="0" smtClean="0">
                <a:solidFill>
                  <a:schemeClr val="tx1"/>
                </a:solidFill>
              </a:rPr>
              <a:t>The absence of defects in the reference part of the presentation pair is crucial to obtain stable results.</a:t>
            </a:r>
            <a:r>
              <a:rPr lang="en-IE" b="1" i="1" dirty="0" smtClean="0">
                <a:solidFill>
                  <a:schemeClr val="tx1"/>
                </a:solidFill>
              </a:rPr>
              <a:t> </a:t>
            </a:r>
          </a:p>
          <a:p>
            <a:endParaRPr lang="en-IE" i="1" dirty="0" smtClean="0">
              <a:solidFill>
                <a:schemeClr val="tx1"/>
              </a:solidFill>
            </a:endParaRPr>
          </a:p>
          <a:p>
            <a:pPr lvl="1"/>
            <a:r>
              <a:rPr lang="en-IE" i="1" dirty="0" smtClean="0">
                <a:solidFill>
                  <a:schemeClr val="tx1"/>
                </a:solidFill>
              </a:rPr>
              <a:t>Fish-eye images are not free of defects!</a:t>
            </a:r>
            <a:endParaRPr lang="en-I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mtClean="0">
                <a:solidFill>
                  <a:srgbClr val="000000"/>
                </a:solidFill>
                <a:latin typeface="Calibri" pitchFamily="34" charset="0"/>
              </a:rPr>
              <a:t>Thank You!</a:t>
            </a:r>
            <a:endParaRPr lang="en-GB" sz="4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Picture 4" descr="ne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44824"/>
            <a:ext cx="5892984" cy="3976780"/>
          </a:xfrm>
          <a:prstGeom prst="rect">
            <a:avLst/>
          </a:prstGeom>
        </p:spPr>
      </p:pic>
      <p:pic>
        <p:nvPicPr>
          <p:cNvPr id="4" name="Picture 3" descr="Val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2195736" cy="1137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7413" y="6000750"/>
            <a:ext cx="16922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573325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chemeClr val="tx1"/>
                </a:solidFill>
              </a:rPr>
              <a:t>SSIM : 0.7134</a:t>
            </a:r>
            <a:endParaRPr lang="en-IE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IRC Logo hi-resolu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116632"/>
            <a:ext cx="3203848" cy="85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 smtClean="0">
                <a:solidFill>
                  <a:srgbClr val="000000"/>
                </a:solidFill>
                <a:latin typeface="Calibri" pitchFamily="34" charset="0"/>
              </a:rPr>
              <a:t>Current Applications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junction vi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1680" y="1772816"/>
            <a:ext cx="5832648" cy="4374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3093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Junction View</a:t>
            </a:r>
            <a:endParaRPr lang="en-I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 smtClean="0">
                <a:solidFill>
                  <a:srgbClr val="000000"/>
                </a:solidFill>
                <a:latin typeface="Calibri" pitchFamily="34" charset="0"/>
              </a:rPr>
              <a:t>Current Applications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3093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Park Assist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4" name="park assis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5904656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 smtClean="0">
                <a:solidFill>
                  <a:srgbClr val="000000"/>
                </a:solidFill>
                <a:latin typeface="Calibri" pitchFamily="34" charset="0"/>
              </a:rPr>
              <a:t>Subjective testing challenges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9592" y="1844824"/>
            <a:ext cx="7461646" cy="426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q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Fish-eye distortion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Sharpness</a:t>
            </a: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Visual Saliency 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Colour balance and contrast (HDR scenes)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Noise in high &amp; low light conditions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</a:pPr>
            <a:endParaRPr lang="en-IE" sz="48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468313" indent="-468313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3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8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5400600" cy="3600400"/>
          </a:xfrm>
          <a:prstGeom prst="rect">
            <a:avLst/>
          </a:prstGeom>
        </p:spPr>
      </p:pic>
      <p:pic>
        <p:nvPicPr>
          <p:cNvPr id="5" name="Picture 4" descr="008opti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140968"/>
            <a:ext cx="5400000" cy="36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20688"/>
            <a:ext cx="2426888" cy="18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otched Right Arrow 6"/>
          <p:cNvSpPr/>
          <p:nvPr/>
        </p:nvSpPr>
        <p:spPr bwMode="auto">
          <a:xfrm>
            <a:off x="5724128" y="1268760"/>
            <a:ext cx="432048" cy="360040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  <p:sp>
        <p:nvSpPr>
          <p:cNvPr id="8" name="Notched Right Arrow 7"/>
          <p:cNvSpPr/>
          <p:nvPr/>
        </p:nvSpPr>
        <p:spPr bwMode="auto">
          <a:xfrm>
            <a:off x="1043608" y="4725144"/>
            <a:ext cx="1728192" cy="504056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5373216"/>
            <a:ext cx="3384376" cy="6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IE" sz="4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IE" sz="2400" dirty="0" smtClean="0">
                <a:solidFill>
                  <a:srgbClr val="000000"/>
                </a:solidFill>
                <a:latin typeface="Calibri" pitchFamily="34" charset="0"/>
              </a:rPr>
              <a:t>LOWER SPATIAL RESOLUTION AT THE EDGE OF AN IMAGE RESULTS IN A LOSS OF PERCEPTUAL QUALITY 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050" name="Picture 2" descr="C:\Users\Anthony\Dropbox\Qomex\cornerca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4320000" cy="2880000"/>
          </a:xfrm>
          <a:prstGeom prst="rect">
            <a:avLst/>
          </a:prstGeom>
          <a:noFill/>
        </p:spPr>
      </p:pic>
      <p:pic>
        <p:nvPicPr>
          <p:cNvPr id="6" name="Picture 5" descr="002Rad(green box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432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IE" sz="4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IE" sz="2400" dirty="0" smtClean="0">
                <a:solidFill>
                  <a:srgbClr val="000000"/>
                </a:solidFill>
                <a:latin typeface="Calibri" pitchFamily="34" charset="0"/>
              </a:rPr>
              <a:t>LOWER SPATIAL RESOLUTION AT THE EDGE OF AN IMAGE RESULTS IN A LOSS OF PERCEPTUAL QUALITY 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3" descr="002Rad_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843191" cy="2160000"/>
          </a:xfrm>
          <a:prstGeom prst="rect">
            <a:avLst/>
          </a:prstGeom>
        </p:spPr>
      </p:pic>
      <p:pic>
        <p:nvPicPr>
          <p:cNvPr id="5" name="Picture 4" descr="002optimal_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861048"/>
            <a:ext cx="4611892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IE" sz="4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E" sz="2400" dirty="0" smtClean="0">
                <a:solidFill>
                  <a:srgbClr val="000000"/>
                </a:solidFill>
                <a:latin typeface="Calibri" pitchFamily="34" charset="0"/>
              </a:rPr>
              <a:t>FEATURE VECTORS ARE EXTRACTED TO DETERMINE SALIENCY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1000"/>
            <a:ext cx="4320000" cy="2880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75262"/>
            <a:ext cx="4305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63214"/>
            <a:ext cx="5534943" cy="4127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63214"/>
            <a:ext cx="5515276" cy="41256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Calibri" pitchFamily="34" charset="0"/>
              </a:rPr>
              <a:t>HDR and contrast</a:t>
            </a:r>
            <a:endParaRPr lang="en-GB" sz="3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 PL ShanHeiSun Uni"/>
        <a:cs typeface="AR PL ShanHeiSun Uni"/>
      </a:majorFont>
      <a:minorFont>
        <a:latin typeface="Calibri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Verdana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Verdana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32297</TotalTime>
  <Words>198</Words>
  <Application>Microsoft Office PowerPoint</Application>
  <PresentationFormat>On-screen Show (4:3)</PresentationFormat>
  <Paragraphs>50</Paragraphs>
  <Slides>12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Metrics in Image Quality</dc:title>
  <dc:creator>Anthony Winterlich</dc:creator>
  <cp:lastModifiedBy>Anthony</cp:lastModifiedBy>
  <cp:revision>1857</cp:revision>
  <dcterms:created xsi:type="dcterms:W3CDTF">2009-12-16T16:43:36Z</dcterms:created>
  <dcterms:modified xsi:type="dcterms:W3CDTF">2013-07-07T20:55:53Z</dcterms:modified>
</cp:coreProperties>
</file>