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0"/>
  </p:notesMasterIdLst>
  <p:sldIdLst>
    <p:sldId id="268" r:id="rId2"/>
    <p:sldId id="298" r:id="rId3"/>
    <p:sldId id="316" r:id="rId4"/>
    <p:sldId id="317" r:id="rId5"/>
    <p:sldId id="312" r:id="rId6"/>
    <p:sldId id="309" r:id="rId7"/>
    <p:sldId id="310" r:id="rId8"/>
    <p:sldId id="313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A50021"/>
    <a:srgbClr val="CC3300"/>
    <a:srgbClr val="663300"/>
    <a:srgbClr val="990099"/>
    <a:srgbClr val="CC0099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14EC63-8CD8-4345-AC5D-DB907A6C5A3F}" type="datetimeFigureOut">
              <a:rPr lang="cs-CZ"/>
              <a:pPr>
                <a:defRPr/>
              </a:pPr>
              <a:t>8.5.2017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A6F955-2A3E-4AAA-A54A-FE3AB6D219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9E761-A93C-4B9C-8D67-9B232DD94116}" type="datetimeFigureOut">
              <a:rPr lang="cs-CZ"/>
              <a:pPr>
                <a:defRPr/>
              </a:pPr>
              <a:t>8.5.2017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01AC7-B329-4600-8F78-C6A948C1E1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4625A-C4C0-4B7D-969B-D7C136D209A4}" type="datetimeFigureOut">
              <a:rPr lang="cs-CZ"/>
              <a:pPr>
                <a:defRPr/>
              </a:pPr>
              <a:t>8.5.2017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932D3-26D7-4DA7-8792-D23DCAC82F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8CE99-5E0F-45BD-A1AD-2992DCD9E284}" type="datetimeFigureOut">
              <a:rPr lang="cs-CZ"/>
              <a:pPr>
                <a:defRPr/>
              </a:pPr>
              <a:t>8.5.2017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C5E7-F3A1-4CBF-94BD-CD128B8966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EDA5C-E519-4C73-AE71-3EA937E1A7FC}" type="datetimeFigureOut">
              <a:rPr lang="cs-CZ"/>
              <a:pPr>
                <a:defRPr/>
              </a:pPr>
              <a:t>8.5.2017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4848D-EBBB-467C-B952-B79213A7F9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EAB97-7ADB-4B35-AF50-2DF65485EACE}" type="datetimeFigureOut">
              <a:rPr lang="cs-CZ"/>
              <a:pPr>
                <a:defRPr/>
              </a:pPr>
              <a:t>8.5.2017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8850C-42E4-4E37-8FC9-1A31A31B35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84169-0B02-483A-80AD-293FA2B1608B}" type="datetimeFigureOut">
              <a:rPr lang="cs-CZ"/>
              <a:pPr>
                <a:defRPr/>
              </a:pPr>
              <a:t>8.5.2017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05C0F-725D-4C4A-8AB6-BDF4AA90F0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9A4D7-D19A-48EF-9381-04549302D93B}" type="datetimeFigureOut">
              <a:rPr lang="cs-CZ"/>
              <a:pPr>
                <a:defRPr/>
              </a:pPr>
              <a:t>8.5.2017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6E18B-AD7D-4BBB-8F09-C044599C0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0EF63-6736-45A3-8842-A5D42AAC6A5D}" type="datetimeFigureOut">
              <a:rPr lang="cs-CZ"/>
              <a:pPr>
                <a:defRPr/>
              </a:pPr>
              <a:t>8.5.2017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B0A24-486D-4599-AA8F-A6A1084662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D9B71-6576-4B04-BE2F-1F2E1732C8BD}" type="datetimeFigureOut">
              <a:rPr lang="cs-CZ"/>
              <a:pPr>
                <a:defRPr/>
              </a:pPr>
              <a:t>8.5.2017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31273-0B0D-488A-AAF0-25C1265047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FE48D-3F2A-42F9-B089-46ECE0546FD3}" type="datetimeFigureOut">
              <a:rPr lang="cs-CZ"/>
              <a:pPr>
                <a:defRPr/>
              </a:pPr>
              <a:t>8.5.2017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51DB2-B428-464B-B202-26D7139903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5C33B-1E01-467C-A841-A2373A29AEBA}" type="datetimeFigureOut">
              <a:rPr lang="cs-CZ"/>
              <a:pPr>
                <a:defRPr/>
              </a:pPr>
              <a:t>8.5.2017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A7084-65FF-4069-9C56-A73B72AB39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4C4285-0712-4FD4-ABEC-33664053B27A}" type="datetimeFigureOut">
              <a:rPr lang="cs-CZ"/>
              <a:pPr>
                <a:defRPr/>
              </a:pPr>
              <a:t>8.5.2017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779BDC-06A9-47DD-B36B-29CC0911E4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roceedings.spiedigitallibrary.org/proceeding.aspx?articleid=1873753" TargetMode="External"/><Relationship Id="rId2" Type="http://schemas.openxmlformats.org/officeDocument/2006/relationships/hyperlink" Target="http://ieeexplore.ieee.org/xpl/articleDetails.jsp?arnumber=714810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roceedings.spiedigitallibrary.org/proceeding.aspx?articleid=1910413" TargetMode="External"/><Relationship Id="rId4" Type="http://schemas.openxmlformats.org/officeDocument/2006/relationships/hyperlink" Target="http://proceedings.spiedigitallibrary.org/proceeding.aspx?articleid=2444231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vc.univ-nantes.fr/test/en/databases/PairCompTM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117/1.JEI.24.1.01050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nish\Desktop\VQEGlogo_280x1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00338" y="692150"/>
            <a:ext cx="3556000" cy="1270000"/>
          </a:xfrm>
          <a:noFill/>
        </p:spPr>
      </p:pic>
      <p:sp>
        <p:nvSpPr>
          <p:cNvPr id="2051" name="Rectangle 13"/>
          <p:cNvSpPr>
            <a:spLocks noChangeArrowheads="1"/>
          </p:cNvSpPr>
          <p:nvPr/>
        </p:nvSpPr>
        <p:spPr bwMode="auto">
          <a:xfrm>
            <a:off x="395536" y="4077072"/>
            <a:ext cx="83820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 defTabSz="762000" eaLnBrk="0" hangingPunct="0"/>
            <a:r>
              <a:rPr lang="en-US" sz="3200" b="1" dirty="0" smtClean="0"/>
              <a:t>(JEG) HDR-WCG Project:</a:t>
            </a:r>
          </a:p>
          <a:p>
            <a:pPr algn="ctr" defTabSz="762000" eaLnBrk="0" hangingPunct="0"/>
            <a:r>
              <a:rPr lang="en-US" sz="3200" b="1" dirty="0" smtClean="0">
                <a:latin typeface="Times New Roman" pitchFamily="18" charset="0"/>
              </a:rPr>
              <a:t>May 2017</a:t>
            </a:r>
          </a:p>
          <a:p>
            <a:pPr algn="ctr" defTabSz="762000" eaLnBrk="0" hangingPunct="0"/>
            <a:r>
              <a:rPr lang="en-US" sz="3200" b="1" dirty="0" smtClean="0">
                <a:latin typeface="Times New Roman" pitchFamily="18" charset="0"/>
              </a:rPr>
              <a:t>(Le </a:t>
            </a:r>
            <a:r>
              <a:rPr lang="en-US" sz="3200" b="1" dirty="0" err="1" smtClean="0">
                <a:latin typeface="Times New Roman" pitchFamily="18" charset="0"/>
              </a:rPr>
              <a:t>Callet</a:t>
            </a:r>
            <a:r>
              <a:rPr lang="en-US" sz="3200" b="1" dirty="0" smtClean="0">
                <a:latin typeface="Times New Roman" pitchFamily="18" charset="0"/>
              </a:rPr>
              <a:t>/</a:t>
            </a:r>
            <a:r>
              <a:rPr lang="en-US" sz="3200" b="1" dirty="0" err="1" smtClean="0">
                <a:latin typeface="Times New Roman" pitchFamily="18" charset="0"/>
              </a:rPr>
              <a:t>Corriveau</a:t>
            </a:r>
            <a:r>
              <a:rPr lang="en-US" sz="3200" b="1" dirty="0" smtClean="0">
                <a:latin typeface="Times New Roman" pitchFamily="18" charset="0"/>
              </a:rPr>
              <a:t>)</a:t>
            </a:r>
            <a:endParaRPr lang="en-US" sz="3200" b="1" dirty="0" smtClean="0">
              <a:latin typeface="Times New Roman" pitchFamily="18" charset="0"/>
            </a:endParaRPr>
          </a:p>
          <a:p>
            <a:pPr algn="ctr" defTabSz="762000" eaLnBrk="0" hangingPunct="0"/>
            <a:endParaRPr lang="en-US" sz="32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3333FF"/>
                </a:solidFill>
              </a:rPr>
              <a:t>Reminder: </a:t>
            </a:r>
            <a:r>
              <a:rPr lang="en-US" sz="3600" dirty="0" smtClean="0">
                <a:solidFill>
                  <a:srgbClr val="3333FF"/>
                </a:solidFill>
              </a:rPr>
              <a:t>experimental methodologies for </a:t>
            </a:r>
            <a:r>
              <a:rPr lang="en-US" sz="3600" dirty="0" err="1" smtClean="0">
                <a:solidFill>
                  <a:srgbClr val="3333FF"/>
                </a:solidFill>
              </a:rPr>
              <a:t>QoE</a:t>
            </a:r>
            <a:r>
              <a:rPr lang="en-US" sz="3600" dirty="0" smtClean="0">
                <a:solidFill>
                  <a:srgbClr val="3333FF"/>
                </a:solidFill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</a:rPr>
              <a:t>assessement</a:t>
            </a:r>
            <a:r>
              <a:rPr lang="en-US" sz="3600" dirty="0" smtClean="0">
                <a:solidFill>
                  <a:srgbClr val="3333FF"/>
                </a:solidFill>
              </a:rPr>
              <a:t> in the context of HDR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3744416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Methodologies to assess </a:t>
            </a:r>
            <a:r>
              <a:rPr lang="en-US" sz="2400" b="1" dirty="0" err="1" smtClean="0"/>
              <a:t>QoE</a:t>
            </a:r>
            <a:r>
              <a:rPr lang="en-US" sz="2400" b="1" dirty="0" smtClean="0"/>
              <a:t> in the context of HDR (</a:t>
            </a:r>
            <a:r>
              <a:rPr lang="en-US" sz="2400" b="1" dirty="0" err="1" smtClean="0"/>
              <a:t>QoE</a:t>
            </a:r>
            <a:r>
              <a:rPr lang="en-US" sz="2400" b="1" dirty="0" smtClean="0"/>
              <a:t> is  not only Image quality)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considering various scenario (post production, distribution and various Range)</a:t>
            </a:r>
          </a:p>
          <a:p>
            <a:pPr>
              <a:buNone/>
            </a:pPr>
            <a:r>
              <a:rPr lang="en-US" sz="2400" b="1" dirty="0" smtClean="0"/>
              <a:t>	</a:t>
            </a:r>
          </a:p>
          <a:p>
            <a:pPr>
              <a:buNone/>
            </a:pPr>
            <a:r>
              <a:rPr lang="en-US" sz="2400" b="1" dirty="0" smtClean="0"/>
              <a:t>focus on artistic intention </a:t>
            </a:r>
          </a:p>
          <a:p>
            <a:pPr>
              <a:buNone/>
            </a:pPr>
            <a:r>
              <a:rPr lang="en-US" sz="2400" b="1" dirty="0" smtClean="0"/>
              <a:t>		method: not only MOS but inferred through  visual attention  </a:t>
            </a:r>
            <a:r>
              <a:rPr lang="en-US" sz="2400" b="1" dirty="0" err="1" smtClean="0"/>
              <a:t>deployement</a:t>
            </a: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 defTabSz="762000">
              <a:buNone/>
              <a:defRPr/>
            </a:pPr>
            <a:endParaRPr lang="en-US" sz="2400" dirty="0" smtClean="0"/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  <a:p>
            <a:pPr defTabSz="762000">
              <a:buNone/>
              <a:defRPr/>
            </a:pPr>
            <a:endParaRPr lang="en-US" sz="24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3333FF"/>
                </a:solidFill>
              </a:rPr>
              <a:t>TONE-MAPPING</a:t>
            </a:r>
            <a:r>
              <a:rPr lang="en-US" sz="3600" b="1" dirty="0" smtClean="0">
                <a:solidFill>
                  <a:srgbClr val="3333FF"/>
                </a:solidFill>
              </a:rPr>
              <a:t> </a:t>
            </a:r>
            <a:r>
              <a:rPr lang="en-US" sz="3600" dirty="0" smtClean="0">
                <a:solidFill>
                  <a:srgbClr val="3333FF"/>
                </a:solidFill>
              </a:rPr>
              <a:t>activity summary</a:t>
            </a:r>
            <a:r>
              <a:rPr lang="fr-FR" sz="3600" dirty="0" smtClean="0">
                <a:solidFill>
                  <a:srgbClr val="3333FF"/>
                </a:solidFill>
              </a:rPr>
              <a:t/>
            </a:r>
            <a:br>
              <a:rPr lang="fr-FR" sz="3600" dirty="0" smtClean="0">
                <a:solidFill>
                  <a:srgbClr val="3333FF"/>
                </a:solidFill>
              </a:rPr>
            </a:br>
            <a:endParaRPr lang="fr-FR" sz="3600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544616"/>
          </a:xfrm>
        </p:spPr>
        <p:txBody>
          <a:bodyPr/>
          <a:lstStyle/>
          <a:p>
            <a:r>
              <a:rPr lang="en-US" sz="2000" dirty="0" smtClean="0"/>
              <a:t>Impact of tone-mapping on HDR compression [1] and the resulting visual attention (VA) [2]</a:t>
            </a:r>
          </a:p>
          <a:p>
            <a:pPr lvl="1"/>
            <a:r>
              <a:rPr lang="en-US" sz="1600" dirty="0" smtClean="0"/>
              <a:t> TMOs influence the VA for images more than for videos.</a:t>
            </a:r>
          </a:p>
          <a:p>
            <a:pPr lvl="1"/>
            <a:r>
              <a:rPr lang="en-US" sz="1600" dirty="0" smtClean="0"/>
              <a:t>Relationship of the VA with the resulting quality is not linear</a:t>
            </a:r>
          </a:p>
          <a:p>
            <a:pPr lvl="1"/>
            <a:r>
              <a:rPr lang="en-US" sz="1600" dirty="0" smtClean="0"/>
              <a:t> Performance of  automatic saliency estimators has been proven not sufficient to replace human observers in the given application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Comparison of various TMOs with single-exposure photograph in representing the HDR scene [3]</a:t>
            </a:r>
          </a:p>
          <a:p>
            <a:pPr lvl="1"/>
            <a:r>
              <a:rPr lang="en-US" sz="1600" dirty="0" smtClean="0"/>
              <a:t>no statistically significant difference has been found, suggesting that the extra details provided by the TMOs do not suffice to better represent the scene if the naturalness is not maintained.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Methods for content selection for HDR studies [4]  and the influence of the experimental design on the final outcome [5]. </a:t>
            </a:r>
          </a:p>
          <a:p>
            <a:pPr lvl="1"/>
            <a:r>
              <a:rPr lang="en-US" sz="1600" dirty="0" smtClean="0"/>
              <a:t>These studies lead to the preparation of a novel, representative dataset of tone-mapped images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TMOs parameters tuning has been addressed in multimedia applications [7]. </a:t>
            </a:r>
          </a:p>
          <a:p>
            <a:pPr lvl="1"/>
            <a:r>
              <a:rPr lang="en-US" sz="1600" dirty="0" smtClean="0"/>
              <a:t>attempts to maintain the image’s naturalness while minimizing the reversal of contrast. </a:t>
            </a:r>
          </a:p>
          <a:p>
            <a:pPr lvl="1"/>
            <a:r>
              <a:rPr lang="en-US" sz="1600" dirty="0" smtClean="0"/>
              <a:t>The naturalness is quantified in terms of a novel measure based on intensity, contrast, and colorfulness estimators [8].</a:t>
            </a:r>
          </a:p>
          <a:p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544616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[1]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 </a:t>
            </a:r>
            <a:r>
              <a:rPr lang="en-US" sz="1600" dirty="0" err="1" smtClean="0"/>
              <a:t>Romuald</a:t>
            </a:r>
            <a:r>
              <a:rPr lang="en-US" sz="1600" dirty="0" smtClean="0"/>
              <a:t> </a:t>
            </a:r>
            <a:r>
              <a:rPr lang="en-US" sz="1600" dirty="0" err="1" smtClean="0"/>
              <a:t>Pépion</a:t>
            </a:r>
            <a:r>
              <a:rPr lang="en-US" sz="1600" dirty="0" smtClean="0"/>
              <a:t>. IMPACT OF TONE MAPPING IN HIGH DYNAMIC RANGE IMAGE COMPRESSION. VPQM, Jan 2014, Chandler, United States. pp. 1-6, 2014.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[2]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 </a:t>
            </a:r>
            <a:r>
              <a:rPr lang="en-US" sz="1600" dirty="0" err="1" smtClean="0"/>
              <a:t>Romuald</a:t>
            </a:r>
            <a:r>
              <a:rPr lang="en-US" sz="1600" dirty="0" smtClean="0"/>
              <a:t> </a:t>
            </a:r>
            <a:r>
              <a:rPr lang="en-US" sz="1600" dirty="0" err="1" smtClean="0"/>
              <a:t>Pépion</a:t>
            </a:r>
            <a:r>
              <a:rPr lang="en-US" sz="1600" dirty="0" smtClean="0"/>
              <a:t>. Tone mapping based HDR compression: Does it affect visual experience?. Signal Processing: Image Communication, Elsevier, 2014, 29 (2), pp.257-273. 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[3]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 </a:t>
            </a:r>
            <a:r>
              <a:rPr lang="en-US" sz="1600" dirty="0" err="1" smtClean="0"/>
              <a:t>Romuald</a:t>
            </a:r>
            <a:r>
              <a:rPr lang="en-US" sz="1600" dirty="0" smtClean="0"/>
              <a:t> </a:t>
            </a:r>
            <a:r>
              <a:rPr lang="en-US" sz="1600" dirty="0" err="1" smtClean="0"/>
              <a:t>Pepion</a:t>
            </a:r>
            <a:r>
              <a:rPr lang="en-US" sz="1600" dirty="0" smtClean="0"/>
              <a:t>. SINGLE EXPOSURE VS TONE MAPPED HIGH DYNAMIC RANGE IMAGES: A STUDY BASED ON QUALITY OF EXPERIENCE. 22nd European Signal Processing Conference (EUSIPCO), Sep 2014, </a:t>
            </a:r>
            <a:r>
              <a:rPr lang="en-US" sz="1600" dirty="0" err="1" smtClean="0"/>
              <a:t>Libon</a:t>
            </a:r>
            <a:r>
              <a:rPr lang="en-US" sz="1600" dirty="0" smtClean="0"/>
              <a:t>, Portugal.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[4]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Claire Mantel,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 </a:t>
            </a:r>
            <a:r>
              <a:rPr lang="en-US" sz="1600" dirty="0" err="1" smtClean="0"/>
              <a:t>Søren</a:t>
            </a:r>
            <a:r>
              <a:rPr lang="en-US" sz="1600" dirty="0" smtClean="0"/>
              <a:t> </a:t>
            </a:r>
            <a:r>
              <a:rPr lang="en-US" sz="1600" dirty="0" err="1" smtClean="0"/>
              <a:t>Forchhammer</a:t>
            </a:r>
            <a:r>
              <a:rPr lang="en-US" sz="1600" dirty="0" smtClean="0"/>
              <a:t>. An objective method for High Dynamic Range source content selection. Sixth International Workshop on Quality of Multimedia Experience (</a:t>
            </a:r>
            <a:r>
              <a:rPr lang="en-US" sz="1600" dirty="0" err="1" smtClean="0"/>
              <a:t>QoMEX</a:t>
            </a:r>
            <a:r>
              <a:rPr lang="en-US" sz="1600" dirty="0" smtClean="0"/>
              <a:t>), Sep 2014, Singapore, Singapore. 2014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[5] L. </a:t>
            </a:r>
            <a:r>
              <a:rPr lang="en-US" sz="1600" dirty="0" err="1" smtClean="0"/>
              <a:t>Krasula</a:t>
            </a:r>
            <a:r>
              <a:rPr lang="en-US" sz="1600" dirty="0" smtClean="0"/>
              <a:t>, M.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K. </a:t>
            </a:r>
            <a:r>
              <a:rPr lang="en-US" sz="1600" dirty="0" err="1" smtClean="0"/>
              <a:t>Fliegel</a:t>
            </a:r>
            <a:r>
              <a:rPr lang="en-US" sz="1600" dirty="0" smtClean="0"/>
              <a:t>, P. Le </a:t>
            </a:r>
            <a:r>
              <a:rPr lang="en-US" sz="1600" dirty="0" err="1" smtClean="0"/>
              <a:t>Callet</a:t>
            </a:r>
            <a:r>
              <a:rPr lang="en-US" sz="1600" dirty="0" smtClean="0">
                <a:hlinkClick r:id="rId2"/>
              </a:rPr>
              <a:t> “Influence of HDR reference on observers preference in tone-mapped images evaluation,”</a:t>
            </a:r>
            <a:r>
              <a:rPr lang="fr-FR" sz="1600" dirty="0" smtClean="0"/>
              <a:t> </a:t>
            </a:r>
            <a:r>
              <a:rPr lang="en-US" sz="1600" dirty="0" smtClean="0"/>
              <a:t>7th International Workshop on Quality of Multimedia Experience (</a:t>
            </a:r>
            <a:r>
              <a:rPr lang="en-US" sz="1600" dirty="0" err="1" smtClean="0"/>
              <a:t>QoMEX</a:t>
            </a:r>
            <a:r>
              <a:rPr lang="en-US" sz="1600" dirty="0" smtClean="0"/>
              <a:t>), 2015.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[6] L. </a:t>
            </a:r>
            <a:r>
              <a:rPr lang="en-US" sz="1600" dirty="0" err="1" smtClean="0"/>
              <a:t>Krasula</a:t>
            </a:r>
            <a:r>
              <a:rPr lang="en-US" sz="1600" dirty="0" smtClean="0"/>
              <a:t>, M.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P.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</a:t>
            </a:r>
            <a:r>
              <a:rPr lang="en-US" sz="1600" dirty="0" smtClean="0">
                <a:hlinkClick r:id="rId3"/>
              </a:rPr>
              <a:t> “An Automated Approach for Tone Mapping Operator Parameter </a:t>
            </a:r>
            <a:r>
              <a:rPr lang="en-US" sz="1600" dirty="0" err="1" smtClean="0">
                <a:hlinkClick r:id="rId3"/>
              </a:rPr>
              <a:t>Adjustement</a:t>
            </a:r>
            <a:r>
              <a:rPr lang="en-US" sz="1600" dirty="0" smtClean="0">
                <a:hlinkClick r:id="rId3"/>
              </a:rPr>
              <a:t> in Security Applications,”</a:t>
            </a:r>
            <a:r>
              <a:rPr lang="en-US" sz="1600" dirty="0" smtClean="0"/>
              <a:t> Proc. SPIE 9138, Optics, Photonics, and Digital Technologies for Multimedia Applications III, 913803 (May 15, 2014); doi:10.1117/12.2054504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[7] L. </a:t>
            </a:r>
            <a:r>
              <a:rPr lang="en-US" sz="1600" dirty="0" err="1" smtClean="0"/>
              <a:t>Krasula</a:t>
            </a:r>
            <a:r>
              <a:rPr lang="en-US" sz="1600" dirty="0" smtClean="0"/>
              <a:t>, M.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K. </a:t>
            </a:r>
            <a:r>
              <a:rPr lang="en-US" sz="1600" dirty="0" err="1" smtClean="0"/>
              <a:t>Fliegel</a:t>
            </a:r>
            <a:r>
              <a:rPr lang="en-US" sz="1600" dirty="0" smtClean="0"/>
              <a:t>, P. Le </a:t>
            </a:r>
            <a:r>
              <a:rPr lang="en-US" sz="1600" dirty="0" err="1" smtClean="0"/>
              <a:t>Callet</a:t>
            </a:r>
            <a:r>
              <a:rPr lang="fr-FR" sz="1600" dirty="0" smtClean="0">
                <a:hlinkClick r:id="rId4"/>
              </a:rPr>
              <a:t> </a:t>
            </a:r>
            <a:r>
              <a:rPr lang="en-US" sz="1600" dirty="0" smtClean="0"/>
              <a:t>“Rendering of HDR content on LDR displays: An objective approach,”</a:t>
            </a:r>
            <a:r>
              <a:rPr lang="en-US" sz="1600" u="sng" dirty="0" smtClean="0"/>
              <a:t> </a:t>
            </a:r>
            <a:r>
              <a:rPr lang="en-US" sz="1600" dirty="0" smtClean="0"/>
              <a:t>Proc. SPIE 9599, Applications of Digital Image Processing XXXVIII, 95990X (September 22, 2015); doi:10.1117/12.2186388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[8] L. </a:t>
            </a:r>
            <a:r>
              <a:rPr lang="en-US" sz="1600" dirty="0" err="1" smtClean="0"/>
              <a:t>Krasula</a:t>
            </a:r>
            <a:r>
              <a:rPr lang="en-US" sz="1600" dirty="0" smtClean="0"/>
              <a:t>, K. </a:t>
            </a:r>
            <a:r>
              <a:rPr lang="en-US" sz="1600" dirty="0" err="1" smtClean="0"/>
              <a:t>Fliegel</a:t>
            </a:r>
            <a:r>
              <a:rPr lang="en-US" sz="1600" dirty="0" smtClean="0"/>
              <a:t>, P.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 M. </a:t>
            </a:r>
            <a:r>
              <a:rPr lang="en-US" sz="1600" dirty="0" err="1" smtClean="0"/>
              <a:t>Klíma</a:t>
            </a:r>
            <a:r>
              <a:rPr lang="en-US" sz="1600" dirty="0" smtClean="0"/>
              <a:t>,</a:t>
            </a:r>
            <a:r>
              <a:rPr lang="en-US" sz="1600" dirty="0" smtClean="0">
                <a:hlinkClick r:id="rId5"/>
              </a:rPr>
              <a:t> “Objective Evaluation of Naturalness, Contrast, and Colorfulness of Tone-Mapped Images,”</a:t>
            </a:r>
            <a:r>
              <a:rPr lang="en-US" sz="1600" dirty="0" smtClean="0"/>
              <a:t> Proc. SPIE 9217, Applications of Digital Image Processing XXXVII, 92172D (September 23, 2014); doi:10.1117/12.2075270</a:t>
            </a:r>
            <a:endParaRPr lang="fr-FR" sz="1600" dirty="0" smtClean="0"/>
          </a:p>
          <a:p>
            <a:pPr lvl="1"/>
            <a:endParaRPr lang="en-US" sz="1100" dirty="0" smtClean="0"/>
          </a:p>
          <a:p>
            <a:pPr lvl="1"/>
            <a:endParaRPr lang="en-US" sz="2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3333FF"/>
                </a:solidFill>
              </a:rPr>
              <a:t>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en-US" sz="3600" dirty="0" smtClean="0">
                <a:solidFill>
                  <a:srgbClr val="3333FF"/>
                </a:solidFill>
              </a:rPr>
              <a:t>Reminder: </a:t>
            </a:r>
            <a:r>
              <a:rPr lang="en-US" sz="3600" dirty="0" smtClean="0">
                <a:solidFill>
                  <a:srgbClr val="3333FF"/>
                </a:solidFill>
              </a:rPr>
              <a:t>studies and datasets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0" y="764704"/>
            <a:ext cx="9144000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ETHyma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Eye tracking data for HDR and Tone Mapped images :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Eyetracker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database for HDR images (displayed on an real HDR display) and 88 tone mapped images with 37 observers.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http://ivc.univ-nantes.fr/test/en/databases/ETHyma/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PairCompTMO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Pair Comparison between Tone Mapping Operators for still images :The database contains 100 images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FullHD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10 High Dynamic Range (HDR) images were processed with 9 sets of parameter of Tone Mapping Operators to produce 90 LDR images. The HDR contents were displayed like a reference for the half of participants. 40 observers compare these images with the Pair Comparison method.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http://ivc.univ-nantes.fr/test/en/databases/PairCompTMO/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Quality of JPEG HDR Images :10 different still image contents were used. 7 JPEG compression are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choosen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different bitrates optimized to used the full range of the quality scale. These 7 bitrates are used with the 2 versions of optimization (SSIM and MSE) to generate 14 different degradations. For each content, the reference and the degradations were subjectively evaluated with the ACR-HR method and 26 observers.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http://ivc.univ-nantes.fr/test/en/databases/JPEG_HDR_Images/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en-US" sz="3600" dirty="0" smtClean="0">
                <a:solidFill>
                  <a:srgbClr val="3333FF"/>
                </a:solidFill>
              </a:rPr>
              <a:t>Reminder: </a:t>
            </a:r>
            <a:r>
              <a:rPr lang="en-US" sz="3600" dirty="0" smtClean="0">
                <a:solidFill>
                  <a:srgbClr val="3333FF"/>
                </a:solidFill>
              </a:rPr>
              <a:t>Objective measures for HDR content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3240360"/>
          </a:xfrm>
        </p:spPr>
        <p:txBody>
          <a:bodyPr/>
          <a:lstStyle/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Tested and validated:</a:t>
            </a:r>
          </a:p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	improvement of HDR VDP2 =&gt; HDR VDP2.2</a:t>
            </a:r>
          </a:p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		new pooling strategies</a:t>
            </a:r>
          </a:p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	VQM-HDR: a new measure designed for Video HDR</a:t>
            </a:r>
          </a:p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			tradeoff between performance and </a:t>
            </a:r>
            <a:r>
              <a:rPr lang="en-US" sz="2400" b="1" dirty="0" smtClean="0">
                <a:latin typeface="+mj-lt"/>
              </a:rPr>
              <a:t>complexity</a:t>
            </a:r>
            <a:r>
              <a:rPr lang="en-US" sz="2400" b="1" dirty="0" smtClean="0">
                <a:latin typeface="+mj-lt"/>
              </a:rPr>
              <a:t>	</a:t>
            </a:r>
          </a:p>
          <a:p>
            <a:pPr defTabSz="762000">
              <a:buNone/>
              <a:defRPr/>
            </a:pPr>
            <a:r>
              <a:rPr lang="en-US" sz="2400" b="1" dirty="0" smtClean="0">
                <a:latin typeface="+mj-lt"/>
              </a:rPr>
              <a:t>			</a:t>
            </a:r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823418"/>
            <a:ext cx="7222887" cy="3034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544616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[9]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 </a:t>
            </a:r>
            <a:r>
              <a:rPr lang="en-US" sz="1600" dirty="0" err="1" smtClean="0"/>
              <a:t>Romuald</a:t>
            </a:r>
            <a:r>
              <a:rPr lang="en-US" sz="1600" dirty="0" smtClean="0"/>
              <a:t> </a:t>
            </a:r>
            <a:r>
              <a:rPr lang="en-US" sz="1600" dirty="0" err="1" smtClean="0"/>
              <a:t>Pépion</a:t>
            </a:r>
            <a:r>
              <a:rPr lang="en-US" sz="1600" dirty="0" smtClean="0"/>
              <a:t>. On Improving the Pooling in HDR-VDP-2 towards Better HDR Perceptual Quality Assessment. Human Vision and Electronic Imaging 2014, Feb 2014, San Francisco, United States. 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[10]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Rafal</a:t>
            </a:r>
            <a:r>
              <a:rPr lang="en-US" sz="1600" dirty="0" smtClean="0"/>
              <a:t> </a:t>
            </a:r>
            <a:r>
              <a:rPr lang="en-US" sz="1600" dirty="0" err="1" smtClean="0"/>
              <a:t>Mantiuk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. HDR-VDP-2.2: A calibrated method for objective quality prediction of high-dynamic range and standard images: Journal of Electronic Imaging, Society of Photo-optical Instrumentation Engineers, 2014, 24 (1), pp.010501. &lt;</a:t>
            </a:r>
            <a:r>
              <a:rPr lang="en-US" sz="1600" dirty="0" smtClean="0">
                <a:hlinkClick r:id="rId2"/>
              </a:rPr>
              <a:t>http://dx.doi.org/10.1117/1.JEI.24.1.010501</a:t>
            </a:r>
            <a:r>
              <a:rPr lang="en-US" sz="1600" dirty="0" smtClean="0"/>
              <a:t>&gt;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[11]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. HDR-VQM: An Objective Quality Measure for High Dynamic Range Video. Signal Processing: Image Communication, Elsevier, 2015, 35, pp.46-60. &lt;10.1016/j.image.2015.04.009&gt;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[12]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. “Study of high dynamic range video quality assessment,” Proc. </a:t>
            </a:r>
            <a:r>
              <a:rPr lang="fr-FR" sz="1600" dirty="0" smtClean="0"/>
              <a:t>SPIE 9599, Applications of Digital Image </a:t>
            </a:r>
            <a:r>
              <a:rPr lang="fr-FR" sz="1600" dirty="0" err="1" smtClean="0"/>
              <a:t>Processing</a:t>
            </a:r>
            <a:r>
              <a:rPr lang="fr-FR" sz="1600" dirty="0" smtClean="0"/>
              <a:t> XXXVIII, 95990V (</a:t>
            </a:r>
            <a:r>
              <a:rPr lang="fr-FR" sz="1600" dirty="0" err="1" smtClean="0"/>
              <a:t>September</a:t>
            </a:r>
            <a:r>
              <a:rPr lang="fr-FR" sz="1600" dirty="0" smtClean="0"/>
              <a:t> 22, 2015); </a:t>
            </a:r>
            <a:r>
              <a:rPr lang="fr-FR" sz="1600" dirty="0" err="1" smtClean="0"/>
              <a:t>doi</a:t>
            </a:r>
            <a:r>
              <a:rPr lang="fr-FR" sz="1600" dirty="0" smtClean="0"/>
              <a:t>:10.1117/12.2189178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[13]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. High Dynamic Range Visual Quality of Experience Measurement: Challenges and Perspectives. Visual Signal Quality Assessment - Quality of Experience (</a:t>
            </a:r>
            <a:r>
              <a:rPr lang="en-US" sz="1600" dirty="0" err="1" smtClean="0"/>
              <a:t>QoE</a:t>
            </a:r>
            <a:r>
              <a:rPr lang="en-US" sz="1600" dirty="0" smtClean="0"/>
              <a:t>), Springer International Publishing, pp.129-155, 2015, 978-3-319-10368-6. 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[14]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. Dual Modulation for LED-Backlit HDR Displays. </a:t>
            </a:r>
            <a:r>
              <a:rPr lang="fr-FR" sz="1600" dirty="0" smtClean="0"/>
              <a:t>High </a:t>
            </a:r>
            <a:r>
              <a:rPr lang="fr-FR" sz="1600" dirty="0" err="1" smtClean="0"/>
              <a:t>Dynamic</a:t>
            </a:r>
            <a:r>
              <a:rPr lang="fr-FR" sz="1600" dirty="0" smtClean="0"/>
              <a:t> Range </a:t>
            </a:r>
            <a:r>
              <a:rPr lang="fr-FR" sz="1600" dirty="0" err="1" smtClean="0"/>
              <a:t>Video</a:t>
            </a:r>
            <a:r>
              <a:rPr lang="fr-FR" sz="1600" dirty="0" smtClean="0"/>
              <a:t>. Elsevier Ltd. pp. 2016. 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[15]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</a:t>
            </a:r>
            <a:r>
              <a:rPr lang="en-US" sz="1600" dirty="0" err="1" smtClean="0"/>
              <a:t>Matthieu</a:t>
            </a:r>
            <a:r>
              <a:rPr lang="en-US" sz="1600" dirty="0" smtClean="0"/>
              <a:t> </a:t>
            </a:r>
            <a:r>
              <a:rPr lang="en-US" sz="1600" dirty="0" err="1" smtClean="0"/>
              <a:t>Perreira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Silva,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 Giuseppe </a:t>
            </a:r>
            <a:r>
              <a:rPr lang="en-US" sz="1600" dirty="0" err="1" smtClean="0"/>
              <a:t>Valenzise</a:t>
            </a:r>
            <a:r>
              <a:rPr lang="en-US" sz="1600" dirty="0" smtClean="0"/>
              <a:t>, Francesca De Simone, Frederic </a:t>
            </a:r>
            <a:r>
              <a:rPr lang="en-US" sz="1600" dirty="0" err="1" smtClean="0"/>
              <a:t>Dufaux</a:t>
            </a:r>
            <a:r>
              <a:rPr lang="en-US" sz="1600" dirty="0" smtClean="0"/>
              <a:t>. Quality of Experience and HDR: Concepts and How to Measure it. High Dynamic Range Video. Elsevier Ltd. 2016. </a:t>
            </a:r>
            <a:endParaRPr lang="fr-FR" sz="1400" dirty="0" smtClean="0"/>
          </a:p>
          <a:p>
            <a:pPr>
              <a:buNone/>
            </a:pPr>
            <a:r>
              <a:rPr lang="en-US" sz="1600" dirty="0" smtClean="0"/>
              <a:t>[16] </a:t>
            </a:r>
            <a:r>
              <a:rPr lang="en-US" sz="1600" dirty="0" err="1" smtClean="0"/>
              <a:t>Rafal</a:t>
            </a:r>
            <a:r>
              <a:rPr lang="en-US" sz="1600" dirty="0" smtClean="0"/>
              <a:t> </a:t>
            </a:r>
            <a:r>
              <a:rPr lang="en-US" sz="1600" dirty="0" err="1" smtClean="0"/>
              <a:t>Mantiuk</a:t>
            </a:r>
            <a:r>
              <a:rPr lang="en-US" sz="1600" dirty="0" smtClean="0"/>
              <a:t>, Manish </a:t>
            </a:r>
            <a:r>
              <a:rPr lang="en-US" sz="1600" dirty="0" err="1" smtClean="0"/>
              <a:t>Narwaria</a:t>
            </a:r>
            <a:r>
              <a:rPr lang="en-US" sz="1600" dirty="0" smtClean="0"/>
              <a:t>, Patrick Le </a:t>
            </a:r>
            <a:r>
              <a:rPr lang="en-US" sz="1600" dirty="0" err="1" smtClean="0"/>
              <a:t>Callet</a:t>
            </a:r>
            <a:r>
              <a:rPr lang="en-US" sz="1600" dirty="0" smtClean="0"/>
              <a:t>, Giuseppe </a:t>
            </a:r>
            <a:r>
              <a:rPr lang="en-US" sz="1600" dirty="0" err="1" smtClean="0"/>
              <a:t>Valenzise</a:t>
            </a:r>
            <a:r>
              <a:rPr lang="en-US" sz="1600" dirty="0" smtClean="0"/>
              <a:t>, Francesca De Simone, Frederic </a:t>
            </a:r>
            <a:r>
              <a:rPr lang="en-US" sz="1600" dirty="0" err="1" smtClean="0"/>
              <a:t>Dufaux</a:t>
            </a:r>
            <a:r>
              <a:rPr lang="en-US" sz="1600" dirty="0" smtClean="0"/>
              <a:t>. HDR Image and Video Quality Prediction. High Dynamic Range Video. Elsevier Ltd. 2016.</a:t>
            </a:r>
            <a:endParaRPr lang="fr-FR" sz="16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3333FF"/>
                </a:solidFill>
              </a:rPr>
              <a:t>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184576"/>
          </a:xfrm>
        </p:spPr>
        <p:txBody>
          <a:bodyPr/>
          <a:lstStyle/>
          <a:p>
            <a:r>
              <a:rPr lang="en-US" dirty="0" smtClean="0"/>
              <a:t>Extending metric profile: ITS </a:t>
            </a:r>
            <a:r>
              <a:rPr lang="en-US" dirty="0" smtClean="0"/>
              <a:t>VQM from 8 bits to 10 </a:t>
            </a:r>
            <a:r>
              <a:rPr lang="en-US" dirty="0" smtClean="0"/>
              <a:t>bits</a:t>
            </a:r>
          </a:p>
          <a:p>
            <a:pPr lvl="1">
              <a:buNone/>
            </a:pPr>
            <a:r>
              <a:rPr lang="en-US" dirty="0" smtClean="0"/>
              <a:t>=&gt; presentation: UN and Netflix</a:t>
            </a:r>
            <a:endParaRPr lang="en-US" dirty="0" smtClean="0"/>
          </a:p>
          <a:p>
            <a:r>
              <a:rPr lang="en-US" dirty="0" smtClean="0"/>
              <a:t>Address </a:t>
            </a:r>
            <a:r>
              <a:rPr lang="en-US" dirty="0" smtClean="0"/>
              <a:t>Wide Color </a:t>
            </a:r>
            <a:r>
              <a:rPr lang="en-US" dirty="0" err="1" smtClean="0"/>
              <a:t>Gammut</a:t>
            </a:r>
            <a:r>
              <a:rPr lang="en-US" dirty="0" smtClean="0"/>
              <a:t> scenarios</a:t>
            </a:r>
          </a:p>
          <a:p>
            <a:pPr lvl="1"/>
            <a:r>
              <a:rPr lang="en-US" dirty="0" smtClean="0"/>
              <a:t>How to select content?</a:t>
            </a:r>
          </a:p>
          <a:p>
            <a:pPr lvl="1">
              <a:buNone/>
            </a:pPr>
            <a:r>
              <a:rPr lang="en-US" dirty="0" smtClean="0"/>
              <a:t>=&gt; </a:t>
            </a:r>
            <a:r>
              <a:rPr lang="en-US" dirty="0" smtClean="0"/>
              <a:t>presentation: </a:t>
            </a:r>
            <a:r>
              <a:rPr lang="en-US" dirty="0" smtClean="0"/>
              <a:t>UN and </a:t>
            </a:r>
            <a:r>
              <a:rPr lang="en-US" dirty="0" err="1" smtClean="0"/>
              <a:t>Yonsei</a:t>
            </a:r>
            <a:r>
              <a:rPr lang="en-US" dirty="0" smtClean="0"/>
              <a:t> Univ.</a:t>
            </a:r>
            <a:endParaRPr lang="en-US" dirty="0" smtClean="0"/>
          </a:p>
          <a:p>
            <a:r>
              <a:rPr lang="en-US" dirty="0" smtClean="0"/>
              <a:t>Effects of TMO and </a:t>
            </a:r>
            <a:r>
              <a:rPr lang="en-US" dirty="0" err="1" smtClean="0"/>
              <a:t>Gammut</a:t>
            </a:r>
            <a:r>
              <a:rPr lang="en-US" dirty="0" smtClean="0"/>
              <a:t> mapping on User Engagement</a:t>
            </a:r>
          </a:p>
          <a:p>
            <a:pPr lvl="1"/>
            <a:r>
              <a:rPr lang="en-US" dirty="0" smtClean="0"/>
              <a:t>Questionnaire and </a:t>
            </a:r>
            <a:r>
              <a:rPr lang="en-US" dirty="0" err="1" smtClean="0"/>
              <a:t>electrophysiogical</a:t>
            </a:r>
            <a:r>
              <a:rPr lang="en-US" dirty="0" smtClean="0"/>
              <a:t> approaches</a:t>
            </a:r>
          </a:p>
          <a:p>
            <a:pPr lvl="1">
              <a:buNone/>
            </a:pPr>
            <a:r>
              <a:rPr lang="en-US" dirty="0" smtClean="0"/>
              <a:t>=&gt;  UN and </a:t>
            </a:r>
            <a:r>
              <a:rPr lang="en-US" dirty="0" err="1" smtClean="0"/>
              <a:t>Yonsei</a:t>
            </a:r>
            <a:r>
              <a:rPr lang="en-US" dirty="0" smtClean="0"/>
              <a:t> Univ.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sz="24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fr-FR" sz="4000" dirty="0" err="1" smtClean="0">
                <a:solidFill>
                  <a:srgbClr val="3333FF"/>
                </a:solidFill>
              </a:rPr>
              <a:t>Ongoing</a:t>
            </a:r>
            <a:r>
              <a:rPr lang="fr-FR" sz="4000" dirty="0" smtClean="0">
                <a:solidFill>
                  <a:srgbClr val="3333FF"/>
                </a:solidFill>
              </a:rPr>
              <a:t>  efforts</a:t>
            </a:r>
            <a:endParaRPr lang="cs-CZ" sz="4000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7930</TotalTime>
  <Words>1123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Motiv sady Office</vt:lpstr>
      <vt:lpstr>Slide 1</vt:lpstr>
      <vt:lpstr>Reminder: experimental methodologies for QoE assessement in the context of HDR</vt:lpstr>
      <vt:lpstr>TONE-MAPPING activity summary </vt:lpstr>
      <vt:lpstr>References</vt:lpstr>
      <vt:lpstr>Reminder: studies and datasets</vt:lpstr>
      <vt:lpstr>Reminder: Objective measures for HDR content</vt:lpstr>
      <vt:lpstr>References</vt:lpstr>
      <vt:lpstr>Ongoing  efforts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Lukes</dc:creator>
  <cp:lastModifiedBy>plecalle</cp:lastModifiedBy>
  <cp:revision>155</cp:revision>
  <dcterms:created xsi:type="dcterms:W3CDTF">2014-01-15T09:37:55Z</dcterms:created>
  <dcterms:modified xsi:type="dcterms:W3CDTF">2017-05-09T23:30:11Z</dcterms:modified>
</cp:coreProperties>
</file>