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11"/>
  </p:notesMasterIdLst>
  <p:handoutMasterIdLst>
    <p:handoutMasterId r:id="rId12"/>
  </p:handoutMasterIdLst>
  <p:sldIdLst>
    <p:sldId id="256" r:id="rId7"/>
    <p:sldId id="328" r:id="rId8"/>
    <p:sldId id="333" r:id="rId9"/>
    <p:sldId id="27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5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293" y="86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3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F276EE1-0A9E-4F1F-9A2A-9B6A1C3C4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C8F102A-FBDD-43F3-944E-685A81DEB0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D66AD-6E97-4978-9093-B8887E36693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336FC4-04A8-44FC-9F16-583B60874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A98C4D-3981-46EA-BC6C-2FCE1BF868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2968D-B6ED-46B5-AD08-F10DB995A2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80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70F1-2D1D-4FE8-97B9-DE2596BA068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919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70F1-2D1D-4FE8-97B9-DE2596BA068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9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1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924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36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800">
                <a:latin typeface="Arial"/>
              </a:defRPr>
            </a:lvl1pPr>
            <a:lvl2pPr marL="800100" indent="-342900">
              <a:buFont typeface="Arial" pitchFamily="34" charset="0"/>
              <a:buChar char="•"/>
              <a:defRPr sz="2800">
                <a:latin typeface="Arial"/>
              </a:defRPr>
            </a:lvl2pPr>
            <a:lvl3pPr marL="1257300" indent="-342900">
              <a:buFont typeface="Arial" pitchFamily="34" charset="0"/>
              <a:buChar char="•"/>
              <a:defRPr sz="2800">
                <a:latin typeface="Arial"/>
              </a:defRPr>
            </a:lvl3pPr>
            <a:lvl4pPr marL="1714500" indent="-342900">
              <a:buFont typeface="Arial" pitchFamily="34" charset="0"/>
              <a:buChar char="•"/>
              <a:defRPr sz="2800">
                <a:latin typeface="Arial"/>
              </a:defRPr>
            </a:lvl4pPr>
            <a:lvl5pPr marL="2171700" indent="-342900">
              <a:buFont typeface="Arial" pitchFamily="34" charset="0"/>
              <a:buChar char="•"/>
              <a:defRPr sz="2800">
                <a:latin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88177" y="632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Presentation - Title</a:t>
            </a:r>
          </a:p>
        </p:txBody>
      </p:sp>
    </p:spTree>
    <p:extLst>
      <p:ext uri="{BB962C8B-B14F-4D97-AF65-F5344CB8AC3E}">
        <p14:creationId xmlns:p14="http://schemas.microsoft.com/office/powerpoint/2010/main" val="2162890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18F143A-0E01-4BB5-A364-14B135C0782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519878" y="6262663"/>
            <a:ext cx="1152244" cy="5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  <p:sldLayoutId id="2147483714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9A6111-1E6F-4228-81DA-6C4599DB6F3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9878" y="6262663"/>
            <a:ext cx="1152244" cy="5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2445915"/>
            <a:ext cx="5420476" cy="984885"/>
          </a:xfrm>
          <a:solidFill>
            <a:schemeClr val="bg1"/>
          </a:solidFill>
        </p:spPr>
        <p:txBody>
          <a:bodyPr/>
          <a:lstStyle/>
          <a:p>
            <a:r>
              <a:rPr lang="en-US" sz="3200" cap="none" dirty="0"/>
              <a:t>Use cases for 5G networks: video in industrial applications</a:t>
            </a:r>
            <a:endParaRPr lang="sv-SE" sz="3200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>
          <a:xfrm>
            <a:off x="695325" y="3442000"/>
            <a:ext cx="5256213" cy="513612"/>
          </a:xfrm>
          <a:solidFill>
            <a:schemeClr val="bg1"/>
          </a:solidFill>
        </p:spPr>
        <p:txBody>
          <a:bodyPr/>
          <a:lstStyle/>
          <a:p>
            <a:r>
              <a:rPr lang="en-US" i="1" dirty="0"/>
              <a:t>Kjell Brunnström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13" name="Picture 12" descr="https://upload.wikimedia.org/wikipedia/en/a/a8/Mittuniversitetet.jpg">
            <a:extLst>
              <a:ext uri="{FF2B5EF4-FFF2-40B4-BE49-F238E27FC236}">
                <a16:creationId xmlns:a16="http://schemas.microsoft.com/office/drawing/2014/main" id="{33A8A958-6FCF-4320-922E-DC3C1300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1298" y="5467350"/>
            <a:ext cx="192024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5G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enable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2780872" cy="43688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Smart </a:t>
            </a:r>
            <a:r>
              <a:rPr lang="sv-SE" dirty="0" err="1"/>
              <a:t>factories</a:t>
            </a:r>
            <a:r>
              <a:rPr lang="sv-SE" dirty="0"/>
              <a:t> – </a:t>
            </a:r>
            <a:r>
              <a:rPr lang="en-US" dirty="0">
                <a:solidFill>
                  <a:srgbClr val="181818"/>
                </a:solidFill>
              </a:rPr>
              <a:t>time critical communication</a:t>
            </a:r>
          </a:p>
          <a:p>
            <a:r>
              <a:rPr lang="en-US" dirty="0">
                <a:solidFill>
                  <a:srgbClr val="181818"/>
                </a:solidFill>
              </a:rPr>
              <a:t> </a:t>
            </a:r>
            <a:r>
              <a:rPr lang="sv-SE" dirty="0" err="1"/>
              <a:t>Remote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machines</a:t>
            </a:r>
            <a:r>
              <a:rPr lang="sv-SE" dirty="0"/>
              <a:t> and </a:t>
            </a:r>
            <a:r>
              <a:rPr lang="sv-SE" dirty="0" err="1"/>
              <a:t>vehicles</a:t>
            </a:r>
            <a:endParaRPr lang="sv-SE" dirty="0"/>
          </a:p>
          <a:p>
            <a:r>
              <a:rPr lang="sv-SE" dirty="0" err="1"/>
              <a:t>Connected</a:t>
            </a:r>
            <a:r>
              <a:rPr lang="sv-SE" dirty="0"/>
              <a:t> </a:t>
            </a:r>
            <a:r>
              <a:rPr lang="sv-SE" dirty="0" err="1"/>
              <a:t>mines</a:t>
            </a:r>
            <a:r>
              <a:rPr lang="sv-SE" dirty="0"/>
              <a:t> – </a:t>
            </a:r>
            <a:r>
              <a:rPr lang="sv-SE" dirty="0" err="1"/>
              <a:t>safety</a:t>
            </a:r>
            <a:r>
              <a:rPr lang="sv-SE" dirty="0"/>
              <a:t> and </a:t>
            </a:r>
            <a:r>
              <a:rPr lang="sv-SE" dirty="0" err="1"/>
              <a:t>production</a:t>
            </a:r>
            <a:endParaRPr lang="sv-SE" dirty="0"/>
          </a:p>
        </p:txBody>
      </p:sp>
      <p:pic>
        <p:nvPicPr>
          <p:cNvPr id="6" name="Shape 502">
            <a:extLst>
              <a:ext uri="{FF2B5EF4-FFF2-40B4-BE49-F238E27FC236}">
                <a16:creationId xmlns:a16="http://schemas.microsoft.com/office/drawing/2014/main" id="{F116EFC0-D24F-4596-94C5-A252BFEAD3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560" y="734482"/>
            <a:ext cx="4850131" cy="32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13">
            <a:extLst>
              <a:ext uri="{FF2B5EF4-FFF2-40B4-BE49-F238E27FC236}">
                <a16:creationId xmlns:a16="http://schemas.microsoft.com/office/drawing/2014/main" id="{8674E147-D882-4BD7-B81C-88E0F2D5A7C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908" y="333435"/>
            <a:ext cx="5332913" cy="3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14">
            <a:extLst>
              <a:ext uri="{FF2B5EF4-FFF2-40B4-BE49-F238E27FC236}">
                <a16:creationId xmlns:a16="http://schemas.microsoft.com/office/drawing/2014/main" id="{97664A13-7537-40D4-8726-B6F2467CC9E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475" y="3157450"/>
            <a:ext cx="5925449" cy="3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525">
            <a:extLst>
              <a:ext uri="{FF2B5EF4-FFF2-40B4-BE49-F238E27FC236}">
                <a16:creationId xmlns:a16="http://schemas.microsoft.com/office/drawing/2014/main" id="{D401BFB3-ECBF-400F-A967-08E5D1A96F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2386" y="2552331"/>
            <a:ext cx="6347622" cy="357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E52A13A-2534-4124-A49A-8CFF88D61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20" y="124736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/>
          <a:p>
            <a:r>
              <a:rPr lang="en-US" dirty="0"/>
              <a:t>5G KPI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High-level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QoE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for VR video for </a:t>
            </a:r>
            <a:r>
              <a:rPr lang="sv-SE" dirty="0" err="1"/>
              <a:t>remote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machinery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industrial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endParaRPr lang="sv-SE" dirty="0"/>
          </a:p>
          <a:p>
            <a:r>
              <a:rPr lang="sv-SE" dirty="0" err="1"/>
              <a:t>Network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Medium </a:t>
            </a:r>
            <a:r>
              <a:rPr lang="sv-SE" dirty="0" err="1"/>
              <a:t>level</a:t>
            </a:r>
            <a:r>
              <a:rPr lang="sv-SE" dirty="0"/>
              <a:t> KPIs and </a:t>
            </a:r>
            <a:r>
              <a:rPr lang="sv-SE" dirty="0" err="1"/>
              <a:t>QoS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machine</a:t>
            </a:r>
            <a:r>
              <a:rPr lang="sv-SE" dirty="0"/>
              <a:t> </a:t>
            </a:r>
            <a:r>
              <a:rPr lang="sv-SE" dirty="0" err="1"/>
              <a:t>learning</a:t>
            </a:r>
            <a:endParaRPr lang="sv-SE" dirty="0"/>
          </a:p>
          <a:p>
            <a:r>
              <a:rPr lang="sv-SE" dirty="0" err="1"/>
              <a:t>Low-level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KPIs 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latency</a:t>
            </a:r>
            <a:r>
              <a:rPr lang="sv-SE" dirty="0"/>
              <a:t>, </a:t>
            </a:r>
            <a:r>
              <a:rPr lang="sv-SE" dirty="0" err="1"/>
              <a:t>bitrate</a:t>
            </a:r>
            <a:r>
              <a:rPr lang="sv-SE" dirty="0"/>
              <a:t>, </a:t>
            </a:r>
            <a:r>
              <a:rPr lang="sv-SE" dirty="0" err="1"/>
              <a:t>codecs</a:t>
            </a:r>
            <a:r>
              <a:rPr lang="sv-SE" dirty="0"/>
              <a:t>, </a:t>
            </a:r>
            <a:r>
              <a:rPr lang="sv-SE" dirty="0" err="1"/>
              <a:t>jitter</a:t>
            </a: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62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858087"/>
          </a:xfrm>
        </p:spPr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kjell.brunnstrom@ri.se</a:t>
            </a:r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Acreo</a:t>
            </a:r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>
          <a:xfrm>
            <a:off x="6094801" y="0"/>
            <a:ext cx="3049200" cy="3407911"/>
          </a:xfrm>
        </p:spPr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pic>
        <p:nvPicPr>
          <p:cNvPr id="16" name="Picture 12" descr="https://upload.wikimedia.org/wikipedia/en/a/a8/Mittuniversitetet.jpg">
            <a:extLst>
              <a:ext uri="{FF2B5EF4-FFF2-40B4-BE49-F238E27FC236}">
                <a16:creationId xmlns:a16="http://schemas.microsoft.com/office/drawing/2014/main" id="{24958299-0685-47C6-923C-073D97BF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3335" y="5467350"/>
            <a:ext cx="192024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73AEE90F-064F-46DC-93D7-28D7FA8DD9F6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69E20A4D-8816-4DF6-B04D-4956CAF7B1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Props1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E03DE83-D657-4CA3-83F3-EBB264B79DAA}">
  <ds:schemaRefs>
    <ds:schemaRef ds:uri="1d59dc40-e442-4fcd-9158-737b43529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RISE_PPT_mall_KB</Template>
  <TotalTime>20610</TotalTime>
  <Words>99</Words>
  <Application>Microsoft Office PowerPoint</Application>
  <PresentationFormat>Bredbild</PresentationFormat>
  <Paragraphs>23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Calibri</vt:lpstr>
      <vt:lpstr>Georgia</vt:lpstr>
      <vt:lpstr>Wingdings</vt:lpstr>
      <vt:lpstr>Rubrik och innehåll</vt:lpstr>
      <vt:lpstr>Avdelare</vt:lpstr>
      <vt:lpstr>Use cases for 5G networks: video in industrial applications</vt:lpstr>
      <vt:lpstr>5G will enable</vt:lpstr>
      <vt:lpstr>5G KPI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QoE for Augmented Telepresence</dc:title>
  <dc:creator>Kjell Brunnström</dc:creator>
  <cp:lastModifiedBy>Kjell Brunnström</cp:lastModifiedBy>
  <cp:revision>155</cp:revision>
  <cp:lastPrinted>2018-10-24T14:02:04Z</cp:lastPrinted>
  <dcterms:created xsi:type="dcterms:W3CDTF">2017-02-04T13:45:14Z</dcterms:created>
  <dcterms:modified xsi:type="dcterms:W3CDTF">2019-03-05T09:10:03Z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