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13"/>
  </p:notesMasterIdLst>
  <p:sldIdLst>
    <p:sldId id="256" r:id="rId7"/>
    <p:sldId id="275" r:id="rId8"/>
    <p:sldId id="276" r:id="rId9"/>
    <p:sldId id="277" r:id="rId10"/>
    <p:sldId id="278" r:id="rId11"/>
    <p:sldId id="27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427" y="77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4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6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53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1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2692136"/>
            <a:ext cx="5048250" cy="738664"/>
          </a:xfrm>
        </p:spPr>
        <p:txBody>
          <a:bodyPr/>
          <a:lstStyle/>
          <a:p>
            <a:r>
              <a:rPr lang="sv-SE" cap="none" dirty="0" err="1"/>
              <a:t>Qualinet</a:t>
            </a:r>
            <a:endParaRPr lang="sv-SE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9" name="Picture 4" descr="COS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30" y="706192"/>
            <a:ext cx="7596884" cy="18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European organization targeting </a:t>
            </a:r>
            <a:r>
              <a:rPr lang="en-US" sz="2800" b="1" dirty="0" err="1"/>
              <a:t>QoE</a:t>
            </a:r>
            <a:endParaRPr lang="en-US" sz="2800" b="1" dirty="0"/>
          </a:p>
          <a:p>
            <a:r>
              <a:rPr lang="en-US" sz="2800" b="1" dirty="0"/>
              <a:t>Started as a cost action (EU-funding model)</a:t>
            </a:r>
          </a:p>
          <a:p>
            <a:r>
              <a:rPr lang="en-US" sz="2800" b="1" dirty="0"/>
              <a:t>Continuing in a similar way as VQEG</a:t>
            </a:r>
          </a:p>
          <a:p>
            <a:r>
              <a:rPr lang="en-US" sz="2800" b="1" dirty="0"/>
              <a:t>Currently one f2f-meeting per year co-located with QoMEX</a:t>
            </a:r>
          </a:p>
          <a:p>
            <a:r>
              <a:rPr lang="sv-SE" sz="2800" b="1" dirty="0" err="1"/>
              <a:t>Latest</a:t>
            </a:r>
            <a:r>
              <a:rPr lang="sv-SE" sz="2800" b="1" dirty="0"/>
              <a:t> meeting: </a:t>
            </a:r>
            <a:r>
              <a:rPr lang="sv-SE" sz="2800" b="1" dirty="0" err="1"/>
              <a:t>before</a:t>
            </a:r>
            <a:r>
              <a:rPr lang="sv-SE" sz="2800" b="1" dirty="0"/>
              <a:t> </a:t>
            </a:r>
            <a:r>
              <a:rPr lang="sv-SE" sz="2800" b="1" dirty="0" err="1"/>
              <a:t>QoMEX</a:t>
            </a:r>
            <a:r>
              <a:rPr lang="sv-SE" sz="2800" b="1" dirty="0"/>
              <a:t> 2019 - June 4, 2019 - Berlin</a:t>
            </a:r>
          </a:p>
          <a:p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(www.qualinet.eu)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5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QoMEX </a:t>
            </a:r>
            <a:r>
              <a:rPr lang="sv-SE" sz="2400" b="1" dirty="0" err="1"/>
              <a:t>conference</a:t>
            </a:r>
            <a:endParaRPr lang="sv-SE" sz="2400" b="1" dirty="0"/>
          </a:p>
          <a:p>
            <a:r>
              <a:rPr lang="sv-SE" sz="2400" b="1" dirty="0"/>
              <a:t>Definition of </a:t>
            </a:r>
            <a:r>
              <a:rPr lang="sv-SE" sz="2400" b="1" dirty="0" err="1"/>
              <a:t>QoE</a:t>
            </a:r>
            <a:endParaRPr lang="sv-SE" sz="2400" b="1" dirty="0"/>
          </a:p>
          <a:p>
            <a:pPr lvl="1"/>
            <a:r>
              <a:rPr lang="sv-SE" dirty="0" err="1"/>
              <a:t>Qualinet</a:t>
            </a:r>
            <a:r>
              <a:rPr lang="sv-SE" dirty="0"/>
              <a:t> White Paper on Definitions of Quality of </a:t>
            </a:r>
            <a:r>
              <a:rPr lang="sv-SE" dirty="0" err="1"/>
              <a:t>Experience</a:t>
            </a:r>
            <a:r>
              <a:rPr lang="sv-SE" dirty="0"/>
              <a:t> (2012).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on Quality of </a:t>
            </a:r>
            <a:r>
              <a:rPr lang="sv-SE" dirty="0" err="1"/>
              <a:t>Experience</a:t>
            </a:r>
            <a:r>
              <a:rPr lang="sv-SE" dirty="0"/>
              <a:t> in Multimedia Systems and Services (COST Action IC 1003), Patrick Le Callet, Sebastian Möller and Andrew Perkis, eds., Lausanne, </a:t>
            </a:r>
            <a:r>
              <a:rPr lang="sv-SE" dirty="0" err="1"/>
              <a:t>Switzerland</a:t>
            </a:r>
            <a:r>
              <a:rPr lang="sv-SE" dirty="0"/>
              <a:t>, Version 1.2, </a:t>
            </a:r>
            <a:r>
              <a:rPr lang="sv-SE" dirty="0" err="1"/>
              <a:t>March</a:t>
            </a:r>
            <a:r>
              <a:rPr lang="sv-SE" dirty="0"/>
              <a:t> 2013.</a:t>
            </a:r>
          </a:p>
          <a:p>
            <a:r>
              <a:rPr lang="en-GB" sz="2400" b="1" dirty="0" err="1"/>
              <a:t>Qualinet</a:t>
            </a:r>
            <a:r>
              <a:rPr lang="en-GB" sz="2400" b="1" dirty="0"/>
              <a:t> Databases (now reachable from VQEG homepage)</a:t>
            </a:r>
          </a:p>
          <a:p>
            <a:pPr lvl="1"/>
            <a:r>
              <a:rPr lang="en-GB" sz="2200" b="1" dirty="0"/>
              <a:t>http://dbq.multimediatech.cz/</a:t>
            </a:r>
          </a:p>
          <a:p>
            <a:pPr lvl="1"/>
            <a:r>
              <a:rPr lang="sv-SE" sz="1600" dirty="0" err="1"/>
              <a:t>Database</a:t>
            </a:r>
            <a:r>
              <a:rPr lang="sv-SE" sz="1600" dirty="0"/>
              <a:t> of </a:t>
            </a:r>
            <a:r>
              <a:rPr lang="sv-SE" sz="1600" dirty="0" err="1"/>
              <a:t>available</a:t>
            </a:r>
            <a:r>
              <a:rPr lang="sv-SE" sz="1600" dirty="0"/>
              <a:t> </a:t>
            </a:r>
            <a:r>
              <a:rPr lang="sv-SE" sz="1600" dirty="0" err="1"/>
              <a:t>subjective</a:t>
            </a:r>
            <a:r>
              <a:rPr lang="sv-SE" sz="1600" dirty="0"/>
              <a:t> </a:t>
            </a:r>
            <a:r>
              <a:rPr lang="sv-SE" sz="1600" dirty="0" err="1"/>
              <a:t>quality</a:t>
            </a:r>
            <a:r>
              <a:rPr lang="sv-SE" sz="1600" dirty="0"/>
              <a:t> experiments </a:t>
            </a:r>
            <a:r>
              <a:rPr lang="sv-SE" sz="1600" dirty="0" err="1"/>
              <a:t>with</a:t>
            </a:r>
            <a:r>
              <a:rPr lang="sv-SE" sz="1600" dirty="0"/>
              <a:t> data (</a:t>
            </a:r>
            <a:r>
              <a:rPr lang="en-GB" sz="1600" dirty="0"/>
              <a:t>246 registered datasets)</a:t>
            </a:r>
          </a:p>
          <a:p>
            <a:r>
              <a:rPr lang="en-GB" sz="2400" b="1" dirty="0"/>
              <a:t>Best Practices for </a:t>
            </a:r>
            <a:r>
              <a:rPr lang="en-GB" sz="2400" b="1" dirty="0" err="1"/>
              <a:t>QoE</a:t>
            </a:r>
            <a:r>
              <a:rPr lang="en-GB" sz="2400" b="1" dirty="0"/>
              <a:t> </a:t>
            </a:r>
            <a:r>
              <a:rPr lang="en-GB" sz="2400" b="1" dirty="0" err="1"/>
              <a:t>Crowdtesting</a:t>
            </a:r>
            <a:r>
              <a:rPr lang="en-GB" sz="2400" b="1" dirty="0"/>
              <a:t>: </a:t>
            </a:r>
            <a:r>
              <a:rPr lang="en-GB" sz="2400" b="1" dirty="0" err="1"/>
              <a:t>QoE</a:t>
            </a:r>
            <a:r>
              <a:rPr lang="en-GB" sz="2400" b="1" dirty="0"/>
              <a:t> Assessment with Crowdsourcing</a:t>
            </a:r>
          </a:p>
          <a:p>
            <a:r>
              <a:rPr lang="sv-SE" sz="2400" b="1" dirty="0"/>
              <a:t>Implementation of a </a:t>
            </a:r>
            <a:r>
              <a:rPr lang="sv-SE" sz="2400" b="1" dirty="0" err="1"/>
              <a:t>scientific</a:t>
            </a:r>
            <a:r>
              <a:rPr lang="sv-SE" sz="2400" b="1" dirty="0"/>
              <a:t> journal ”Quality and </a:t>
            </a:r>
            <a:r>
              <a:rPr lang="sv-SE" sz="2400" b="1" dirty="0" err="1"/>
              <a:t>User</a:t>
            </a:r>
            <a:r>
              <a:rPr lang="sv-SE" sz="2400" b="1" dirty="0"/>
              <a:t> </a:t>
            </a:r>
            <a:r>
              <a:rPr lang="sv-SE" sz="2400" b="1" dirty="0" err="1"/>
              <a:t>Experience</a:t>
            </a:r>
            <a:r>
              <a:rPr lang="sv-SE" sz="2400" b="1" dirty="0"/>
              <a:t>”</a:t>
            </a:r>
            <a:endParaRPr lang="en-GB" sz="2400" b="1" dirty="0"/>
          </a:p>
          <a:p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–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acheivements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1800" b="1" dirty="0"/>
              <a:t>TF1: Managing Web and Cloud </a:t>
            </a:r>
            <a:r>
              <a:rPr lang="en-GB" sz="1800" b="1" dirty="0" err="1"/>
              <a:t>QoE</a:t>
            </a:r>
            <a:endParaRPr lang="en-GB" sz="1800" b="1" dirty="0"/>
          </a:p>
          <a:p>
            <a:pPr lvl="1"/>
            <a:r>
              <a:rPr lang="de-AT" sz="1700" dirty="0"/>
              <a:t>Raimund Schatz (</a:t>
            </a:r>
            <a:r>
              <a:rPr lang="en-GB" sz="1700" dirty="0"/>
              <a:t>The Telecommunications Research </a:t>
            </a:r>
            <a:r>
              <a:rPr lang="en-GB" sz="1700" dirty="0" err="1"/>
              <a:t>Center</a:t>
            </a:r>
            <a:r>
              <a:rPr lang="en-GB" sz="1700" dirty="0"/>
              <a:t> Vienna)</a:t>
            </a:r>
            <a:r>
              <a:rPr lang="de-AT" sz="1700" dirty="0"/>
              <a:t>,</a:t>
            </a:r>
            <a:r>
              <a:rPr lang="en-GB" sz="1700" dirty="0"/>
              <a:t> </a:t>
            </a:r>
            <a:r>
              <a:rPr lang="de-AT" sz="1700" dirty="0"/>
              <a:t>Lea Skorin-Kapov (University of Zagreb), </a:t>
            </a:r>
            <a:r>
              <a:rPr lang="en-US" sz="1700" dirty="0"/>
              <a:t>Tobias </a:t>
            </a:r>
            <a:r>
              <a:rPr lang="en-US" sz="1700" dirty="0" err="1"/>
              <a:t>Hoßfeld</a:t>
            </a:r>
            <a:r>
              <a:rPr lang="en-US" sz="1700" dirty="0"/>
              <a:t> (Universität Duisburg-Essen)</a:t>
            </a:r>
            <a:endParaRPr lang="en-GB" sz="1700" dirty="0"/>
          </a:p>
          <a:p>
            <a:pPr fontAlgn="base"/>
            <a:r>
              <a:rPr lang="en-GB" sz="1800" b="1" dirty="0"/>
              <a:t>TF2: Gaming</a:t>
            </a:r>
          </a:p>
          <a:p>
            <a:pPr lvl="1" fontAlgn="base"/>
            <a:r>
              <a:rPr lang="nb-NO" sz="1900" dirty="0"/>
              <a:t>Sebastian Egger (Austrian Institute of Technology)</a:t>
            </a:r>
            <a:r>
              <a:rPr lang="de-AT" sz="1900" dirty="0"/>
              <a:t>,</a:t>
            </a:r>
            <a:r>
              <a:rPr lang="en-GB" sz="1900" dirty="0"/>
              <a:t> </a:t>
            </a:r>
            <a:r>
              <a:rPr lang="nb-NO" sz="1900" dirty="0"/>
              <a:t>Sebastian Möller (TU Berlin)</a:t>
            </a:r>
            <a:endParaRPr lang="en-GB" sz="1900" dirty="0"/>
          </a:p>
          <a:p>
            <a:pPr fontAlgn="base"/>
            <a:r>
              <a:rPr lang="en-GB" sz="1800" b="1" dirty="0"/>
              <a:t>TF3: </a:t>
            </a:r>
            <a:r>
              <a:rPr lang="en-GB" sz="1800" b="1" dirty="0" err="1"/>
              <a:t>QoE</a:t>
            </a:r>
            <a:r>
              <a:rPr lang="en-GB" sz="1800" b="1" dirty="0"/>
              <a:t> in Medical Imaging and Healthcare</a:t>
            </a:r>
          </a:p>
          <a:p>
            <a:pPr lvl="1" fontAlgn="base"/>
            <a:r>
              <a:rPr lang="nb-NO" sz="1600" dirty="0"/>
              <a:t>Sebastian Egger (Austrian Institute of Technology)</a:t>
            </a:r>
            <a:r>
              <a:rPr lang="de-AT" sz="1600" dirty="0"/>
              <a:t>,</a:t>
            </a:r>
            <a:r>
              <a:rPr lang="en-GB" sz="1600" dirty="0"/>
              <a:t> </a:t>
            </a:r>
            <a:r>
              <a:rPr lang="nb-NO" sz="1600" dirty="0"/>
              <a:t>Sebastian Möller (TU Berlin)</a:t>
            </a:r>
          </a:p>
          <a:p>
            <a:pPr fontAlgn="base"/>
            <a:r>
              <a:rPr lang="en-GB" sz="1800" b="1" dirty="0"/>
              <a:t>TF4: QUALINET Databases - Dissemination and Standardization</a:t>
            </a:r>
          </a:p>
          <a:p>
            <a:pPr lvl="1" fontAlgn="base"/>
            <a:r>
              <a:rPr lang="en-GB" dirty="0"/>
              <a:t>Karel </a:t>
            </a:r>
            <a:r>
              <a:rPr lang="en-GB" dirty="0" err="1"/>
              <a:t>Fliegel</a:t>
            </a:r>
            <a:r>
              <a:rPr lang="en-GB" dirty="0"/>
              <a:t>, Czech Technical University in Prague, Lukas Krasula, ARM</a:t>
            </a:r>
          </a:p>
          <a:p>
            <a:pPr fontAlgn="base"/>
            <a:r>
              <a:rPr lang="en-GB" sz="1800" b="1" dirty="0"/>
              <a:t>TF5: Crowdsourcing</a:t>
            </a:r>
          </a:p>
          <a:p>
            <a:pPr lvl="1" fontAlgn="base"/>
            <a:r>
              <a:rPr lang="en-GB" sz="1600" dirty="0"/>
              <a:t>Tobias </a:t>
            </a:r>
            <a:r>
              <a:rPr lang="en-GB" sz="1600" dirty="0" err="1"/>
              <a:t>Hoßfeld</a:t>
            </a:r>
            <a:r>
              <a:rPr lang="en-GB" sz="1600" dirty="0"/>
              <a:t>, Universität Duisburg-Essen, </a:t>
            </a:r>
            <a:r>
              <a:rPr lang="en-GB" sz="1600" dirty="0" err="1"/>
              <a:t>Babak</a:t>
            </a:r>
            <a:r>
              <a:rPr lang="en-GB" sz="1600" dirty="0"/>
              <a:t> </a:t>
            </a:r>
            <a:r>
              <a:rPr lang="en-GB" sz="1600" dirty="0" err="1"/>
              <a:t>Naderi</a:t>
            </a:r>
            <a:r>
              <a:rPr lang="en-GB" sz="1600" dirty="0"/>
              <a:t>, TU Berlin</a:t>
            </a:r>
          </a:p>
          <a:p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– Task </a:t>
            </a:r>
            <a:r>
              <a:rPr lang="sv-SE" dirty="0" err="1"/>
              <a:t>Forces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TF 6: VQEG</a:t>
            </a:r>
            <a:endParaRPr lang="en-GB" sz="1600" b="1" dirty="0"/>
          </a:p>
          <a:p>
            <a:pPr lvl="1" fontAlgn="base"/>
            <a:r>
              <a:rPr lang="sv-SE" dirty="0"/>
              <a:t>Kjell Brunnström, RISE, Lukáš Krasula, ARM, Alexander Raake, University Ilmenau, Christian Timmerer, UNIKLU</a:t>
            </a:r>
            <a:endParaRPr lang="en-GB" dirty="0"/>
          </a:p>
          <a:p>
            <a:pPr fontAlgn="base"/>
            <a:r>
              <a:rPr lang="es-ES" sz="1800" b="1" dirty="0"/>
              <a:t>TF7: Immersive Media Experiences (IMEx)</a:t>
            </a:r>
          </a:p>
          <a:p>
            <a:pPr lvl="1" fontAlgn="base"/>
            <a:r>
              <a:rPr lang="en-GB" dirty="0"/>
              <a:t>Andrew Perkis, NTNU, Marianna Obrist, University of Sussex, Christian Timmerer, UNIKLU, Irene Viola, EPFL</a:t>
            </a:r>
          </a:p>
          <a:p>
            <a:pPr lvl="1" fontAlgn="base"/>
            <a:r>
              <a:rPr lang="en-GB" dirty="0"/>
              <a:t>Current initiative to write white paper on the definition on </a:t>
            </a:r>
            <a:r>
              <a:rPr lang="en-GB" dirty="0" err="1"/>
              <a:t>QoE</a:t>
            </a:r>
            <a:r>
              <a:rPr lang="en-GB" dirty="0"/>
              <a:t> for </a:t>
            </a:r>
            <a:r>
              <a:rPr lang="en-GB" dirty="0" err="1"/>
              <a:t>immersice</a:t>
            </a:r>
            <a:r>
              <a:rPr lang="en-GB" dirty="0"/>
              <a:t> media</a:t>
            </a:r>
          </a:p>
          <a:p>
            <a:pPr fontAlgn="base"/>
            <a:r>
              <a:rPr lang="en-GB" sz="1800" b="1" dirty="0"/>
              <a:t>TF8: Submission of proposal for new COST Action </a:t>
            </a:r>
          </a:p>
          <a:p>
            <a:pPr lvl="1" fontAlgn="base"/>
            <a:r>
              <a:rPr lang="en-GB" sz="1600" dirty="0"/>
              <a:t>Touradj Ebrahimi, EPFL, Andrew Perkis, NTNU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– Task </a:t>
            </a:r>
            <a:r>
              <a:rPr lang="sv-SE" dirty="0" err="1"/>
              <a:t>Forces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YOU!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Kjell.brunnstrom@ri.se</a:t>
            </a:r>
          </a:p>
          <a:p>
            <a:endParaRPr lang="sv-SE" dirty="0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73AEE90F-064F-46DC-93D7-28D7FA8DD9F6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69E20A4D-8816-4DF6-B04D-4956CAF7B1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3DE83-D657-4CA3-83F3-EBB264B79DAA}">
  <ds:schemaRefs>
    <ds:schemaRef ds:uri="1d59dc40-e442-4fcd-9158-737b43529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RISE_PPT_mall_KB</Template>
  <TotalTime>228</TotalTime>
  <Words>386</Words>
  <Application>Microsoft Office PowerPoint</Application>
  <PresentationFormat>Bredbild</PresentationFormat>
  <Paragraphs>51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Rubrik och innehåll</vt:lpstr>
      <vt:lpstr>Avdelare</vt:lpstr>
      <vt:lpstr>Qualinet</vt:lpstr>
      <vt:lpstr>Qualinet (www.qualinet.eu)</vt:lpstr>
      <vt:lpstr>Qualinet – main acheivements</vt:lpstr>
      <vt:lpstr>Qualinet – Task Forces</vt:lpstr>
      <vt:lpstr>Qualinet – Task Forces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RUBRIKBILD KOLLAGE</dc:title>
  <dc:creator>Kjell Brunnström</dc:creator>
  <cp:lastModifiedBy>Kjell Brunnström</cp:lastModifiedBy>
  <cp:revision>6</cp:revision>
  <dcterms:created xsi:type="dcterms:W3CDTF">2017-05-06T16:57:25Z</dcterms:created>
  <dcterms:modified xsi:type="dcterms:W3CDTF">2019-10-16T02:31:16Z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