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652" r:id="rId4"/>
    <p:sldId id="653" r:id="rId5"/>
    <p:sldId id="654" r:id="rId6"/>
    <p:sldId id="655" r:id="rId7"/>
    <p:sldId id="65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/>
    <p:restoredTop sz="94745"/>
  </p:normalViewPr>
  <p:slideViewPr>
    <p:cSldViewPr snapToGrid="0" snapToObjects="1">
      <p:cViewPr varScale="1">
        <p:scale>
          <a:sx n="108" d="100"/>
          <a:sy n="108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520AF-D5F8-894B-BC96-4A31D779A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B278C4-763F-3548-BF85-DDE95AB0F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F25D8B-2260-0041-8D3C-46FA868B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8F581E-65FC-D14A-900C-3EB329B3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8F1535-F82D-6249-8DEE-6045C9A7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162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90022-5BE5-F348-BB1D-C4FD8F08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CB4422-74CC-EE4D-B559-8696219DD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65B84-C463-CB4B-B770-EE9E60BB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124C74-BF3C-2E46-94BD-B0D6B2E3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3082D-F267-DF43-86F0-D6C89490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501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1C06C8-4989-3D43-9AC5-B16C028D8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962355-C1EC-0740-9E5B-BF775E232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F4689-A54B-544A-8319-FD9C08A5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18EA2-70E6-AC45-8F46-556DAFD0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91337-22F1-7C4D-8CC8-88BC4DA0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12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A86CF-8F25-2445-A37C-038DF3E9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CD9920-CA09-AA47-B2BE-A7E36929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50449F-9521-EC43-AADC-742684B5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D49146-7566-C541-8DB6-82A5FE91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B873B9-6C2D-044D-97C0-98508DF0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750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D21D7-7C0A-BD4D-AA78-1D01AE53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981A76-13FD-6E44-B36E-47D7B2C1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4E57-5139-3246-B95C-3BC3B61D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19DC54-8136-8445-9F2B-F359FC1F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D3DEBC-984D-EC49-AF3C-3646F741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28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C51AD-621E-AC4B-A307-B2BB9B89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2C0392-0B20-F745-9262-AAE4B0538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F1D3D1-9708-524A-8634-C9DB64B68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17FED-CC0C-A94F-ACE8-625825CE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877F99-759C-E742-8F5C-93EF484E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B2C61D-8B0B-5142-8823-DB332A4F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790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11A12-A076-2045-96E1-7A29DD12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DA068B-8BA0-694F-AA55-A936CA23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7E7C76-925F-9148-9E1B-99D89DCEF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224EBC-2BDA-A544-B789-38B503100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4B6DFB-AC49-FA44-84E4-1FD35AAEC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C8B7BE-AB20-DD42-8399-46832410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8C1403-893C-F144-B979-39FF0287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86361-37B4-3C4B-B0E0-2AF58C93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705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B7A19-E2E8-BB45-AB7C-5C8CF0A7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9AC065-27B1-1F4B-8043-23A8DEC1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0553DE-011A-D84D-914C-1708940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2AC0B4-66AD-FB45-A520-A28922F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79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6B28A5-1AAE-DD4E-87AF-DA478103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11FF66-FD9E-7B41-B90D-99C07AC1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4E3F42-8D26-9940-8086-8D84D8B5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68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A1A9C-1EBB-3141-8974-1354DF89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5F046-C7DF-A34D-81CA-8330EB40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EBC355-7A71-1B44-A155-790368361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D44E90-DD34-464F-8BE2-1A8771C5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86B7BC-CC7C-2B42-B09B-4D7CC6BF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6DFE3C-60FB-C64C-9EFD-E4C75BD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551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B4150-C56F-CB43-82BD-F95344BB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C53121-0638-1742-82A8-D54CFC390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571A28-BB10-D64A-919F-E41DB3FB1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AB7ACA-157F-2B4F-98C0-9FEF72C9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82BF36-670F-2F4C-9430-A2016773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5D39FF-A28E-CC4B-902B-62CB6153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09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6D955F6-A265-E34D-BB79-6D213065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3D6B21-CBA2-1648-B476-06A69C361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78F026-F7E7-F242-8D0D-2679B7E19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EADE-9D08-4C42-A0A2-2D4770DBB485}" type="datetimeFigureOut">
              <a:rPr kumimoji="1" lang="zh-CN" altLang="en-US" smtClean="0"/>
              <a:t>2019/10/15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7F7F10-E0A6-8E49-B27A-3D0AE56EA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EB70F8-E216-024B-BEB2-33E5BB797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43E7-5F72-E845-95BE-34C6285F9E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79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0D3FB-973B-A647-9E53-185CDEDC2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UPGC content selection and processing criteria for constructing a quality database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7DAFC7-03DF-614C-81D4-A2DC4D6A7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kumimoji="1" lang="en-US" altLang="zh-CN" dirty="0"/>
              <a:t>Discussion draft</a:t>
            </a:r>
          </a:p>
          <a:p>
            <a:pPr marL="342900" indent="-342900">
              <a:buFontTx/>
              <a:buChar char="-"/>
            </a:pPr>
            <a:endParaRPr kumimoji="1" lang="en-US" altLang="zh-CN" dirty="0"/>
          </a:p>
          <a:p>
            <a:r>
              <a:rPr kumimoji="1" lang="en-US" altLang="zh-CN" dirty="0"/>
              <a:t>Jing LI, Alibaba Group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3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12F21-7A20-C044-A8DA-F3D4A629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UPGC image/video quality assessment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4DC358-0668-F04A-8BD0-7AA999B1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" altLang="zh-CN" dirty="0"/>
              <a:t>UGC: User Generated Content</a:t>
            </a:r>
          </a:p>
          <a:p>
            <a:pPr marL="0" indent="0">
              <a:buNone/>
            </a:pPr>
            <a:r>
              <a:rPr lang="en" altLang="zh-CN" dirty="0"/>
              <a:t>PGC: Professionally Generated Content</a:t>
            </a:r>
          </a:p>
          <a:p>
            <a:endParaRPr lang="en" altLang="zh-CN" dirty="0"/>
          </a:p>
          <a:p>
            <a:endParaRPr lang="en" altLang="zh-CN" dirty="0"/>
          </a:p>
          <a:p>
            <a:r>
              <a:rPr lang="en" altLang="zh-CN" dirty="0"/>
              <a:t>No ground truth</a:t>
            </a:r>
          </a:p>
          <a:p>
            <a:r>
              <a:rPr lang="en" altLang="zh-CN" dirty="0"/>
              <a:t>Quality varies largely</a:t>
            </a:r>
          </a:p>
          <a:p>
            <a:r>
              <a:rPr lang="en" altLang="zh-CN" dirty="0"/>
              <a:t>Different resolutions</a:t>
            </a:r>
          </a:p>
          <a:p>
            <a:r>
              <a:rPr lang="en" altLang="zh-CN" dirty="0"/>
              <a:t>Different video types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688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Example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FC6F-097D-9642-9C61-40EE0613FAD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56E674-3EDB-A84B-B628-B54A298D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7" y="1562731"/>
            <a:ext cx="4921168" cy="27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AD0538F-6D07-C743-8638-7CE1C7D2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83" y="1562731"/>
            <a:ext cx="4931399" cy="27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E4D4B7-E7E7-9B4E-91BC-E65C0BE87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82" y="4778375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5AB086C-A047-F348-A328-132DE7E0FFAB}"/>
              </a:ext>
            </a:extLst>
          </p:cNvPr>
          <p:cNvSpPr txBox="1"/>
          <p:nvPr/>
        </p:nvSpPr>
        <p:spPr>
          <a:xfrm>
            <a:off x="928959" y="4409043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High resolution, 16:9 version</a:t>
            </a:r>
          </a:p>
          <a:p>
            <a:r>
              <a:rPr kumimoji="1" lang="en-US" altLang="zh-CN" dirty="0"/>
              <a:t>With caption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194780-4B2E-4245-A9BE-225BDF0EF6EA}"/>
              </a:ext>
            </a:extLst>
          </p:cNvPr>
          <p:cNvSpPr txBox="1"/>
          <p:nvPr/>
        </p:nvSpPr>
        <p:spPr>
          <a:xfrm>
            <a:off x="6985082" y="1053490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low quality, 4:3 to 16:9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640980-7419-2343-8308-1FCC22B20C9B}"/>
              </a:ext>
            </a:extLst>
          </p:cNvPr>
          <p:cNvSpPr txBox="1"/>
          <p:nvPr/>
        </p:nvSpPr>
        <p:spPr>
          <a:xfrm>
            <a:off x="6985082" y="644811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Low resolution, 4:3 to 16:9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92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在线媒体 4" descr="540p 测试3.mp4">
            <a:hlinkClick r:id="" action="ppaction://media"/>
            <a:extLst>
              <a:ext uri="{FF2B5EF4-FFF2-40B4-BE49-F238E27FC236}">
                <a16:creationId xmlns:a16="http://schemas.microsoft.com/office/drawing/2014/main" id="{F243D515-0254-0A46-BA32-5D10CB0944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2393" y="447599"/>
            <a:ext cx="3171825" cy="5638800"/>
          </a:xfrm>
          <a:prstGeom prst="rect">
            <a:avLst/>
          </a:prstGeom>
        </p:spPr>
      </p:pic>
      <p:pic>
        <p:nvPicPr>
          <p:cNvPr id="8" name="在线媒体 7" descr="03000801005D01BF7A23BFF06B457181429557-7682-4D63-AB57-D2A4FF71452F.mp4">
            <a:hlinkClick r:id="" action="ppaction://media"/>
            <a:extLst>
              <a:ext uri="{FF2B5EF4-FFF2-40B4-BE49-F238E27FC236}">
                <a16:creationId xmlns:a16="http://schemas.microsoft.com/office/drawing/2014/main" id="{F6F384A6-1FA2-1B42-ACC2-0A5DFA5315E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55875" y="278055"/>
            <a:ext cx="2686359" cy="58083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B58720-99A5-3C43-A309-96FBB11DB255}"/>
              </a:ext>
            </a:extLst>
          </p:cNvPr>
          <p:cNvSpPr txBox="1"/>
          <p:nvPr/>
        </p:nvSpPr>
        <p:spPr>
          <a:xfrm>
            <a:off x="560669" y="2648196"/>
            <a:ext cx="24529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Vertical version </a:t>
            </a:r>
          </a:p>
          <a:p>
            <a:r>
              <a:rPr kumimoji="1" lang="en-US" altLang="zh-CN" dirty="0"/>
              <a:t>capturing from phone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Different resolution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r>
              <a:rPr lang="en" altLang="zh-CN" dirty="0"/>
              <a:t>Pseudo vertical version</a:t>
            </a:r>
          </a:p>
          <a:p>
            <a:endParaRPr lang="en" altLang="zh-CN" dirty="0"/>
          </a:p>
          <a:p>
            <a:r>
              <a:rPr kumimoji="1" lang="en-US" altLang="zh-CN" dirty="0"/>
              <a:t>2560x1440</a:t>
            </a:r>
          </a:p>
          <a:p>
            <a:r>
              <a:rPr kumimoji="1" lang="en-US" altLang="zh-CN" dirty="0"/>
              <a:t>1920x1080</a:t>
            </a:r>
          </a:p>
          <a:p>
            <a:r>
              <a:rPr kumimoji="1" lang="en-US" altLang="zh-CN" dirty="0"/>
              <a:t>2340x1080</a:t>
            </a:r>
          </a:p>
          <a:p>
            <a:r>
              <a:rPr kumimoji="1" lang="en-US" altLang="zh-CN" dirty="0"/>
              <a:t>1280x720</a:t>
            </a:r>
          </a:p>
          <a:p>
            <a:endParaRPr kumimoji="1"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2D1640-E811-B148-8A0B-3D7650C35E35}"/>
              </a:ext>
            </a:extLst>
          </p:cNvPr>
          <p:cNvSpPr txBox="1"/>
          <p:nvPr/>
        </p:nvSpPr>
        <p:spPr>
          <a:xfrm>
            <a:off x="7282593" y="6208057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Horizontal version to vertical version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901394-12C1-F84F-9C6B-F34CA651E805}"/>
              </a:ext>
            </a:extLst>
          </p:cNvPr>
          <p:cNvSpPr txBox="1"/>
          <p:nvPr/>
        </p:nvSpPr>
        <p:spPr>
          <a:xfrm>
            <a:off x="3547750" y="6208057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Original vertical version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A7962-4FFA-7B4C-B90D-743452CD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Discussion: How to display the content in subjective test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B820C-30DD-B34D-AD34-24CF5A53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687"/>
            <a:ext cx="10515600" cy="386127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For a UPGC image/video quality assessment experiment</a:t>
            </a:r>
          </a:p>
          <a:p>
            <a:pPr>
              <a:buFontTx/>
              <a:buChar char="-"/>
            </a:pPr>
            <a:r>
              <a:rPr kumimoji="1" lang="en-US" altLang="zh-CN" dirty="0"/>
              <a:t>For horizontal version, should we rescale all the videos to the resolution of the screen (e.g. 1920x1080)?</a:t>
            </a:r>
          </a:p>
          <a:p>
            <a:pPr marL="0" indent="0">
              <a:buNone/>
            </a:pPr>
            <a:r>
              <a:rPr kumimoji="1" lang="en-US" altLang="zh-CN" dirty="0"/>
              <a:t>  </a:t>
            </a:r>
            <a:r>
              <a:rPr kumimoji="1" lang="en-US" altLang="zh-CN" b="1" dirty="0"/>
              <a:t>But how about the vertical version?</a:t>
            </a:r>
          </a:p>
          <a:p>
            <a:pPr>
              <a:buFontTx/>
              <a:buChar char="-"/>
            </a:pPr>
            <a:r>
              <a:rPr kumimoji="1" lang="en-US" altLang="zh-CN" dirty="0"/>
              <a:t>Should we include both horizontal and vertical versions playing on PC ?</a:t>
            </a:r>
          </a:p>
          <a:p>
            <a:pPr marL="0" indent="0">
              <a:buNone/>
            </a:pPr>
            <a:r>
              <a:rPr kumimoji="1" lang="en-US" altLang="zh-CN" dirty="0"/>
              <a:t>-Should we only display horizontal version on PC ?</a:t>
            </a:r>
          </a:p>
          <a:p>
            <a:pPr marL="0" indent="0">
              <a:buNone/>
            </a:pPr>
            <a:r>
              <a:rPr kumimoji="1" lang="en-US" altLang="zh-CN" dirty="0"/>
              <a:t>-Should we only display vertical version on phone ?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01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3487F-EC0D-6343-9C6A-F3343B92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Discussion: Standards to select the content of the images/videos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596997-188C-A44A-836E-40585F012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</a:rPr>
              <a:t>Caption</a:t>
            </a:r>
          </a:p>
          <a:p>
            <a:pPr marL="0" indent="0">
              <a:buNone/>
            </a:pPr>
            <a:r>
              <a:rPr kumimoji="1" lang="en-US" altLang="zh-CN" sz="2400" dirty="0"/>
              <a:t>- Caption can be included or not?</a:t>
            </a:r>
          </a:p>
          <a:p>
            <a:r>
              <a:rPr lang="en" altLang="zh-CN" sz="2400" dirty="0">
                <a:solidFill>
                  <a:srgbClr val="FF0000"/>
                </a:solidFill>
              </a:rPr>
              <a:t>Tag-based analysis</a:t>
            </a:r>
          </a:p>
          <a:p>
            <a:pPr marL="0" indent="0">
              <a:buNone/>
            </a:pPr>
            <a:r>
              <a:rPr kumimoji="1" lang="en-US" altLang="zh-CN" sz="2400" dirty="0"/>
              <a:t>- Animation, sports, Vlog, action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movie, etc.</a:t>
            </a:r>
          </a:p>
          <a:p>
            <a:r>
              <a:rPr kumimoji="1" lang="en-US" altLang="zh-CN" sz="2400" dirty="0">
                <a:solidFill>
                  <a:srgbClr val="FF0000"/>
                </a:solidFill>
              </a:rPr>
              <a:t>Indicator based sampling</a:t>
            </a:r>
          </a:p>
          <a:p>
            <a:pPr>
              <a:buFontTx/>
              <a:buChar char="-"/>
            </a:pPr>
            <a:r>
              <a:rPr lang="en" altLang="zh-CN" sz="2400" dirty="0"/>
              <a:t>Brightness</a:t>
            </a:r>
            <a:r>
              <a:rPr lang="zh-CN" altLang="en" sz="2400" dirty="0"/>
              <a:t>，</a:t>
            </a:r>
            <a:r>
              <a:rPr lang="en" altLang="zh-CN" sz="2400" dirty="0"/>
              <a:t>Contrast</a:t>
            </a:r>
            <a:r>
              <a:rPr lang="zh-CN" altLang="en" sz="2400" dirty="0"/>
              <a:t>， </a:t>
            </a:r>
            <a:r>
              <a:rPr lang="en" altLang="zh-CN" sz="2400" dirty="0"/>
              <a:t>Spatial activity</a:t>
            </a:r>
            <a:r>
              <a:rPr lang="zh-CN" altLang="en" sz="2400" dirty="0"/>
              <a:t>，</a:t>
            </a:r>
            <a:r>
              <a:rPr lang="en-US" altLang="zh-CN" sz="2400" dirty="0"/>
              <a:t>temporal activity,</a:t>
            </a:r>
            <a:r>
              <a:rPr lang="zh-CN" altLang="en" sz="2400" dirty="0"/>
              <a:t> </a:t>
            </a:r>
            <a:r>
              <a:rPr lang="en" altLang="zh-CN" sz="2400" dirty="0"/>
              <a:t>Blur</a:t>
            </a:r>
            <a:r>
              <a:rPr lang="zh-CN" altLang="en" sz="2400" dirty="0"/>
              <a:t>， </a:t>
            </a:r>
            <a:r>
              <a:rPr lang="en" altLang="zh-CN" sz="2400" dirty="0" err="1"/>
              <a:t>Blockiness</a:t>
            </a:r>
            <a:r>
              <a:rPr lang="zh-CN" altLang="en" sz="2400" dirty="0"/>
              <a:t>， </a:t>
            </a:r>
            <a:r>
              <a:rPr lang="en" altLang="zh-CN" sz="2400" dirty="0"/>
              <a:t>Noise</a:t>
            </a:r>
            <a:r>
              <a:rPr lang="zh-CN" altLang="en" sz="2400" dirty="0"/>
              <a:t>， </a:t>
            </a:r>
            <a:r>
              <a:rPr lang="en" altLang="zh-CN" sz="2400" dirty="0"/>
              <a:t>Exposure</a:t>
            </a:r>
            <a:r>
              <a:rPr lang="zh-CN" altLang="en" sz="2400" dirty="0"/>
              <a:t>， </a:t>
            </a:r>
            <a:r>
              <a:rPr lang="en" altLang="zh-CN" sz="2400" dirty="0"/>
              <a:t>colorfulness</a:t>
            </a:r>
          </a:p>
          <a:p>
            <a:r>
              <a:rPr kumimoji="1" lang="en-US" altLang="zh-CN" sz="2400" dirty="0">
                <a:solidFill>
                  <a:srgbClr val="FF0000"/>
                </a:solidFill>
              </a:rPr>
              <a:t>Quality based sampling</a:t>
            </a:r>
          </a:p>
          <a:p>
            <a:pPr>
              <a:buFontTx/>
              <a:buChar char="-"/>
            </a:pPr>
            <a:r>
              <a:rPr kumimoji="1" lang="en-US" altLang="zh-CN" sz="2400" dirty="0"/>
              <a:t>Using NR metrics</a:t>
            </a:r>
          </a:p>
          <a:p>
            <a:r>
              <a:rPr kumimoji="1" lang="en-US" altLang="zh-CN" sz="2400" dirty="0">
                <a:solidFill>
                  <a:srgbClr val="FF0000"/>
                </a:solidFill>
              </a:rPr>
              <a:t>Other suggestions?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849B3-322B-B54E-A2A3-6389A1CD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Question: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0EA7D0-7A88-4540-894B-3865D0C2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Should we draft a recommendation?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67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245</Words>
  <Application>Microsoft Macintosh PowerPoint</Application>
  <PresentationFormat>宽屏</PresentationFormat>
  <Paragraphs>50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UPGC content selection and processing criteria for constructing a quality database</vt:lpstr>
      <vt:lpstr>UPGC image/video quality assessment</vt:lpstr>
      <vt:lpstr>Example</vt:lpstr>
      <vt:lpstr>PowerPoint 演示文稿</vt:lpstr>
      <vt:lpstr>Discussion: How to display the content in subjective test</vt:lpstr>
      <vt:lpstr>Discussion: Standards to select the content of the images/videos</vt:lpstr>
      <vt:lpstr>Question: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Hybrid-MST： Active sampling strategy for pair comparison</dc:title>
  <dc:creator>Microsoft Office User</dc:creator>
  <cp:lastModifiedBy>Microsoft Office User</cp:lastModifiedBy>
  <cp:revision>17</cp:revision>
  <dcterms:created xsi:type="dcterms:W3CDTF">2019-09-29T03:52:46Z</dcterms:created>
  <dcterms:modified xsi:type="dcterms:W3CDTF">2019-10-15T01:10:02Z</dcterms:modified>
</cp:coreProperties>
</file>