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56" r:id="rId3"/>
    <p:sldId id="283" r:id="rId4"/>
    <p:sldId id="284" r:id="rId5"/>
    <p:sldId id="257" r:id="rId6"/>
    <p:sldId id="272" r:id="rId7"/>
    <p:sldId id="273" r:id="rId8"/>
    <p:sldId id="258" r:id="rId9"/>
    <p:sldId id="28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71" r:id="rId19"/>
  </p:sldIdLst>
  <p:sldSz cx="10680700" cy="7556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000000"/>
          </p15:clr>
        </p15:guide>
        <p15:guide id="2" pos="336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6"/>
    <p:restoredTop sz="96341"/>
  </p:normalViewPr>
  <p:slideViewPr>
    <p:cSldViewPr snapToGrid="0">
      <p:cViewPr varScale="1">
        <p:scale>
          <a:sx n="117" d="100"/>
          <a:sy n="117" d="100"/>
        </p:scale>
        <p:origin x="936" y="176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f456475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ff456475e_0_1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56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f456475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ff456475e_0_1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48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ff4565b1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ff4565b17_0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fd2350b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fd2350b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92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ff4565b1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ff4565b17_0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ff456475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ff456475e_0_1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01687" y="671512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01687" y="2184400"/>
            <a:ext cx="9085262" cy="453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 rot="5400000">
            <a:off x="5726113" y="2562225"/>
            <a:ext cx="6051550" cy="22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 rot="5400000">
            <a:off x="1107282" y="365920"/>
            <a:ext cx="6051550" cy="666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01687" y="671512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 rot="5400000">
            <a:off x="3074987" y="-88900"/>
            <a:ext cx="4538662" cy="908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>
            <a:spLocks noGrp="1"/>
          </p:cNvSpPr>
          <p:nvPr>
            <p:ph type="pic" idx="2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801687" y="671512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b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3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b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4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083" y="653802"/>
            <a:ext cx="9952534" cy="841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083" y="1693142"/>
            <a:ext cx="9952534" cy="50191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4055" lvl="0" indent="-40054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68111" lvl="1" indent="-370872" rtl="0">
              <a:spcBef>
                <a:spcPts val="1869"/>
              </a:spcBef>
              <a:spcAft>
                <a:spcPts val="0"/>
              </a:spcAft>
              <a:buSzPts val="1400"/>
              <a:buChar char="○"/>
              <a:defRPr/>
            </a:lvl2pPr>
            <a:lvl3pPr marL="1602166" lvl="2" indent="-370872" rtl="0">
              <a:spcBef>
                <a:spcPts val="1869"/>
              </a:spcBef>
              <a:spcAft>
                <a:spcPts val="0"/>
              </a:spcAft>
              <a:buSzPts val="1400"/>
              <a:buChar char="■"/>
              <a:defRPr/>
            </a:lvl3pPr>
            <a:lvl4pPr marL="2136221" lvl="3" indent="-370872" rtl="0">
              <a:spcBef>
                <a:spcPts val="1869"/>
              </a:spcBef>
              <a:spcAft>
                <a:spcPts val="0"/>
              </a:spcAft>
              <a:buSzPts val="1400"/>
              <a:buChar char="●"/>
              <a:defRPr/>
            </a:lvl4pPr>
            <a:lvl5pPr marL="2670277" lvl="4" indent="-370872" rtl="0">
              <a:spcBef>
                <a:spcPts val="1869"/>
              </a:spcBef>
              <a:spcAft>
                <a:spcPts val="0"/>
              </a:spcAft>
              <a:buSzPts val="1400"/>
              <a:buChar char="○"/>
              <a:defRPr/>
            </a:lvl5pPr>
            <a:lvl6pPr marL="3204332" lvl="5" indent="-370872" rtl="0">
              <a:spcBef>
                <a:spcPts val="1869"/>
              </a:spcBef>
              <a:spcAft>
                <a:spcPts val="0"/>
              </a:spcAft>
              <a:buSzPts val="1400"/>
              <a:buChar char="■"/>
              <a:defRPr/>
            </a:lvl6pPr>
            <a:lvl7pPr marL="3738387" lvl="6" indent="-370872" rtl="0">
              <a:spcBef>
                <a:spcPts val="1869"/>
              </a:spcBef>
              <a:spcAft>
                <a:spcPts val="0"/>
              </a:spcAft>
              <a:buSzPts val="1400"/>
              <a:buChar char="●"/>
              <a:defRPr/>
            </a:lvl7pPr>
            <a:lvl8pPr marL="4272443" lvl="7" indent="-370872" rtl="0">
              <a:spcBef>
                <a:spcPts val="1869"/>
              </a:spcBef>
              <a:spcAft>
                <a:spcPts val="0"/>
              </a:spcAft>
              <a:buSzPts val="1400"/>
              <a:buChar char="○"/>
              <a:defRPr/>
            </a:lvl8pPr>
            <a:lvl9pPr marL="4806498" lvl="8" indent="-370872" rtl="0">
              <a:spcBef>
                <a:spcPts val="1869"/>
              </a:spcBef>
              <a:spcAft>
                <a:spcPts val="1869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896302" y="6850899"/>
            <a:ext cx="640912" cy="578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1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5400000">
            <a:off x="5592763" y="2452688"/>
            <a:ext cx="6403975" cy="230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 rot="5400000">
            <a:off x="911226" y="225425"/>
            <a:ext cx="6403975" cy="67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5400000">
            <a:off x="2943226" y="-196849"/>
            <a:ext cx="4794250" cy="921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>
            <a:spLocks noGrp="1"/>
          </p:cNvSpPr>
          <p:nvPr>
            <p:ph type="pic" idx="2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735013" y="2011363"/>
            <a:ext cx="4529137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5416550" y="2011363"/>
            <a:ext cx="4529138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01687" y="671512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01687" y="2184400"/>
            <a:ext cx="9085262" cy="453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9542462" y="6891337"/>
            <a:ext cx="344487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125" tIns="52125" rIns="52125" bIns="521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mis.kt.agh.edu.p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/>
        </p:nvSpPr>
        <p:spPr>
          <a:xfrm>
            <a:off x="1905000" y="3657600"/>
            <a:ext cx="8775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3200"/>
            </a:pPr>
            <a:r>
              <a:rPr lang="en-US" sz="3200" b="1" i="1" dirty="0"/>
              <a:t>“Evaluation of Video Summarization”</a:t>
            </a:r>
            <a:endParaRPr sz="3200" b="1" i="1" dirty="0"/>
          </a:p>
          <a:p>
            <a:pPr lvl="0">
              <a:buSzPts val="3200"/>
            </a:pPr>
            <a:r>
              <a:rPr lang="en-US" sz="3200" u="sng" dirty="0"/>
              <a:t>Mikołaj Leszczuk</a:t>
            </a:r>
            <a:r>
              <a:rPr lang="en-US" sz="3200" dirty="0"/>
              <a:t>, Lucjan Janowski</a:t>
            </a:r>
            <a:endParaRPr sz="3200" dirty="0"/>
          </a:p>
        </p:txBody>
      </p:sp>
      <p:sp>
        <p:nvSpPr>
          <p:cNvPr id="110" name="Google Shape;110;p25"/>
          <p:cNvSpPr txBox="1"/>
          <p:nvPr/>
        </p:nvSpPr>
        <p:spPr>
          <a:xfrm>
            <a:off x="1905000" y="6477000"/>
            <a:ext cx="1964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808080"/>
                </a:solidFill>
              </a:rPr>
              <a:t>October 2019</a:t>
            </a:r>
            <a:endParaRPr dirty="0"/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7500" y="281575"/>
            <a:ext cx="27432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7499" y="1100725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0" y="6793780"/>
            <a:ext cx="8775700" cy="76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7500" y="5833875"/>
            <a:ext cx="2743200" cy="97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F7CD-09FB-DF43-B40D-4143EF0C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SRC/HRC/PVS Matrix</a:t>
            </a:r>
            <a:br>
              <a:rPr lang="en-GB" dirty="0"/>
            </a:br>
            <a:r>
              <a:rPr lang="en-GB" u="heavy" dirty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Tester 1</a:t>
            </a:r>
            <a:endParaRPr lang="en-GB" u="sng" dirty="0">
              <a:solidFill>
                <a:schemeClr val="tx1"/>
              </a:solidFill>
              <a:uFill>
                <a:solidFill>
                  <a:srgbClr val="FFFF00"/>
                </a:solidFill>
              </a:u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DD2542-BDCC-D046-9484-5489D3A3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83770"/>
              </p:ext>
            </p:extLst>
          </p:nvPr>
        </p:nvGraphicFramePr>
        <p:xfrm>
          <a:off x="801687" y="2184400"/>
          <a:ext cx="9085260" cy="4538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526">
                  <a:extLst>
                    <a:ext uri="{9D8B030D-6E8A-4147-A177-3AD203B41FA5}">
                      <a16:colId xmlns:a16="http://schemas.microsoft.com/office/drawing/2014/main" val="3238980095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3412983253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693440213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3735447395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594490486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2272123716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008549264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759317898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771899847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2041031900"/>
                    </a:ext>
                  </a:extLst>
                </a:gridCol>
              </a:tblGrid>
              <a:tr h="90773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402278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828968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PVS5.2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227052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501407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2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79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F7CD-09FB-DF43-B40D-4143EF0C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SRC/HRC/PVS Matrix</a:t>
            </a:r>
            <a:br>
              <a:rPr lang="en-GB" dirty="0"/>
            </a:br>
            <a:r>
              <a:rPr lang="en-GB" u="heavy" dirty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Tester 1</a:t>
            </a:r>
            <a:r>
              <a:rPr lang="en-GB" dirty="0"/>
              <a:t>, </a:t>
            </a:r>
            <a:r>
              <a:rPr lang="en-GB" u="heavy" dirty="0">
                <a:uFill>
                  <a:solidFill>
                    <a:srgbClr val="00B0F0"/>
                  </a:solidFill>
                </a:uFill>
              </a:rPr>
              <a:t>Tester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DD2542-BDCC-D046-9484-5489D3A3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90379"/>
              </p:ext>
            </p:extLst>
          </p:nvPr>
        </p:nvGraphicFramePr>
        <p:xfrm>
          <a:off x="801687" y="2184400"/>
          <a:ext cx="9085260" cy="4538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526">
                  <a:extLst>
                    <a:ext uri="{9D8B030D-6E8A-4147-A177-3AD203B41FA5}">
                      <a16:colId xmlns:a16="http://schemas.microsoft.com/office/drawing/2014/main" val="3238980095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3412983253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693440213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3735447395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594490486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2272123716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008549264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759317898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771899847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2041031900"/>
                    </a:ext>
                  </a:extLst>
                </a:gridCol>
              </a:tblGrid>
              <a:tr h="90773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402278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PVS5.1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PVS9.1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28968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PVS5.2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227052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501407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2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92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CD71-F213-7B41-BE9C-03455967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Entering Test System Including Arabic Mother Tongue Check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01FC-EB70-5240-892D-0D4E9A751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1A1C7-B9F1-1849-AA59-3028D171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88" y="2184400"/>
            <a:ext cx="7261859" cy="45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4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6348-9F90-5C4D-B97F-D508B538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2BDDD-A7DE-8441-9F34-D62E1BE57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18F77-A1FD-D14D-BDB8-6CE18042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51" y="2184400"/>
            <a:ext cx="7164798" cy="45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F7A2-76A9-C644-98AF-1721BBC1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“Chillout” Screen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CD40B-D5AC-BA49-88F9-B132782F0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20F7E-9D2D-844B-8D04-9196D274F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53" y="2181485"/>
            <a:ext cx="7164730" cy="45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0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605-15B3-7244-85C4-060B5B68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Test Material (Video)</a:t>
            </a:r>
            <a:br>
              <a:rPr lang="en-GB" dirty="0"/>
            </a:br>
            <a:r>
              <a:rPr lang="en-GB" dirty="0"/>
              <a:t>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74A97-0816-004D-90B6-51026F4EC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0CC62-C0A2-2B47-BBC4-01420FEC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732" y="2184400"/>
            <a:ext cx="7160131" cy="45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2324-D6C4-6C47-9EB4-14BD535D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Assessing Quality</a:t>
            </a:r>
            <a:br>
              <a:rPr lang="en-GB" dirty="0"/>
            </a:br>
            <a:r>
              <a:rPr lang="en-GB" dirty="0"/>
              <a:t>(TBD: Crowdsourcing Check)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4281C-28FC-FD49-8B8D-F4D6775A7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519FA-DDE4-DA4C-ABB9-195617272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99" y="2216190"/>
            <a:ext cx="7160131" cy="44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1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spcFirstLastPara="1" wrap="square" lIns="52125" tIns="52125" rIns="52125" bIns="52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Request for Participation</a:t>
            </a:r>
            <a:endParaRPr dirty="0"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801687" y="2184400"/>
            <a:ext cx="9085200" cy="4538700"/>
          </a:xfrm>
          <a:prstGeom prst="rect">
            <a:avLst/>
          </a:prstGeom>
        </p:spPr>
        <p:txBody>
          <a:bodyPr spcFirstLastPara="1" wrap="square" lIns="52125" tIns="52125" rIns="52125" bIns="521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</a:rPr>
              <a:t>Link: </a:t>
            </a:r>
            <a:r>
              <a:rPr lang="en-US" b="1" dirty="0">
                <a:solidFill>
                  <a:schemeClr val="dk1"/>
                </a:solidFill>
                <a:hlinkClick r:id="rId3"/>
              </a:rPr>
              <a:t>http://amis.kt.agh.edu.pl</a:t>
            </a:r>
            <a:endParaRPr lang="en-US" b="1" dirty="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600"/>
              <a:buChar char="»"/>
            </a:pPr>
            <a:r>
              <a:rPr lang="en-US" b="1" dirty="0">
                <a:solidFill>
                  <a:schemeClr val="dk1"/>
                </a:solidFill>
              </a:rPr>
              <a:t>Please:</a:t>
            </a:r>
          </a:p>
          <a:p>
            <a:pPr lvl="1">
              <a:lnSpc>
                <a:spcPct val="115000"/>
              </a:lnSpc>
              <a:buChar char="»"/>
            </a:pPr>
            <a:r>
              <a:rPr lang="en-US" b="1" dirty="0">
                <a:solidFill>
                  <a:schemeClr val="dk1"/>
                </a:solidFill>
              </a:rPr>
              <a:t>Find 10 min to help us</a:t>
            </a:r>
          </a:p>
          <a:p>
            <a:pPr lvl="1">
              <a:lnSpc>
                <a:spcPct val="115000"/>
              </a:lnSpc>
              <a:buChar char="»"/>
            </a:pPr>
            <a:r>
              <a:rPr lang="en-US" b="1" dirty="0">
                <a:solidFill>
                  <a:schemeClr val="dk1"/>
                </a:solidFill>
              </a:rPr>
              <a:t>Circulate link among colleagues, students, etc.</a:t>
            </a:r>
          </a:p>
          <a:p>
            <a:pPr lvl="0"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</a:rPr>
              <a:t>Deadline: </a:t>
            </a:r>
            <a:r>
              <a:rPr lang="en-US" b="1" dirty="0">
                <a:solidFill>
                  <a:schemeClr val="dk1"/>
                </a:solidFill>
              </a:rPr>
              <a:t>2 weeks</a:t>
            </a:r>
            <a:r>
              <a:rPr lang="en-US" dirty="0">
                <a:solidFill>
                  <a:schemeClr val="dk1"/>
                </a:solidFill>
              </a:rPr>
              <a:t> (end of October 2019)</a:t>
            </a:r>
          </a:p>
        </p:txBody>
      </p:sp>
      <p:pic>
        <p:nvPicPr>
          <p:cNvPr id="223" name="Google Shape;22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3700" y="0"/>
            <a:ext cx="26670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ctrTitle"/>
          </p:nvPr>
        </p:nvSpPr>
        <p:spPr>
          <a:xfrm>
            <a:off x="1335088" y="1236663"/>
            <a:ext cx="8010600" cy="2630400"/>
          </a:xfrm>
          <a:prstGeom prst="rect">
            <a:avLst/>
          </a:prstGeom>
        </p:spPr>
        <p:txBody>
          <a:bodyPr spcFirstLastPara="1" wrap="square" lIns="52125" tIns="52125" rIns="52125" bIns="521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ubTitle" idx="1"/>
          </p:nvPr>
        </p:nvSpPr>
        <p:spPr>
          <a:xfrm>
            <a:off x="1335088" y="3968750"/>
            <a:ext cx="8010600" cy="1824000"/>
          </a:xfrm>
          <a:prstGeom prst="rect">
            <a:avLst/>
          </a:prstGeom>
        </p:spPr>
        <p:txBody>
          <a:bodyPr spcFirstLastPara="1" wrap="square" lIns="52125" tIns="52125" rIns="52125" bIns="5212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80701" cy="733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/>
          <p:nvPr/>
        </p:nvSpPr>
        <p:spPr>
          <a:xfrm>
            <a:off x="100" y="7339325"/>
            <a:ext cx="10680600" cy="217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 idx="4294967295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spcFirstLastPara="1" wrap="square" lIns="52125" tIns="52125" rIns="52125" bIns="52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Infobesity</a:t>
            </a:r>
            <a:endParaRPr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4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ctrTitle"/>
          </p:nvPr>
        </p:nvSpPr>
        <p:spPr>
          <a:xfrm>
            <a:off x="1335088" y="1236663"/>
            <a:ext cx="8010600" cy="2630400"/>
          </a:xfrm>
          <a:prstGeom prst="rect">
            <a:avLst/>
          </a:prstGeom>
        </p:spPr>
        <p:txBody>
          <a:bodyPr spcFirstLastPara="1" wrap="square" lIns="52125" tIns="52125" rIns="52125" bIns="521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ubTitle" idx="1"/>
          </p:nvPr>
        </p:nvSpPr>
        <p:spPr>
          <a:xfrm>
            <a:off x="1335088" y="3968750"/>
            <a:ext cx="8010600" cy="1824000"/>
          </a:xfrm>
          <a:prstGeom prst="rect">
            <a:avLst/>
          </a:prstGeom>
        </p:spPr>
        <p:txBody>
          <a:bodyPr spcFirstLastPara="1" wrap="square" lIns="52125" tIns="52125" rIns="52125" bIns="5212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1662"/>
            <a:ext cx="10680701" cy="7639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>
            <a:spLocks noGrp="1"/>
          </p:cNvSpPr>
          <p:nvPr>
            <p:ph type="title" idx="4294967295"/>
          </p:nvPr>
        </p:nvSpPr>
        <p:spPr>
          <a:xfrm>
            <a:off x="0" y="-41650"/>
            <a:ext cx="2562900" cy="1260600"/>
          </a:xfrm>
          <a:prstGeom prst="rect">
            <a:avLst/>
          </a:prstGeom>
        </p:spPr>
        <p:txBody>
          <a:bodyPr spcFirstLastPara="1" wrap="square" lIns="52125" tIns="52125" rIns="52125" bIns="52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</a:rPr>
              <a:t>Videos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 idx="4294967295"/>
          </p:nvPr>
        </p:nvSpPr>
        <p:spPr>
          <a:xfrm>
            <a:off x="6432125" y="-41650"/>
            <a:ext cx="4248600" cy="1260600"/>
          </a:xfrm>
          <a:prstGeom prst="rect">
            <a:avLst/>
          </a:prstGeom>
        </p:spPr>
        <p:txBody>
          <a:bodyPr spcFirstLastPara="1" wrap="square" lIns="52125" tIns="52125" rIns="52125" bIns="521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</a:rPr>
              <a:t>Images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132" name="Google Shape;132;p27"/>
          <p:cNvSpPr txBox="1">
            <a:spLocks noGrp="1"/>
          </p:cNvSpPr>
          <p:nvPr>
            <p:ph type="title" idx="4294967295"/>
          </p:nvPr>
        </p:nvSpPr>
        <p:spPr>
          <a:xfrm>
            <a:off x="7341550" y="6337575"/>
            <a:ext cx="3339300" cy="1260600"/>
          </a:xfrm>
          <a:prstGeom prst="rect">
            <a:avLst/>
          </a:prstGeom>
        </p:spPr>
        <p:txBody>
          <a:bodyPr spcFirstLastPara="1" wrap="square" lIns="52125" tIns="52125" rIns="52125" bIns="52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</a:rPr>
              <a:t>Documents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 idx="4294967295"/>
          </p:nvPr>
        </p:nvSpPr>
        <p:spPr>
          <a:xfrm>
            <a:off x="797812" y="-41638"/>
            <a:ext cx="9085200" cy="1260600"/>
          </a:xfrm>
          <a:prstGeom prst="rect">
            <a:avLst/>
          </a:prstGeom>
        </p:spPr>
        <p:txBody>
          <a:bodyPr spcFirstLastPara="1" wrap="square" lIns="52125" tIns="52125" rIns="52125" bIns="521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</a:rPr>
              <a:t>Automatic</a:t>
            </a:r>
            <a:br>
              <a:rPr lang="en-US" sz="4300">
                <a:solidFill>
                  <a:srgbClr val="FFFFFF"/>
                </a:solidFill>
              </a:rPr>
            </a:br>
            <a:r>
              <a:rPr lang="en-US" sz="4300">
                <a:solidFill>
                  <a:srgbClr val="FFFFFF"/>
                </a:solidFill>
              </a:rPr>
              <a:t>Summarization</a:t>
            </a:r>
            <a:endParaRPr sz="4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8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68714" y="0"/>
            <a:ext cx="15018128" cy="755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801687" y="671512"/>
            <a:ext cx="9085200" cy="1260600"/>
          </a:xfrm>
          <a:prstGeom prst="rect">
            <a:avLst/>
          </a:prstGeom>
        </p:spPr>
        <p:txBody>
          <a:bodyPr spcFirstLastPara="1" wrap="square" lIns="52125" tIns="52125" rIns="52125" bIns="521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Multimedia Content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Translation (from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Arabic) and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Summarization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Video Translation and Summarisation </a:t>
            </a:r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We need a shorter version of news</a:t>
            </a:r>
          </a:p>
          <a:p>
            <a:pPr>
              <a:lnSpc>
                <a:spcPct val="150000"/>
              </a:lnSpc>
            </a:pPr>
            <a:r>
              <a:rPr lang="en-GB" dirty="0"/>
              <a:t>Processing: </a:t>
            </a:r>
          </a:p>
        </p:txBody>
      </p:sp>
      <p:sp>
        <p:nvSpPr>
          <p:cNvPr id="140" name="Google Shape;140;p26"/>
          <p:cNvSpPr/>
          <p:nvPr/>
        </p:nvSpPr>
        <p:spPr>
          <a:xfrm>
            <a:off x="5169142" y="3781948"/>
            <a:ext cx="2981695" cy="781429"/>
          </a:xfrm>
          <a:prstGeom prst="chevron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spcFirstLastPara="1" wrap="square" lIns="106789" tIns="106789" rIns="106789" bIns="106789" anchor="ctr" anchorCtr="0">
            <a:noAutofit/>
          </a:bodyPr>
          <a:lstStyle/>
          <a:p>
            <a:pPr algn="ctr">
              <a:buSzPts val="1100"/>
            </a:pPr>
            <a:r>
              <a:rPr lang="en-GB" sz="163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Translation</a:t>
            </a:r>
            <a:endParaRPr sz="163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88993" y="3782198"/>
            <a:ext cx="3199304" cy="781429"/>
          </a:xfrm>
          <a:prstGeom prst="homePlate">
            <a:avLst>
              <a:gd name="adj" fmla="val 50000"/>
            </a:avLst>
          </a:prstGeom>
          <a:solidFill>
            <a:srgbClr val="1C3AA9"/>
          </a:solidFill>
          <a:ln>
            <a:noFill/>
          </a:ln>
        </p:spPr>
        <p:txBody>
          <a:bodyPr spcFirstLastPara="1" wrap="square" lIns="106789" tIns="106789" rIns="106789" bIns="106789" anchor="ctr" anchorCtr="0">
            <a:noAutofit/>
          </a:bodyPr>
          <a:lstStyle/>
          <a:p>
            <a:pPr algn="ctr">
              <a:buSzPts val="1100"/>
            </a:pPr>
            <a:r>
              <a:rPr lang="en-GB" sz="163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Speech</a:t>
            </a:r>
            <a:endParaRPr sz="163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2744561" y="3781948"/>
            <a:ext cx="2981695" cy="781429"/>
          </a:xfrm>
          <a:prstGeom prst="chevron">
            <a:avLst>
              <a:gd name="adj" fmla="val 50000"/>
            </a:avLst>
          </a:prstGeom>
          <a:solidFill>
            <a:srgbClr val="2A56C6"/>
          </a:solidFill>
          <a:ln>
            <a:noFill/>
          </a:ln>
        </p:spPr>
        <p:txBody>
          <a:bodyPr spcFirstLastPara="1" wrap="square" lIns="106789" tIns="106789" rIns="106789" bIns="106789" anchor="ctr" anchorCtr="0">
            <a:noAutofit/>
          </a:bodyPr>
          <a:lstStyle/>
          <a:p>
            <a:pPr algn="ctr">
              <a:buSzPts val="1100"/>
            </a:pPr>
            <a:r>
              <a:rPr lang="en-GB" sz="163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Text</a:t>
            </a:r>
            <a:endParaRPr sz="163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7699005" y="3781948"/>
            <a:ext cx="2981695" cy="781429"/>
          </a:xfrm>
          <a:prstGeom prst="chevron">
            <a:avLst>
              <a:gd name="adj" fmla="val 50000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106789" tIns="106789" rIns="106789" bIns="106789" anchor="ctr" anchorCtr="0">
            <a:noAutofit/>
          </a:bodyPr>
          <a:lstStyle/>
          <a:p>
            <a:pPr algn="ctr">
              <a:buSzPts val="1100"/>
            </a:pPr>
            <a:r>
              <a:rPr lang="en-GB" sz="163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Summary</a:t>
            </a:r>
            <a:endParaRPr sz="163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425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3977-64B0-984D-9FEA-AEA5EB7E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GB" sz="4000" dirty="0"/>
              <a:t>Different Architectures (</a:t>
            </a:r>
            <a:r>
              <a:rPr lang="en-GB" sz="4000" dirty="0" err="1"/>
              <a:t>SCenarios</a:t>
            </a:r>
            <a:r>
              <a:rPr lang="en-GB" sz="4000" dirty="0"/>
              <a:t>) for</a:t>
            </a:r>
            <a:br>
              <a:rPr lang="en-GB" sz="4000" dirty="0"/>
            </a:br>
            <a:r>
              <a:rPr lang="en-GB" sz="4000" dirty="0"/>
              <a:t>Summarizing Video to Target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E12DC-70E5-644A-A406-06942254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512" y="2184400"/>
            <a:ext cx="5947611" cy="45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6"/>
            <a:ext cx="10680696" cy="801055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797762" y="12"/>
            <a:ext cx="9085200" cy="1260600"/>
          </a:xfrm>
          <a:prstGeom prst="rect">
            <a:avLst/>
          </a:prstGeom>
        </p:spPr>
        <p:txBody>
          <a:bodyPr spcFirstLastPara="1" wrap="square" lIns="52125" tIns="52125" rIns="52125" bIns="521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Evaluate (Compare) Video Summarization Algorithms?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69AC-2526-EE40-89BE-F69DF134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Assumptions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A1793-F5E2-304A-9AAA-4E2548129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Subjective crowdsourcing test</a:t>
            </a:r>
            <a:r>
              <a:rPr lang="en-GB" dirty="0"/>
              <a:t>: colleagues, students, other target groups</a:t>
            </a:r>
          </a:p>
          <a:p>
            <a:r>
              <a:rPr lang="en-GB" dirty="0"/>
              <a:t>Absolute Category Rating (</a:t>
            </a:r>
            <a:r>
              <a:rPr lang="en-GB" b="1" dirty="0"/>
              <a:t>ACR</a:t>
            </a:r>
            <a:r>
              <a:rPr lang="en-GB" dirty="0"/>
              <a:t>), only for relative </a:t>
            </a:r>
            <a:r>
              <a:rPr lang="en-GB" dirty="0" err="1"/>
              <a:t>SCenario</a:t>
            </a:r>
            <a:r>
              <a:rPr lang="en-GB" dirty="0"/>
              <a:t> comparison</a:t>
            </a:r>
          </a:p>
          <a:p>
            <a:r>
              <a:rPr lang="en-GB" b="1" dirty="0"/>
              <a:t>9</a:t>
            </a:r>
            <a:r>
              <a:rPr lang="en-GB" dirty="0"/>
              <a:t> SRCs, </a:t>
            </a:r>
            <a:r>
              <a:rPr lang="en-GB" b="1" dirty="0"/>
              <a:t>4</a:t>
            </a:r>
            <a:r>
              <a:rPr lang="en-GB" dirty="0"/>
              <a:t> HRCs (</a:t>
            </a:r>
            <a:r>
              <a:rPr lang="en-GB" dirty="0" err="1"/>
              <a:t>SCenarios</a:t>
            </a:r>
            <a:r>
              <a:rPr lang="en-GB" dirty="0"/>
              <a:t>), </a:t>
            </a:r>
            <a:r>
              <a:rPr lang="en-GB" b="1" dirty="0"/>
              <a:t>36</a:t>
            </a:r>
            <a:r>
              <a:rPr lang="en-GB" dirty="0"/>
              <a:t> PVSs</a:t>
            </a:r>
          </a:p>
          <a:p>
            <a:r>
              <a:rPr lang="en-GB" b="1" dirty="0"/>
              <a:t>1</a:t>
            </a:r>
            <a:r>
              <a:rPr lang="en-GB" dirty="0"/>
              <a:t> base SCR/test (</a:t>
            </a:r>
            <a:r>
              <a:rPr lang="en-GB" b="1" dirty="0"/>
              <a:t>9</a:t>
            </a:r>
            <a:r>
              <a:rPr lang="en-GB" dirty="0"/>
              <a:t> PVSs/test)</a:t>
            </a:r>
          </a:p>
          <a:p>
            <a:r>
              <a:rPr lang="en-GB" dirty="0"/>
              <a:t>~</a:t>
            </a:r>
            <a:r>
              <a:rPr lang="en-GB" b="1" dirty="0"/>
              <a:t>1</a:t>
            </a:r>
            <a:r>
              <a:rPr lang="en-GB" dirty="0"/>
              <a:t> min/PVS, </a:t>
            </a:r>
            <a:r>
              <a:rPr lang="en-GB" b="1" dirty="0"/>
              <a:t>10</a:t>
            </a:r>
            <a:r>
              <a:rPr lang="en-GB" dirty="0"/>
              <a:t> min/test</a:t>
            </a:r>
          </a:p>
        </p:txBody>
      </p:sp>
    </p:spTree>
    <p:extLst>
      <p:ext uri="{BB962C8B-B14F-4D97-AF65-F5344CB8AC3E}">
        <p14:creationId xmlns:p14="http://schemas.microsoft.com/office/powerpoint/2010/main" val="67289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F7CD-09FB-DF43-B40D-4143EF0C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SRC/HRC/PVS Matrix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DD2542-BDCC-D046-9484-5489D3A3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51702"/>
              </p:ext>
            </p:extLst>
          </p:nvPr>
        </p:nvGraphicFramePr>
        <p:xfrm>
          <a:off x="801687" y="2184400"/>
          <a:ext cx="9085260" cy="4538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526">
                  <a:extLst>
                    <a:ext uri="{9D8B030D-6E8A-4147-A177-3AD203B41FA5}">
                      <a16:colId xmlns:a16="http://schemas.microsoft.com/office/drawing/2014/main" val="3238980095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3412983253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693440213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3735447395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594490486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2272123716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008549264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759317898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1771899847"/>
                    </a:ext>
                  </a:extLst>
                </a:gridCol>
                <a:gridCol w="908526">
                  <a:extLst>
                    <a:ext uri="{9D8B030D-6E8A-4147-A177-3AD203B41FA5}">
                      <a16:colId xmlns:a16="http://schemas.microsoft.com/office/drawing/2014/main" val="2041031900"/>
                    </a:ext>
                  </a:extLst>
                </a:gridCol>
              </a:tblGrid>
              <a:tr h="90773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SRC9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402278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828968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227052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501407"/>
                  </a:ext>
                </a:extLst>
              </a:tr>
              <a:tr h="90773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HRC1 (SC4)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PVS7.4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PVS9.4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2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493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373</Words>
  <Application>Microsoft Macintosh PowerPoint</Application>
  <PresentationFormat>Custom</PresentationFormat>
  <Paragraphs>185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Roboto</vt:lpstr>
      <vt:lpstr>Blank Presentation - Default</vt:lpstr>
      <vt:lpstr>Blank Presentation</vt:lpstr>
      <vt:lpstr>PowerPoint Presentation</vt:lpstr>
      <vt:lpstr>PowerPoint Presentation</vt:lpstr>
      <vt:lpstr>PowerPoint Presentation</vt:lpstr>
      <vt:lpstr>Multimedia Content Translation (from Arabic) and Summarization</vt:lpstr>
      <vt:lpstr>Video Translation and Summarisation </vt:lpstr>
      <vt:lpstr>Different Architectures (SCenarios) for Summarizing Video to Target Language</vt:lpstr>
      <vt:lpstr>How to Evaluate (Compare) Video Summarization Algorithms?</vt:lpstr>
      <vt:lpstr>Experiment Assumptions</vt:lpstr>
      <vt:lpstr>SRC/HRC/PVS Matrix</vt:lpstr>
      <vt:lpstr>SRC/HRC/PVS Matrix Tester 1</vt:lpstr>
      <vt:lpstr>SRC/HRC/PVS Matrix Tester 1, Tester 2</vt:lpstr>
      <vt:lpstr>Entering Test System Including Arabic Mother Tongue Check</vt:lpstr>
      <vt:lpstr>Starting Test</vt:lpstr>
      <vt:lpstr>“Chillout” Screen</vt:lpstr>
      <vt:lpstr>Test Material (Video) Presentation</vt:lpstr>
      <vt:lpstr>Assessing Quality (TBD: Crowdsourcing Check)</vt:lpstr>
      <vt:lpstr>Request for Participation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Mikołaj Leszczuk</cp:lastModifiedBy>
  <cp:revision>21</cp:revision>
  <dcterms:modified xsi:type="dcterms:W3CDTF">2019-10-15T01:18:04Z</dcterms:modified>
</cp:coreProperties>
</file>