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6" r:id="rId4"/>
    <p:sldMasterId id="2147483709" r:id="rId5"/>
  </p:sldMasterIdLst>
  <p:notesMasterIdLst>
    <p:notesMasterId r:id="rId20"/>
  </p:notesMasterIdLst>
  <p:handoutMasterIdLst>
    <p:handoutMasterId r:id="rId21"/>
  </p:handoutMasterIdLst>
  <p:sldIdLst>
    <p:sldId id="257" r:id="rId6"/>
    <p:sldId id="264" r:id="rId7"/>
    <p:sldId id="275" r:id="rId8"/>
    <p:sldId id="277" r:id="rId9"/>
    <p:sldId id="278" r:id="rId10"/>
    <p:sldId id="279" r:id="rId11"/>
    <p:sldId id="280" r:id="rId12"/>
    <p:sldId id="281" r:id="rId13"/>
    <p:sldId id="283" r:id="rId14"/>
    <p:sldId id="285" r:id="rId15"/>
    <p:sldId id="284" r:id="rId16"/>
    <p:sldId id="282" r:id="rId17"/>
    <p:sldId id="286" r:id="rId18"/>
    <p:sldId id="287" r:id="rId19"/>
  </p:sldIdLst>
  <p:sldSz cx="9144000" cy="5143500" type="screen16x9"/>
  <p:notesSz cx="6805613" cy="9939338"/>
  <p:embeddedFontLst>
    <p:embeddedFont>
      <p:font typeface="Calibri" panose="020F0502020204030204" pitchFamily="34" charset="0"/>
      <p:regular r:id="rId22"/>
      <p:bold r:id="rId23"/>
      <p:italic r:id="rId24"/>
      <p:boldItalic r:id="rId25"/>
    </p:embeddedFont>
    <p:embeddedFont>
      <p:font typeface="Cambria Math" panose="02040503050406030204" pitchFamily="18" charset="0"/>
      <p:regular r:id="rId26"/>
    </p:embeddedFont>
    <p:embeddedFont>
      <p:font typeface="Microsoft New Tai Lue" panose="020B0502040204020203" pitchFamily="34" charset="0"/>
      <p:regular r:id="rId27"/>
      <p:bold r:id="rId28"/>
    </p:embeddedFont>
    <p:embeddedFont>
      <p:font typeface="Verdana" panose="020B0604030504040204" pitchFamily="34" charset="0"/>
      <p:regular r:id="rId29"/>
      <p:bold r:id="rId30"/>
      <p:italic r:id="rId31"/>
      <p:boldItalic r:id="rId3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34">
          <p15:clr>
            <a:srgbClr val="A4A3A4"/>
          </p15:clr>
        </p15:guide>
        <p15:guide id="2" pos="363" userDrawn="1">
          <p15:clr>
            <a:srgbClr val="A4A3A4"/>
          </p15:clr>
        </p15:guide>
        <p15:guide id="3" pos="2880" userDrawn="1">
          <p15:clr>
            <a:srgbClr val="A4A3A4"/>
          </p15:clr>
        </p15:guide>
        <p15:guide id="4" pos="5465" userDrawn="1">
          <p15:clr>
            <a:srgbClr val="A4A3A4"/>
          </p15:clr>
        </p15:guide>
        <p15:guide id="5" orient="horz" pos="2890"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37" autoAdjust="0"/>
    <p:restoredTop sz="99086" autoAdjust="0"/>
  </p:normalViewPr>
  <p:slideViewPr>
    <p:cSldViewPr snapToGrid="0" snapToObjects="1">
      <p:cViewPr varScale="1">
        <p:scale>
          <a:sx n="89" d="100"/>
          <a:sy n="89" d="100"/>
        </p:scale>
        <p:origin x="848" y="44"/>
      </p:cViewPr>
      <p:guideLst>
        <p:guide orient="horz" pos="634"/>
        <p:guide pos="363"/>
        <p:guide pos="2880"/>
        <p:guide pos="5465"/>
        <p:guide orient="horz" pos="289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snapToObjects="1">
      <p:cViewPr varScale="1">
        <p:scale>
          <a:sx n="77" d="100"/>
          <a:sy n="77" d="100"/>
        </p:scale>
        <p:origin x="-2502" y="-108"/>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4D0BE0C-0544-4C3D-A88D-F9356D8AC97E}" type="datetimeFigureOut">
              <a:rPr lang="de-DE"/>
              <a:pPr>
                <a:defRPr/>
              </a:pPr>
              <a:t>14.12.2021</a:t>
            </a:fld>
            <a:endParaRPr lang="de-DE"/>
          </a:p>
        </p:txBody>
      </p:sp>
      <p:sp>
        <p:nvSpPr>
          <p:cNvPr id="4" name="Fußzeilenplatzhalt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5" name="Foliennummernplatzhalt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45FA35E-1715-430E-9979-82A54DD2B7EF}" type="slidenum">
              <a:rPr lang="de-DE"/>
              <a:pPr>
                <a:defRPr/>
              </a:pPr>
              <a:t>‹Nr.›</a:t>
            </a:fld>
            <a:endParaRPr lang="de-DE"/>
          </a:p>
        </p:txBody>
      </p:sp>
    </p:spTree>
    <p:extLst>
      <p:ext uri="{BB962C8B-B14F-4D97-AF65-F5344CB8AC3E}">
        <p14:creationId xmlns:p14="http://schemas.microsoft.com/office/powerpoint/2010/main" val="131330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907D09D-6189-40D9-9522-73F38501EB6C}" type="datetimeFigureOut">
              <a:rPr lang="de-DE"/>
              <a:pPr>
                <a:defRPr/>
              </a:pPr>
              <a:t>14.12.2021</a:t>
            </a:fld>
            <a:endParaRPr lang="de-DE"/>
          </a:p>
        </p:txBody>
      </p:sp>
      <p:sp>
        <p:nvSpPr>
          <p:cNvPr id="4" name="Folienbildplatzhalt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46D7E74-4DE7-4F86-AE55-86F74939D736}" type="slidenum">
              <a:rPr lang="de-DE"/>
              <a:pPr>
                <a:defRPr/>
              </a:pPr>
              <a:t>‹Nr.›</a:t>
            </a:fld>
            <a:endParaRPr lang="de-DE"/>
          </a:p>
        </p:txBody>
      </p:sp>
    </p:spTree>
    <p:extLst>
      <p:ext uri="{BB962C8B-B14F-4D97-AF65-F5344CB8AC3E}">
        <p14:creationId xmlns:p14="http://schemas.microsoft.com/office/powerpoint/2010/main" val="262496793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Introducton</a:t>
            </a:r>
            <a:r>
              <a:rPr lang="de-DE" baseline="0" dirty="0"/>
              <a:t>.</a:t>
            </a:r>
          </a:p>
          <a:p>
            <a:endParaRPr lang="de-DE" baseline="0" dirty="0"/>
          </a:p>
          <a:p>
            <a:r>
              <a:rPr lang="de-DE" baseline="0" dirty="0"/>
              <a:t>I will talk about perceptual video quality measurement within OTT in general and more specifically I will give a short overview of one of OPTICOM‘s newly launched product, PEVQ-S. </a:t>
            </a:r>
          </a:p>
          <a:p>
            <a:endParaRPr lang="de-DE" baseline="0" dirty="0"/>
          </a:p>
          <a:p>
            <a:r>
              <a:rPr lang="de-DE" baseline="0" dirty="0"/>
              <a:t>PEVQ-S is based on PEVQ, PEVQ is a full reference measurement algorithm, it was standarddized by VQEG in 2008 and a well established ITU standard for measuring E2E video quality for IPTV and streaming video.</a:t>
            </a:r>
          </a:p>
          <a:p>
            <a:endParaRPr lang="de-DE" baseline="0" dirty="0"/>
          </a:p>
          <a:p>
            <a:pPr marL="0" marR="0" indent="0" algn="l" defTabSz="457200" rtl="0" eaLnBrk="1" fontAlgn="base" latinLnBrk="0" hangingPunct="1">
              <a:lnSpc>
                <a:spcPct val="100000"/>
              </a:lnSpc>
              <a:spcBef>
                <a:spcPct val="30000"/>
              </a:spcBef>
              <a:spcAft>
                <a:spcPct val="0"/>
              </a:spcAft>
              <a:buClrTx/>
              <a:buSzTx/>
              <a:buFontTx/>
              <a:buNone/>
              <a:tabLst/>
              <a:defRPr/>
            </a:pPr>
            <a:r>
              <a:rPr lang="de-DE" baseline="0" dirty="0"/>
              <a:t>PEVQ-S is extension of PEVQ for considering longer video length as commonly encountered in OTT video streaming sessions.   </a:t>
            </a:r>
            <a:endParaRPr lang="de-DE" dirty="0"/>
          </a:p>
          <a:p>
            <a:endParaRPr lang="de-DE" baseline="0" dirty="0"/>
          </a:p>
          <a:p>
            <a:endParaRPr lang="de-DE" baseline="0" dirty="0"/>
          </a:p>
        </p:txBody>
      </p:sp>
      <p:sp>
        <p:nvSpPr>
          <p:cNvPr id="4" name="Foliennummernplatzhalter 3"/>
          <p:cNvSpPr>
            <a:spLocks noGrp="1"/>
          </p:cNvSpPr>
          <p:nvPr>
            <p:ph type="sldNum" sz="quarter" idx="10"/>
          </p:nvPr>
        </p:nvSpPr>
        <p:spPr/>
        <p:txBody>
          <a:bodyPr/>
          <a:lstStyle/>
          <a:p>
            <a:pPr>
              <a:defRPr/>
            </a:pPr>
            <a:fld id="{F46D7E74-4DE7-4F86-AE55-86F74939D736}" type="slidenum">
              <a:rPr lang="de-DE" smtClean="0"/>
              <a:pPr>
                <a:defRPr/>
              </a:pPr>
              <a:t>1</a:t>
            </a:fld>
            <a:endParaRPr lang="de-DE"/>
          </a:p>
        </p:txBody>
      </p:sp>
    </p:spTree>
    <p:extLst>
      <p:ext uri="{BB962C8B-B14F-4D97-AF65-F5344CB8AC3E}">
        <p14:creationId xmlns:p14="http://schemas.microsoft.com/office/powerpoint/2010/main" val="237343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GB" sz="1200" kern="1200" dirty="0">
                <a:solidFill>
                  <a:schemeClr val="tx1"/>
                </a:solidFill>
                <a:effectLst/>
                <a:latin typeface="+mn-lt"/>
                <a:ea typeface="+mn-ea"/>
                <a:cs typeface="+mn-cs"/>
              </a:rPr>
              <a:t>Today we typically encounter scenarios where the internet content</a:t>
            </a:r>
            <a:r>
              <a:rPr lang="en-GB" sz="1200" kern="1200" baseline="0" dirty="0">
                <a:solidFill>
                  <a:schemeClr val="tx1"/>
                </a:solidFill>
                <a:effectLst/>
                <a:latin typeface="+mn-lt"/>
                <a:ea typeface="+mn-ea"/>
                <a:cs typeface="+mn-cs"/>
              </a:rPr>
              <a:t> is </a:t>
            </a:r>
            <a:r>
              <a:rPr lang="en-GB" sz="1200" kern="1200" baseline="0" dirty="0" err="1">
                <a:solidFill>
                  <a:schemeClr val="tx1"/>
                </a:solidFill>
                <a:effectLst/>
                <a:latin typeface="+mn-lt"/>
                <a:ea typeface="+mn-ea"/>
                <a:cs typeface="+mn-cs"/>
              </a:rPr>
              <a:t>viewd</a:t>
            </a:r>
            <a:r>
              <a:rPr lang="en-GB" sz="1200" kern="1200" baseline="0" dirty="0">
                <a:solidFill>
                  <a:schemeClr val="tx1"/>
                </a:solidFill>
                <a:effectLst/>
                <a:latin typeface="+mn-lt"/>
                <a:ea typeface="+mn-ea"/>
                <a:cs typeface="+mn-cs"/>
              </a:rPr>
              <a:t> at a variety of end-user terminal, such as ......</a:t>
            </a:r>
          </a:p>
          <a:p>
            <a:pPr marL="0" indent="0">
              <a:buFont typeface="Arial" panose="020B0604020202020204" pitchFamily="34" charset="0"/>
              <a:buNone/>
            </a:pPr>
            <a:r>
              <a:rPr lang="en-GB" sz="1200" kern="1200" baseline="0" dirty="0">
                <a:solidFill>
                  <a:schemeClr val="tx1"/>
                </a:solidFill>
                <a:effectLst/>
                <a:latin typeface="+mn-lt"/>
                <a:ea typeface="+mn-ea"/>
                <a:cs typeface="+mn-cs"/>
              </a:rPr>
              <a:t>With each type of device user may have different kind of expectation of the video quality. So, the perceived quality of same content on different devices would be different. Traditional </a:t>
            </a:r>
            <a:r>
              <a:rPr lang="en-GB" sz="1200" kern="1200" baseline="0" dirty="0" err="1">
                <a:solidFill>
                  <a:schemeClr val="tx1"/>
                </a:solidFill>
                <a:effectLst/>
                <a:latin typeface="+mn-lt"/>
                <a:ea typeface="+mn-ea"/>
                <a:cs typeface="+mn-cs"/>
              </a:rPr>
              <a:t>QoE</a:t>
            </a:r>
            <a:r>
              <a:rPr lang="en-GB" sz="1200" kern="1200" baseline="0" dirty="0">
                <a:solidFill>
                  <a:schemeClr val="tx1"/>
                </a:solidFill>
                <a:effectLst/>
                <a:latin typeface="+mn-lt"/>
                <a:ea typeface="+mn-ea"/>
                <a:cs typeface="+mn-cs"/>
              </a:rPr>
              <a:t> models are only for single type of display device, at times some models consider different display resolution, for example the VQEG hybrid project and the resulting standards, but this hardly capture the effect of different device size.</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Traditional models confidently measure the MOS score for short videos, for example the legacy 10 second case. Typical </a:t>
            </a:r>
            <a:r>
              <a:rPr lang="en-GB" sz="1200" kern="1200" baseline="0" dirty="0" err="1">
                <a:solidFill>
                  <a:schemeClr val="tx1"/>
                </a:solidFill>
                <a:effectLst/>
                <a:latin typeface="+mn-lt"/>
                <a:ea typeface="+mn-ea"/>
                <a:cs typeface="+mn-cs"/>
              </a:rPr>
              <a:t>Youtube</a:t>
            </a:r>
            <a:r>
              <a:rPr lang="en-GB" sz="1200" kern="1200" baseline="0" dirty="0">
                <a:solidFill>
                  <a:schemeClr val="tx1"/>
                </a:solidFill>
                <a:effectLst/>
                <a:latin typeface="+mn-lt"/>
                <a:ea typeface="+mn-ea"/>
                <a:cs typeface="+mn-cs"/>
              </a:rPr>
              <a:t> videos, or watching a movie trailer on AIV is for example 3-4 mints long. Longer videos bring human perceptual effects such as </a:t>
            </a:r>
            <a:r>
              <a:rPr lang="en-GB" sz="1200" kern="1200" baseline="0" dirty="0" err="1">
                <a:solidFill>
                  <a:schemeClr val="tx1"/>
                </a:solidFill>
                <a:effectLst/>
                <a:latin typeface="+mn-lt"/>
                <a:ea typeface="+mn-ea"/>
                <a:cs typeface="+mn-cs"/>
              </a:rPr>
              <a:t>recency</a:t>
            </a:r>
            <a:r>
              <a:rPr lang="en-GB" sz="1200" kern="1200" baseline="0" dirty="0">
                <a:solidFill>
                  <a:schemeClr val="tx1"/>
                </a:solidFill>
                <a:effectLst/>
                <a:latin typeface="+mn-lt"/>
                <a:ea typeface="+mn-ea"/>
                <a:cs typeface="+mn-cs"/>
              </a:rPr>
              <a:t> and primacy effects, which were hardly considered in the traditional models predicting 10s MOS. Additionally, in the context of OTT we have the client adapting to the network bandwidth thus quality changes of time. In the upcoming slides I will describe how PEVQ-S handles these challenges.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10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GB" sz="1200" kern="1200" dirty="0">
                <a:solidFill>
                  <a:schemeClr val="tx1"/>
                </a:solidFill>
                <a:effectLst/>
                <a:latin typeface="+mn-lt"/>
                <a:ea typeface="+mn-ea"/>
                <a:cs typeface="+mn-cs"/>
              </a:rPr>
              <a:t>Today we typically encounter scenarios where the internet content</a:t>
            </a:r>
            <a:r>
              <a:rPr lang="en-GB" sz="1200" kern="1200" baseline="0" dirty="0">
                <a:solidFill>
                  <a:schemeClr val="tx1"/>
                </a:solidFill>
                <a:effectLst/>
                <a:latin typeface="+mn-lt"/>
                <a:ea typeface="+mn-ea"/>
                <a:cs typeface="+mn-cs"/>
              </a:rPr>
              <a:t> is </a:t>
            </a:r>
            <a:r>
              <a:rPr lang="en-GB" sz="1200" kern="1200" baseline="0" dirty="0" err="1">
                <a:solidFill>
                  <a:schemeClr val="tx1"/>
                </a:solidFill>
                <a:effectLst/>
                <a:latin typeface="+mn-lt"/>
                <a:ea typeface="+mn-ea"/>
                <a:cs typeface="+mn-cs"/>
              </a:rPr>
              <a:t>viewd</a:t>
            </a:r>
            <a:r>
              <a:rPr lang="en-GB" sz="1200" kern="1200" baseline="0" dirty="0">
                <a:solidFill>
                  <a:schemeClr val="tx1"/>
                </a:solidFill>
                <a:effectLst/>
                <a:latin typeface="+mn-lt"/>
                <a:ea typeface="+mn-ea"/>
                <a:cs typeface="+mn-cs"/>
              </a:rPr>
              <a:t> at a variety of end-user terminal, such as ......</a:t>
            </a:r>
          </a:p>
          <a:p>
            <a:pPr marL="0" indent="0">
              <a:buFont typeface="Arial" panose="020B0604020202020204" pitchFamily="34" charset="0"/>
              <a:buNone/>
            </a:pPr>
            <a:r>
              <a:rPr lang="en-GB" sz="1200" kern="1200" baseline="0" dirty="0">
                <a:solidFill>
                  <a:schemeClr val="tx1"/>
                </a:solidFill>
                <a:effectLst/>
                <a:latin typeface="+mn-lt"/>
                <a:ea typeface="+mn-ea"/>
                <a:cs typeface="+mn-cs"/>
              </a:rPr>
              <a:t>With each type of device user may have different kind of expectation of the video quality. So, the perceived quality of same content on different devices would be different. Traditional </a:t>
            </a:r>
            <a:r>
              <a:rPr lang="en-GB" sz="1200" kern="1200" baseline="0" dirty="0" err="1">
                <a:solidFill>
                  <a:schemeClr val="tx1"/>
                </a:solidFill>
                <a:effectLst/>
                <a:latin typeface="+mn-lt"/>
                <a:ea typeface="+mn-ea"/>
                <a:cs typeface="+mn-cs"/>
              </a:rPr>
              <a:t>QoE</a:t>
            </a:r>
            <a:r>
              <a:rPr lang="en-GB" sz="1200" kern="1200" baseline="0" dirty="0">
                <a:solidFill>
                  <a:schemeClr val="tx1"/>
                </a:solidFill>
                <a:effectLst/>
                <a:latin typeface="+mn-lt"/>
                <a:ea typeface="+mn-ea"/>
                <a:cs typeface="+mn-cs"/>
              </a:rPr>
              <a:t> models are only for single type of display device, at times some models consider different display resolution, for example the VQEG hybrid project and the resulting standards, but this hardly capture the effect of different device size.</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Traditional models confidently measure the MOS score for short videos, for example the legacy 10 second case. Typical </a:t>
            </a:r>
            <a:r>
              <a:rPr lang="en-GB" sz="1200" kern="1200" baseline="0" dirty="0" err="1">
                <a:solidFill>
                  <a:schemeClr val="tx1"/>
                </a:solidFill>
                <a:effectLst/>
                <a:latin typeface="+mn-lt"/>
                <a:ea typeface="+mn-ea"/>
                <a:cs typeface="+mn-cs"/>
              </a:rPr>
              <a:t>Youtube</a:t>
            </a:r>
            <a:r>
              <a:rPr lang="en-GB" sz="1200" kern="1200" baseline="0" dirty="0">
                <a:solidFill>
                  <a:schemeClr val="tx1"/>
                </a:solidFill>
                <a:effectLst/>
                <a:latin typeface="+mn-lt"/>
                <a:ea typeface="+mn-ea"/>
                <a:cs typeface="+mn-cs"/>
              </a:rPr>
              <a:t> videos, or watching a movie trailer on AIV is for example 3-4 mints long. Longer videos bring human perceptual effects such as </a:t>
            </a:r>
            <a:r>
              <a:rPr lang="en-GB" sz="1200" kern="1200" baseline="0" dirty="0" err="1">
                <a:solidFill>
                  <a:schemeClr val="tx1"/>
                </a:solidFill>
                <a:effectLst/>
                <a:latin typeface="+mn-lt"/>
                <a:ea typeface="+mn-ea"/>
                <a:cs typeface="+mn-cs"/>
              </a:rPr>
              <a:t>recency</a:t>
            </a:r>
            <a:r>
              <a:rPr lang="en-GB" sz="1200" kern="1200" baseline="0" dirty="0">
                <a:solidFill>
                  <a:schemeClr val="tx1"/>
                </a:solidFill>
                <a:effectLst/>
                <a:latin typeface="+mn-lt"/>
                <a:ea typeface="+mn-ea"/>
                <a:cs typeface="+mn-cs"/>
              </a:rPr>
              <a:t> and primacy effects, which were hardly considered in the traditional models predicting 10s MOS. Additionally, in the context of OTT we have the client adapting to the network bandwidth thus quality changes of time. In the upcoming slides I will describe how PEVQ-S handles these challenges.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10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GB" sz="1200" kern="1200" dirty="0">
                <a:solidFill>
                  <a:schemeClr val="tx1"/>
                </a:solidFill>
                <a:effectLst/>
                <a:latin typeface="+mn-lt"/>
                <a:ea typeface="+mn-ea"/>
                <a:cs typeface="+mn-cs"/>
              </a:rPr>
              <a:t>Today we typically encounter scenarios where the internet content</a:t>
            </a:r>
            <a:r>
              <a:rPr lang="en-GB" sz="1200" kern="1200" baseline="0" dirty="0">
                <a:solidFill>
                  <a:schemeClr val="tx1"/>
                </a:solidFill>
                <a:effectLst/>
                <a:latin typeface="+mn-lt"/>
                <a:ea typeface="+mn-ea"/>
                <a:cs typeface="+mn-cs"/>
              </a:rPr>
              <a:t> is </a:t>
            </a:r>
            <a:r>
              <a:rPr lang="en-GB" sz="1200" kern="1200" baseline="0" dirty="0" err="1">
                <a:solidFill>
                  <a:schemeClr val="tx1"/>
                </a:solidFill>
                <a:effectLst/>
                <a:latin typeface="+mn-lt"/>
                <a:ea typeface="+mn-ea"/>
                <a:cs typeface="+mn-cs"/>
              </a:rPr>
              <a:t>viewd</a:t>
            </a:r>
            <a:r>
              <a:rPr lang="en-GB" sz="1200" kern="1200" baseline="0" dirty="0">
                <a:solidFill>
                  <a:schemeClr val="tx1"/>
                </a:solidFill>
                <a:effectLst/>
                <a:latin typeface="+mn-lt"/>
                <a:ea typeface="+mn-ea"/>
                <a:cs typeface="+mn-cs"/>
              </a:rPr>
              <a:t> at a variety of end-user terminal, such as ......</a:t>
            </a:r>
          </a:p>
          <a:p>
            <a:pPr marL="0" indent="0">
              <a:buFont typeface="Arial" panose="020B0604020202020204" pitchFamily="34" charset="0"/>
              <a:buNone/>
            </a:pPr>
            <a:r>
              <a:rPr lang="en-GB" sz="1200" kern="1200" baseline="0" dirty="0">
                <a:solidFill>
                  <a:schemeClr val="tx1"/>
                </a:solidFill>
                <a:effectLst/>
                <a:latin typeface="+mn-lt"/>
                <a:ea typeface="+mn-ea"/>
                <a:cs typeface="+mn-cs"/>
              </a:rPr>
              <a:t>With each type of device user may have different kind of expectation of the video quality. So, the perceived quality of same content on different devices would be different. Traditional </a:t>
            </a:r>
            <a:r>
              <a:rPr lang="en-GB" sz="1200" kern="1200" baseline="0" dirty="0" err="1">
                <a:solidFill>
                  <a:schemeClr val="tx1"/>
                </a:solidFill>
                <a:effectLst/>
                <a:latin typeface="+mn-lt"/>
                <a:ea typeface="+mn-ea"/>
                <a:cs typeface="+mn-cs"/>
              </a:rPr>
              <a:t>QoE</a:t>
            </a:r>
            <a:r>
              <a:rPr lang="en-GB" sz="1200" kern="1200" baseline="0" dirty="0">
                <a:solidFill>
                  <a:schemeClr val="tx1"/>
                </a:solidFill>
                <a:effectLst/>
                <a:latin typeface="+mn-lt"/>
                <a:ea typeface="+mn-ea"/>
                <a:cs typeface="+mn-cs"/>
              </a:rPr>
              <a:t> models are only for single type of display device, at times some models consider different display resolution, for example the VQEG hybrid project and the resulting standards, but this hardly capture the effect of different device size.</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Traditional models confidently measure the MOS score for short videos, for example the legacy 10 second case. Typical </a:t>
            </a:r>
            <a:r>
              <a:rPr lang="en-GB" sz="1200" kern="1200" baseline="0" dirty="0" err="1">
                <a:solidFill>
                  <a:schemeClr val="tx1"/>
                </a:solidFill>
                <a:effectLst/>
                <a:latin typeface="+mn-lt"/>
                <a:ea typeface="+mn-ea"/>
                <a:cs typeface="+mn-cs"/>
              </a:rPr>
              <a:t>Youtube</a:t>
            </a:r>
            <a:r>
              <a:rPr lang="en-GB" sz="1200" kern="1200" baseline="0" dirty="0">
                <a:solidFill>
                  <a:schemeClr val="tx1"/>
                </a:solidFill>
                <a:effectLst/>
                <a:latin typeface="+mn-lt"/>
                <a:ea typeface="+mn-ea"/>
                <a:cs typeface="+mn-cs"/>
              </a:rPr>
              <a:t> videos, or watching a movie trailer on AIV is for example 3-4 mints long. Longer videos bring human perceptual effects such as </a:t>
            </a:r>
            <a:r>
              <a:rPr lang="en-GB" sz="1200" kern="1200" baseline="0" dirty="0" err="1">
                <a:solidFill>
                  <a:schemeClr val="tx1"/>
                </a:solidFill>
                <a:effectLst/>
                <a:latin typeface="+mn-lt"/>
                <a:ea typeface="+mn-ea"/>
                <a:cs typeface="+mn-cs"/>
              </a:rPr>
              <a:t>recency</a:t>
            </a:r>
            <a:r>
              <a:rPr lang="en-GB" sz="1200" kern="1200" baseline="0" dirty="0">
                <a:solidFill>
                  <a:schemeClr val="tx1"/>
                </a:solidFill>
                <a:effectLst/>
                <a:latin typeface="+mn-lt"/>
                <a:ea typeface="+mn-ea"/>
                <a:cs typeface="+mn-cs"/>
              </a:rPr>
              <a:t> and primacy effects, which were hardly considered in the traditional models predicting 10s MOS. Additionally, in the context of OTT we have the client adapting to the network bandwidth thus quality changes of time. In the upcoming slides I will describe how PEVQ-S handles these challenges.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101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GB" sz="1200" kern="1200" dirty="0">
                <a:solidFill>
                  <a:schemeClr val="tx1"/>
                </a:solidFill>
                <a:effectLst/>
                <a:latin typeface="+mn-lt"/>
                <a:ea typeface="+mn-ea"/>
                <a:cs typeface="+mn-cs"/>
              </a:rPr>
              <a:t>Today we typically encounter scenarios where the internet content</a:t>
            </a:r>
            <a:r>
              <a:rPr lang="en-GB" sz="1200" kern="1200" baseline="0" dirty="0">
                <a:solidFill>
                  <a:schemeClr val="tx1"/>
                </a:solidFill>
                <a:effectLst/>
                <a:latin typeface="+mn-lt"/>
                <a:ea typeface="+mn-ea"/>
                <a:cs typeface="+mn-cs"/>
              </a:rPr>
              <a:t> is </a:t>
            </a:r>
            <a:r>
              <a:rPr lang="en-GB" sz="1200" kern="1200" baseline="0" dirty="0" err="1">
                <a:solidFill>
                  <a:schemeClr val="tx1"/>
                </a:solidFill>
                <a:effectLst/>
                <a:latin typeface="+mn-lt"/>
                <a:ea typeface="+mn-ea"/>
                <a:cs typeface="+mn-cs"/>
              </a:rPr>
              <a:t>viewd</a:t>
            </a:r>
            <a:r>
              <a:rPr lang="en-GB" sz="1200" kern="1200" baseline="0" dirty="0">
                <a:solidFill>
                  <a:schemeClr val="tx1"/>
                </a:solidFill>
                <a:effectLst/>
                <a:latin typeface="+mn-lt"/>
                <a:ea typeface="+mn-ea"/>
                <a:cs typeface="+mn-cs"/>
              </a:rPr>
              <a:t> at a variety of end-user terminal, such as ......</a:t>
            </a:r>
          </a:p>
          <a:p>
            <a:pPr marL="0" indent="0">
              <a:buFont typeface="Arial" panose="020B0604020202020204" pitchFamily="34" charset="0"/>
              <a:buNone/>
            </a:pPr>
            <a:r>
              <a:rPr lang="en-GB" sz="1200" kern="1200" baseline="0" dirty="0">
                <a:solidFill>
                  <a:schemeClr val="tx1"/>
                </a:solidFill>
                <a:effectLst/>
                <a:latin typeface="+mn-lt"/>
                <a:ea typeface="+mn-ea"/>
                <a:cs typeface="+mn-cs"/>
              </a:rPr>
              <a:t>With each type of device user may have different kind of expectation of the video quality. So, the perceived quality of same content on different devices would be different. Traditional </a:t>
            </a:r>
            <a:r>
              <a:rPr lang="en-GB" sz="1200" kern="1200" baseline="0" dirty="0" err="1">
                <a:solidFill>
                  <a:schemeClr val="tx1"/>
                </a:solidFill>
                <a:effectLst/>
                <a:latin typeface="+mn-lt"/>
                <a:ea typeface="+mn-ea"/>
                <a:cs typeface="+mn-cs"/>
              </a:rPr>
              <a:t>QoE</a:t>
            </a:r>
            <a:r>
              <a:rPr lang="en-GB" sz="1200" kern="1200" baseline="0" dirty="0">
                <a:solidFill>
                  <a:schemeClr val="tx1"/>
                </a:solidFill>
                <a:effectLst/>
                <a:latin typeface="+mn-lt"/>
                <a:ea typeface="+mn-ea"/>
                <a:cs typeface="+mn-cs"/>
              </a:rPr>
              <a:t> models are only for single type of display device, at times some models consider different display resolution, for example the VQEG hybrid project and the resulting standards, but this hardly capture the effect of different device size.</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Traditional models confidently measure the MOS score for short videos, for example the legacy 10 second case. Typical </a:t>
            </a:r>
            <a:r>
              <a:rPr lang="en-GB" sz="1200" kern="1200" baseline="0" dirty="0" err="1">
                <a:solidFill>
                  <a:schemeClr val="tx1"/>
                </a:solidFill>
                <a:effectLst/>
                <a:latin typeface="+mn-lt"/>
                <a:ea typeface="+mn-ea"/>
                <a:cs typeface="+mn-cs"/>
              </a:rPr>
              <a:t>Youtube</a:t>
            </a:r>
            <a:r>
              <a:rPr lang="en-GB" sz="1200" kern="1200" baseline="0" dirty="0">
                <a:solidFill>
                  <a:schemeClr val="tx1"/>
                </a:solidFill>
                <a:effectLst/>
                <a:latin typeface="+mn-lt"/>
                <a:ea typeface="+mn-ea"/>
                <a:cs typeface="+mn-cs"/>
              </a:rPr>
              <a:t> videos, or watching a movie trailer on AIV is for example 3-4 mints long. Longer videos bring human perceptual effects such as </a:t>
            </a:r>
            <a:r>
              <a:rPr lang="en-GB" sz="1200" kern="1200" baseline="0" dirty="0" err="1">
                <a:solidFill>
                  <a:schemeClr val="tx1"/>
                </a:solidFill>
                <a:effectLst/>
                <a:latin typeface="+mn-lt"/>
                <a:ea typeface="+mn-ea"/>
                <a:cs typeface="+mn-cs"/>
              </a:rPr>
              <a:t>recency</a:t>
            </a:r>
            <a:r>
              <a:rPr lang="en-GB" sz="1200" kern="1200" baseline="0" dirty="0">
                <a:solidFill>
                  <a:schemeClr val="tx1"/>
                </a:solidFill>
                <a:effectLst/>
                <a:latin typeface="+mn-lt"/>
                <a:ea typeface="+mn-ea"/>
                <a:cs typeface="+mn-cs"/>
              </a:rPr>
              <a:t> and primacy effects, which were hardly considered in the traditional models predicting 10s MOS. Additionally, in the context of OTT we have the client adapting to the network bandwidth thus quality changes of time. In the upcoming slides I will describe how PEVQ-S handles these challenges.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10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GB" sz="1200" kern="1200" dirty="0">
                <a:solidFill>
                  <a:schemeClr val="tx1"/>
                </a:solidFill>
                <a:effectLst/>
                <a:latin typeface="+mn-lt"/>
                <a:ea typeface="+mn-ea"/>
                <a:cs typeface="+mn-cs"/>
              </a:rPr>
              <a:t>Today we typically encounter scenarios where the internet content</a:t>
            </a:r>
            <a:r>
              <a:rPr lang="en-GB" sz="1200" kern="1200" baseline="0" dirty="0">
                <a:solidFill>
                  <a:schemeClr val="tx1"/>
                </a:solidFill>
                <a:effectLst/>
                <a:latin typeface="+mn-lt"/>
                <a:ea typeface="+mn-ea"/>
                <a:cs typeface="+mn-cs"/>
              </a:rPr>
              <a:t> is </a:t>
            </a:r>
            <a:r>
              <a:rPr lang="en-GB" sz="1200" kern="1200" baseline="0" dirty="0" err="1">
                <a:solidFill>
                  <a:schemeClr val="tx1"/>
                </a:solidFill>
                <a:effectLst/>
                <a:latin typeface="+mn-lt"/>
                <a:ea typeface="+mn-ea"/>
                <a:cs typeface="+mn-cs"/>
              </a:rPr>
              <a:t>viewd</a:t>
            </a:r>
            <a:r>
              <a:rPr lang="en-GB" sz="1200" kern="1200" baseline="0" dirty="0">
                <a:solidFill>
                  <a:schemeClr val="tx1"/>
                </a:solidFill>
                <a:effectLst/>
                <a:latin typeface="+mn-lt"/>
                <a:ea typeface="+mn-ea"/>
                <a:cs typeface="+mn-cs"/>
              </a:rPr>
              <a:t> at a variety of end-user terminal, such as ......</a:t>
            </a:r>
          </a:p>
          <a:p>
            <a:pPr marL="0" indent="0">
              <a:buFont typeface="Arial" panose="020B0604020202020204" pitchFamily="34" charset="0"/>
              <a:buNone/>
            </a:pPr>
            <a:r>
              <a:rPr lang="en-GB" sz="1200" kern="1200" baseline="0" dirty="0">
                <a:solidFill>
                  <a:schemeClr val="tx1"/>
                </a:solidFill>
                <a:effectLst/>
                <a:latin typeface="+mn-lt"/>
                <a:ea typeface="+mn-ea"/>
                <a:cs typeface="+mn-cs"/>
              </a:rPr>
              <a:t>With each type of device user may have different kind of expectation of the video quality. So, the perceived quality of same content on different devices would be different. Traditional </a:t>
            </a:r>
            <a:r>
              <a:rPr lang="en-GB" sz="1200" kern="1200" baseline="0" dirty="0" err="1">
                <a:solidFill>
                  <a:schemeClr val="tx1"/>
                </a:solidFill>
                <a:effectLst/>
                <a:latin typeface="+mn-lt"/>
                <a:ea typeface="+mn-ea"/>
                <a:cs typeface="+mn-cs"/>
              </a:rPr>
              <a:t>QoE</a:t>
            </a:r>
            <a:r>
              <a:rPr lang="en-GB" sz="1200" kern="1200" baseline="0" dirty="0">
                <a:solidFill>
                  <a:schemeClr val="tx1"/>
                </a:solidFill>
                <a:effectLst/>
                <a:latin typeface="+mn-lt"/>
                <a:ea typeface="+mn-ea"/>
                <a:cs typeface="+mn-cs"/>
              </a:rPr>
              <a:t> models are only for single type of display device, at times some models consider different display resolution, for example the VQEG hybrid project and the resulting standards, but this hardly capture the effect of different device size.</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Traditional models confidently measure the MOS score for short videos, for example the legacy 10 second case. Typical </a:t>
            </a:r>
            <a:r>
              <a:rPr lang="en-GB" sz="1200" kern="1200" baseline="0" dirty="0" err="1">
                <a:solidFill>
                  <a:schemeClr val="tx1"/>
                </a:solidFill>
                <a:effectLst/>
                <a:latin typeface="+mn-lt"/>
                <a:ea typeface="+mn-ea"/>
                <a:cs typeface="+mn-cs"/>
              </a:rPr>
              <a:t>Youtube</a:t>
            </a:r>
            <a:r>
              <a:rPr lang="en-GB" sz="1200" kern="1200" baseline="0" dirty="0">
                <a:solidFill>
                  <a:schemeClr val="tx1"/>
                </a:solidFill>
                <a:effectLst/>
                <a:latin typeface="+mn-lt"/>
                <a:ea typeface="+mn-ea"/>
                <a:cs typeface="+mn-cs"/>
              </a:rPr>
              <a:t> videos, or watching a movie trailer on AIV is for example 3-4 mints long. Longer videos bring human perceptual effects such as </a:t>
            </a:r>
            <a:r>
              <a:rPr lang="en-GB" sz="1200" kern="1200" baseline="0" dirty="0" err="1">
                <a:solidFill>
                  <a:schemeClr val="tx1"/>
                </a:solidFill>
                <a:effectLst/>
                <a:latin typeface="+mn-lt"/>
                <a:ea typeface="+mn-ea"/>
                <a:cs typeface="+mn-cs"/>
              </a:rPr>
              <a:t>recency</a:t>
            </a:r>
            <a:r>
              <a:rPr lang="en-GB" sz="1200" kern="1200" baseline="0" dirty="0">
                <a:solidFill>
                  <a:schemeClr val="tx1"/>
                </a:solidFill>
                <a:effectLst/>
                <a:latin typeface="+mn-lt"/>
                <a:ea typeface="+mn-ea"/>
                <a:cs typeface="+mn-cs"/>
              </a:rPr>
              <a:t> and primacy effects, which were hardly considered in the traditional models predicting 10s MOS. Additionally, in the context of OTT we have the client adapting to the network bandwidth thus quality changes of time. In the upcoming slides I will describe how PEVQ-S handles these challenges.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10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GB" sz="1200" kern="1200" dirty="0">
                <a:solidFill>
                  <a:schemeClr val="tx1"/>
                </a:solidFill>
                <a:effectLst/>
                <a:latin typeface="+mn-lt"/>
                <a:ea typeface="+mn-ea"/>
                <a:cs typeface="+mn-cs"/>
              </a:rPr>
              <a:t>Today we typically encounter scenarios where the internet content</a:t>
            </a:r>
            <a:r>
              <a:rPr lang="en-GB" sz="1200" kern="1200" baseline="0" dirty="0">
                <a:solidFill>
                  <a:schemeClr val="tx1"/>
                </a:solidFill>
                <a:effectLst/>
                <a:latin typeface="+mn-lt"/>
                <a:ea typeface="+mn-ea"/>
                <a:cs typeface="+mn-cs"/>
              </a:rPr>
              <a:t> is </a:t>
            </a:r>
            <a:r>
              <a:rPr lang="en-GB" sz="1200" kern="1200" baseline="0" dirty="0" err="1">
                <a:solidFill>
                  <a:schemeClr val="tx1"/>
                </a:solidFill>
                <a:effectLst/>
                <a:latin typeface="+mn-lt"/>
                <a:ea typeface="+mn-ea"/>
                <a:cs typeface="+mn-cs"/>
              </a:rPr>
              <a:t>viewd</a:t>
            </a:r>
            <a:r>
              <a:rPr lang="en-GB" sz="1200" kern="1200" baseline="0" dirty="0">
                <a:solidFill>
                  <a:schemeClr val="tx1"/>
                </a:solidFill>
                <a:effectLst/>
                <a:latin typeface="+mn-lt"/>
                <a:ea typeface="+mn-ea"/>
                <a:cs typeface="+mn-cs"/>
              </a:rPr>
              <a:t> at a variety of end-user terminal, such as ......</a:t>
            </a:r>
          </a:p>
          <a:p>
            <a:pPr marL="0" indent="0">
              <a:buFont typeface="Arial" panose="020B0604020202020204" pitchFamily="34" charset="0"/>
              <a:buNone/>
            </a:pPr>
            <a:r>
              <a:rPr lang="en-GB" sz="1200" kern="1200" baseline="0" dirty="0">
                <a:solidFill>
                  <a:schemeClr val="tx1"/>
                </a:solidFill>
                <a:effectLst/>
                <a:latin typeface="+mn-lt"/>
                <a:ea typeface="+mn-ea"/>
                <a:cs typeface="+mn-cs"/>
              </a:rPr>
              <a:t>With each type of device user may have different kind of expectation of the video quality. So, the perceived quality of same content on different devices would be different. Traditional </a:t>
            </a:r>
            <a:r>
              <a:rPr lang="en-GB" sz="1200" kern="1200" baseline="0" dirty="0" err="1">
                <a:solidFill>
                  <a:schemeClr val="tx1"/>
                </a:solidFill>
                <a:effectLst/>
                <a:latin typeface="+mn-lt"/>
                <a:ea typeface="+mn-ea"/>
                <a:cs typeface="+mn-cs"/>
              </a:rPr>
              <a:t>QoE</a:t>
            </a:r>
            <a:r>
              <a:rPr lang="en-GB" sz="1200" kern="1200" baseline="0" dirty="0">
                <a:solidFill>
                  <a:schemeClr val="tx1"/>
                </a:solidFill>
                <a:effectLst/>
                <a:latin typeface="+mn-lt"/>
                <a:ea typeface="+mn-ea"/>
                <a:cs typeface="+mn-cs"/>
              </a:rPr>
              <a:t> models are only for single type of display device, at times some models consider different display resolution, for example the VQEG hybrid project and the resulting standards, but this hardly capture the effect of different device size.</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Traditional models confidently measure the MOS score for short videos, for example the legacy 10 second case. Typical </a:t>
            </a:r>
            <a:r>
              <a:rPr lang="en-GB" sz="1200" kern="1200" baseline="0" dirty="0" err="1">
                <a:solidFill>
                  <a:schemeClr val="tx1"/>
                </a:solidFill>
                <a:effectLst/>
                <a:latin typeface="+mn-lt"/>
                <a:ea typeface="+mn-ea"/>
                <a:cs typeface="+mn-cs"/>
              </a:rPr>
              <a:t>Youtube</a:t>
            </a:r>
            <a:r>
              <a:rPr lang="en-GB" sz="1200" kern="1200" baseline="0" dirty="0">
                <a:solidFill>
                  <a:schemeClr val="tx1"/>
                </a:solidFill>
                <a:effectLst/>
                <a:latin typeface="+mn-lt"/>
                <a:ea typeface="+mn-ea"/>
                <a:cs typeface="+mn-cs"/>
              </a:rPr>
              <a:t> videos, or watching a movie trailer on AIV is for example 3-4 mints long. Longer videos bring human perceptual effects such as </a:t>
            </a:r>
            <a:r>
              <a:rPr lang="en-GB" sz="1200" kern="1200" baseline="0" dirty="0" err="1">
                <a:solidFill>
                  <a:schemeClr val="tx1"/>
                </a:solidFill>
                <a:effectLst/>
                <a:latin typeface="+mn-lt"/>
                <a:ea typeface="+mn-ea"/>
                <a:cs typeface="+mn-cs"/>
              </a:rPr>
              <a:t>recency</a:t>
            </a:r>
            <a:r>
              <a:rPr lang="en-GB" sz="1200" kern="1200" baseline="0" dirty="0">
                <a:solidFill>
                  <a:schemeClr val="tx1"/>
                </a:solidFill>
                <a:effectLst/>
                <a:latin typeface="+mn-lt"/>
                <a:ea typeface="+mn-ea"/>
                <a:cs typeface="+mn-cs"/>
              </a:rPr>
              <a:t> and primacy effects, which were hardly considered in the traditional models predicting 10s MOS. Additionally, in the context of OTT we have the client adapting to the network bandwidth thus quality changes of time. In the upcoming slides I will describe how PEVQ-S handles these challenges.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10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GB" sz="1200" kern="1200" dirty="0">
                <a:solidFill>
                  <a:schemeClr val="tx1"/>
                </a:solidFill>
                <a:effectLst/>
                <a:latin typeface="+mn-lt"/>
                <a:ea typeface="+mn-ea"/>
                <a:cs typeface="+mn-cs"/>
              </a:rPr>
              <a:t>Today we typically encounter scenarios where the internet content</a:t>
            </a:r>
            <a:r>
              <a:rPr lang="en-GB" sz="1200" kern="1200" baseline="0" dirty="0">
                <a:solidFill>
                  <a:schemeClr val="tx1"/>
                </a:solidFill>
                <a:effectLst/>
                <a:latin typeface="+mn-lt"/>
                <a:ea typeface="+mn-ea"/>
                <a:cs typeface="+mn-cs"/>
              </a:rPr>
              <a:t> is </a:t>
            </a:r>
            <a:r>
              <a:rPr lang="en-GB" sz="1200" kern="1200" baseline="0" dirty="0" err="1">
                <a:solidFill>
                  <a:schemeClr val="tx1"/>
                </a:solidFill>
                <a:effectLst/>
                <a:latin typeface="+mn-lt"/>
                <a:ea typeface="+mn-ea"/>
                <a:cs typeface="+mn-cs"/>
              </a:rPr>
              <a:t>viewd</a:t>
            </a:r>
            <a:r>
              <a:rPr lang="en-GB" sz="1200" kern="1200" baseline="0" dirty="0">
                <a:solidFill>
                  <a:schemeClr val="tx1"/>
                </a:solidFill>
                <a:effectLst/>
                <a:latin typeface="+mn-lt"/>
                <a:ea typeface="+mn-ea"/>
                <a:cs typeface="+mn-cs"/>
              </a:rPr>
              <a:t> at a variety of end-user terminal, such as ......</a:t>
            </a:r>
          </a:p>
          <a:p>
            <a:pPr marL="0" indent="0">
              <a:buFont typeface="Arial" panose="020B0604020202020204" pitchFamily="34" charset="0"/>
              <a:buNone/>
            </a:pPr>
            <a:r>
              <a:rPr lang="en-GB" sz="1200" kern="1200" baseline="0" dirty="0">
                <a:solidFill>
                  <a:schemeClr val="tx1"/>
                </a:solidFill>
                <a:effectLst/>
                <a:latin typeface="+mn-lt"/>
                <a:ea typeface="+mn-ea"/>
                <a:cs typeface="+mn-cs"/>
              </a:rPr>
              <a:t>With each type of device user may have different kind of expectation of the video quality. So, the perceived quality of same content on different devices would be different. Traditional </a:t>
            </a:r>
            <a:r>
              <a:rPr lang="en-GB" sz="1200" kern="1200" baseline="0" dirty="0" err="1">
                <a:solidFill>
                  <a:schemeClr val="tx1"/>
                </a:solidFill>
                <a:effectLst/>
                <a:latin typeface="+mn-lt"/>
                <a:ea typeface="+mn-ea"/>
                <a:cs typeface="+mn-cs"/>
              </a:rPr>
              <a:t>QoE</a:t>
            </a:r>
            <a:r>
              <a:rPr lang="en-GB" sz="1200" kern="1200" baseline="0" dirty="0">
                <a:solidFill>
                  <a:schemeClr val="tx1"/>
                </a:solidFill>
                <a:effectLst/>
                <a:latin typeface="+mn-lt"/>
                <a:ea typeface="+mn-ea"/>
                <a:cs typeface="+mn-cs"/>
              </a:rPr>
              <a:t> models are only for single type of display device, at times some models consider different display resolution, for example the VQEG hybrid project and the resulting standards, but this hardly capture the effect of different device size.</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Traditional models confidently measure the MOS score for short videos, for example the legacy 10 second case. Typical </a:t>
            </a:r>
            <a:r>
              <a:rPr lang="en-GB" sz="1200" kern="1200" baseline="0" dirty="0" err="1">
                <a:solidFill>
                  <a:schemeClr val="tx1"/>
                </a:solidFill>
                <a:effectLst/>
                <a:latin typeface="+mn-lt"/>
                <a:ea typeface="+mn-ea"/>
                <a:cs typeface="+mn-cs"/>
              </a:rPr>
              <a:t>Youtube</a:t>
            </a:r>
            <a:r>
              <a:rPr lang="en-GB" sz="1200" kern="1200" baseline="0" dirty="0">
                <a:solidFill>
                  <a:schemeClr val="tx1"/>
                </a:solidFill>
                <a:effectLst/>
                <a:latin typeface="+mn-lt"/>
                <a:ea typeface="+mn-ea"/>
                <a:cs typeface="+mn-cs"/>
              </a:rPr>
              <a:t> videos, or watching a movie trailer on AIV is for example 3-4 mints long. Longer videos bring human perceptual effects such as </a:t>
            </a:r>
            <a:r>
              <a:rPr lang="en-GB" sz="1200" kern="1200" baseline="0" dirty="0" err="1">
                <a:solidFill>
                  <a:schemeClr val="tx1"/>
                </a:solidFill>
                <a:effectLst/>
                <a:latin typeface="+mn-lt"/>
                <a:ea typeface="+mn-ea"/>
                <a:cs typeface="+mn-cs"/>
              </a:rPr>
              <a:t>recency</a:t>
            </a:r>
            <a:r>
              <a:rPr lang="en-GB" sz="1200" kern="1200" baseline="0" dirty="0">
                <a:solidFill>
                  <a:schemeClr val="tx1"/>
                </a:solidFill>
                <a:effectLst/>
                <a:latin typeface="+mn-lt"/>
                <a:ea typeface="+mn-ea"/>
                <a:cs typeface="+mn-cs"/>
              </a:rPr>
              <a:t> and primacy effects, which were hardly considered in the traditional models predicting 10s MOS. Additionally, in the context of OTT we have the client adapting to the network bandwidth thus quality changes of time. In the upcoming slides I will describe how PEVQ-S handles these challenges.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10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GB" sz="1200" kern="1200" dirty="0">
                <a:solidFill>
                  <a:schemeClr val="tx1"/>
                </a:solidFill>
                <a:effectLst/>
                <a:latin typeface="+mn-lt"/>
                <a:ea typeface="+mn-ea"/>
                <a:cs typeface="+mn-cs"/>
              </a:rPr>
              <a:t>Today we typically encounter scenarios where the internet content</a:t>
            </a:r>
            <a:r>
              <a:rPr lang="en-GB" sz="1200" kern="1200" baseline="0" dirty="0">
                <a:solidFill>
                  <a:schemeClr val="tx1"/>
                </a:solidFill>
                <a:effectLst/>
                <a:latin typeface="+mn-lt"/>
                <a:ea typeface="+mn-ea"/>
                <a:cs typeface="+mn-cs"/>
              </a:rPr>
              <a:t> is </a:t>
            </a:r>
            <a:r>
              <a:rPr lang="en-GB" sz="1200" kern="1200" baseline="0" dirty="0" err="1">
                <a:solidFill>
                  <a:schemeClr val="tx1"/>
                </a:solidFill>
                <a:effectLst/>
                <a:latin typeface="+mn-lt"/>
                <a:ea typeface="+mn-ea"/>
                <a:cs typeface="+mn-cs"/>
              </a:rPr>
              <a:t>viewd</a:t>
            </a:r>
            <a:r>
              <a:rPr lang="en-GB" sz="1200" kern="1200" baseline="0" dirty="0">
                <a:solidFill>
                  <a:schemeClr val="tx1"/>
                </a:solidFill>
                <a:effectLst/>
                <a:latin typeface="+mn-lt"/>
                <a:ea typeface="+mn-ea"/>
                <a:cs typeface="+mn-cs"/>
              </a:rPr>
              <a:t> at a variety of end-user terminal, such as ......</a:t>
            </a:r>
          </a:p>
          <a:p>
            <a:pPr marL="0" indent="0">
              <a:buFont typeface="Arial" panose="020B0604020202020204" pitchFamily="34" charset="0"/>
              <a:buNone/>
            </a:pPr>
            <a:r>
              <a:rPr lang="en-GB" sz="1200" kern="1200" baseline="0" dirty="0">
                <a:solidFill>
                  <a:schemeClr val="tx1"/>
                </a:solidFill>
                <a:effectLst/>
                <a:latin typeface="+mn-lt"/>
                <a:ea typeface="+mn-ea"/>
                <a:cs typeface="+mn-cs"/>
              </a:rPr>
              <a:t>With each type of device user may have different kind of expectation of the video quality. So, the perceived quality of same content on different devices would be different. Traditional </a:t>
            </a:r>
            <a:r>
              <a:rPr lang="en-GB" sz="1200" kern="1200" baseline="0" dirty="0" err="1">
                <a:solidFill>
                  <a:schemeClr val="tx1"/>
                </a:solidFill>
                <a:effectLst/>
                <a:latin typeface="+mn-lt"/>
                <a:ea typeface="+mn-ea"/>
                <a:cs typeface="+mn-cs"/>
              </a:rPr>
              <a:t>QoE</a:t>
            </a:r>
            <a:r>
              <a:rPr lang="en-GB" sz="1200" kern="1200" baseline="0" dirty="0">
                <a:solidFill>
                  <a:schemeClr val="tx1"/>
                </a:solidFill>
                <a:effectLst/>
                <a:latin typeface="+mn-lt"/>
                <a:ea typeface="+mn-ea"/>
                <a:cs typeface="+mn-cs"/>
              </a:rPr>
              <a:t> models are only for single type of display device, at times some models consider different display resolution, for example the VQEG hybrid project and the resulting standards, but this hardly capture the effect of different device size.</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Traditional models confidently measure the MOS score for short videos, for example the legacy 10 second case. Typical </a:t>
            </a:r>
            <a:r>
              <a:rPr lang="en-GB" sz="1200" kern="1200" baseline="0" dirty="0" err="1">
                <a:solidFill>
                  <a:schemeClr val="tx1"/>
                </a:solidFill>
                <a:effectLst/>
                <a:latin typeface="+mn-lt"/>
                <a:ea typeface="+mn-ea"/>
                <a:cs typeface="+mn-cs"/>
              </a:rPr>
              <a:t>Youtube</a:t>
            </a:r>
            <a:r>
              <a:rPr lang="en-GB" sz="1200" kern="1200" baseline="0" dirty="0">
                <a:solidFill>
                  <a:schemeClr val="tx1"/>
                </a:solidFill>
                <a:effectLst/>
                <a:latin typeface="+mn-lt"/>
                <a:ea typeface="+mn-ea"/>
                <a:cs typeface="+mn-cs"/>
              </a:rPr>
              <a:t> videos, or watching a movie trailer on AIV is for example 3-4 mints long. Longer videos bring human perceptual effects such as </a:t>
            </a:r>
            <a:r>
              <a:rPr lang="en-GB" sz="1200" kern="1200" baseline="0" dirty="0" err="1">
                <a:solidFill>
                  <a:schemeClr val="tx1"/>
                </a:solidFill>
                <a:effectLst/>
                <a:latin typeface="+mn-lt"/>
                <a:ea typeface="+mn-ea"/>
                <a:cs typeface="+mn-cs"/>
              </a:rPr>
              <a:t>recency</a:t>
            </a:r>
            <a:r>
              <a:rPr lang="en-GB" sz="1200" kern="1200" baseline="0" dirty="0">
                <a:solidFill>
                  <a:schemeClr val="tx1"/>
                </a:solidFill>
                <a:effectLst/>
                <a:latin typeface="+mn-lt"/>
                <a:ea typeface="+mn-ea"/>
                <a:cs typeface="+mn-cs"/>
              </a:rPr>
              <a:t> and primacy effects, which were hardly considered in the traditional models predicting 10s MOS. Additionally, in the context of OTT we have the client adapting to the network bandwidth thus quality changes of time. In the upcoming slides I will describe how PEVQ-S handles these challenges.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10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GB" sz="1200" kern="1200" dirty="0">
                <a:solidFill>
                  <a:schemeClr val="tx1"/>
                </a:solidFill>
                <a:effectLst/>
                <a:latin typeface="+mn-lt"/>
                <a:ea typeface="+mn-ea"/>
                <a:cs typeface="+mn-cs"/>
              </a:rPr>
              <a:t>Today we typically encounter scenarios where the internet content</a:t>
            </a:r>
            <a:r>
              <a:rPr lang="en-GB" sz="1200" kern="1200" baseline="0" dirty="0">
                <a:solidFill>
                  <a:schemeClr val="tx1"/>
                </a:solidFill>
                <a:effectLst/>
                <a:latin typeface="+mn-lt"/>
                <a:ea typeface="+mn-ea"/>
                <a:cs typeface="+mn-cs"/>
              </a:rPr>
              <a:t> is </a:t>
            </a:r>
            <a:r>
              <a:rPr lang="en-GB" sz="1200" kern="1200" baseline="0" dirty="0" err="1">
                <a:solidFill>
                  <a:schemeClr val="tx1"/>
                </a:solidFill>
                <a:effectLst/>
                <a:latin typeface="+mn-lt"/>
                <a:ea typeface="+mn-ea"/>
                <a:cs typeface="+mn-cs"/>
              </a:rPr>
              <a:t>viewd</a:t>
            </a:r>
            <a:r>
              <a:rPr lang="en-GB" sz="1200" kern="1200" baseline="0" dirty="0">
                <a:solidFill>
                  <a:schemeClr val="tx1"/>
                </a:solidFill>
                <a:effectLst/>
                <a:latin typeface="+mn-lt"/>
                <a:ea typeface="+mn-ea"/>
                <a:cs typeface="+mn-cs"/>
              </a:rPr>
              <a:t> at a variety of end-user terminal, such as ......</a:t>
            </a:r>
          </a:p>
          <a:p>
            <a:pPr marL="0" indent="0">
              <a:buFont typeface="Arial" panose="020B0604020202020204" pitchFamily="34" charset="0"/>
              <a:buNone/>
            </a:pPr>
            <a:r>
              <a:rPr lang="en-GB" sz="1200" kern="1200" baseline="0" dirty="0">
                <a:solidFill>
                  <a:schemeClr val="tx1"/>
                </a:solidFill>
                <a:effectLst/>
                <a:latin typeface="+mn-lt"/>
                <a:ea typeface="+mn-ea"/>
                <a:cs typeface="+mn-cs"/>
              </a:rPr>
              <a:t>With each type of device user may have different kind of expectation of the video quality. So, the perceived quality of same content on different devices would be different. Traditional </a:t>
            </a:r>
            <a:r>
              <a:rPr lang="en-GB" sz="1200" kern="1200" baseline="0" dirty="0" err="1">
                <a:solidFill>
                  <a:schemeClr val="tx1"/>
                </a:solidFill>
                <a:effectLst/>
                <a:latin typeface="+mn-lt"/>
                <a:ea typeface="+mn-ea"/>
                <a:cs typeface="+mn-cs"/>
              </a:rPr>
              <a:t>QoE</a:t>
            </a:r>
            <a:r>
              <a:rPr lang="en-GB" sz="1200" kern="1200" baseline="0" dirty="0">
                <a:solidFill>
                  <a:schemeClr val="tx1"/>
                </a:solidFill>
                <a:effectLst/>
                <a:latin typeface="+mn-lt"/>
                <a:ea typeface="+mn-ea"/>
                <a:cs typeface="+mn-cs"/>
              </a:rPr>
              <a:t> models are only for single type of display device, at times some models consider different display resolution, for example the VQEG hybrid project and the resulting standards, but this hardly capture the effect of different device size.</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Traditional models confidently measure the MOS score for short videos, for example the legacy 10 second case. Typical </a:t>
            </a:r>
            <a:r>
              <a:rPr lang="en-GB" sz="1200" kern="1200" baseline="0" dirty="0" err="1">
                <a:solidFill>
                  <a:schemeClr val="tx1"/>
                </a:solidFill>
                <a:effectLst/>
                <a:latin typeface="+mn-lt"/>
                <a:ea typeface="+mn-ea"/>
                <a:cs typeface="+mn-cs"/>
              </a:rPr>
              <a:t>Youtube</a:t>
            </a:r>
            <a:r>
              <a:rPr lang="en-GB" sz="1200" kern="1200" baseline="0" dirty="0">
                <a:solidFill>
                  <a:schemeClr val="tx1"/>
                </a:solidFill>
                <a:effectLst/>
                <a:latin typeface="+mn-lt"/>
                <a:ea typeface="+mn-ea"/>
                <a:cs typeface="+mn-cs"/>
              </a:rPr>
              <a:t> videos, or watching a movie trailer on AIV is for example 3-4 mints long. Longer videos bring human perceptual effects such as </a:t>
            </a:r>
            <a:r>
              <a:rPr lang="en-GB" sz="1200" kern="1200" baseline="0" dirty="0" err="1">
                <a:solidFill>
                  <a:schemeClr val="tx1"/>
                </a:solidFill>
                <a:effectLst/>
                <a:latin typeface="+mn-lt"/>
                <a:ea typeface="+mn-ea"/>
                <a:cs typeface="+mn-cs"/>
              </a:rPr>
              <a:t>recency</a:t>
            </a:r>
            <a:r>
              <a:rPr lang="en-GB" sz="1200" kern="1200" baseline="0" dirty="0">
                <a:solidFill>
                  <a:schemeClr val="tx1"/>
                </a:solidFill>
                <a:effectLst/>
                <a:latin typeface="+mn-lt"/>
                <a:ea typeface="+mn-ea"/>
                <a:cs typeface="+mn-cs"/>
              </a:rPr>
              <a:t> and primacy effects, which were hardly considered in the traditional models predicting 10s MOS. Additionally, in the context of OTT we have the client adapting to the network bandwidth thus quality changes of time. In the upcoming slides I will describe how PEVQ-S handles these challenges.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10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GB" sz="1200" kern="1200" dirty="0">
                <a:solidFill>
                  <a:schemeClr val="tx1"/>
                </a:solidFill>
                <a:effectLst/>
                <a:latin typeface="+mn-lt"/>
                <a:ea typeface="+mn-ea"/>
                <a:cs typeface="+mn-cs"/>
              </a:rPr>
              <a:t>Today we typically encounter scenarios where the internet content</a:t>
            </a:r>
            <a:r>
              <a:rPr lang="en-GB" sz="1200" kern="1200" baseline="0" dirty="0">
                <a:solidFill>
                  <a:schemeClr val="tx1"/>
                </a:solidFill>
                <a:effectLst/>
                <a:latin typeface="+mn-lt"/>
                <a:ea typeface="+mn-ea"/>
                <a:cs typeface="+mn-cs"/>
              </a:rPr>
              <a:t> is </a:t>
            </a:r>
            <a:r>
              <a:rPr lang="en-GB" sz="1200" kern="1200" baseline="0" dirty="0" err="1">
                <a:solidFill>
                  <a:schemeClr val="tx1"/>
                </a:solidFill>
                <a:effectLst/>
                <a:latin typeface="+mn-lt"/>
                <a:ea typeface="+mn-ea"/>
                <a:cs typeface="+mn-cs"/>
              </a:rPr>
              <a:t>viewd</a:t>
            </a:r>
            <a:r>
              <a:rPr lang="en-GB" sz="1200" kern="1200" baseline="0" dirty="0">
                <a:solidFill>
                  <a:schemeClr val="tx1"/>
                </a:solidFill>
                <a:effectLst/>
                <a:latin typeface="+mn-lt"/>
                <a:ea typeface="+mn-ea"/>
                <a:cs typeface="+mn-cs"/>
              </a:rPr>
              <a:t> at a variety of end-user terminal, such as ......</a:t>
            </a:r>
          </a:p>
          <a:p>
            <a:pPr marL="0" indent="0">
              <a:buFont typeface="Arial" panose="020B0604020202020204" pitchFamily="34" charset="0"/>
              <a:buNone/>
            </a:pPr>
            <a:r>
              <a:rPr lang="en-GB" sz="1200" kern="1200" baseline="0" dirty="0">
                <a:solidFill>
                  <a:schemeClr val="tx1"/>
                </a:solidFill>
                <a:effectLst/>
                <a:latin typeface="+mn-lt"/>
                <a:ea typeface="+mn-ea"/>
                <a:cs typeface="+mn-cs"/>
              </a:rPr>
              <a:t>With each type of device user may have different kind of expectation of the video quality. So, the perceived quality of same content on different devices would be different. Traditional </a:t>
            </a:r>
            <a:r>
              <a:rPr lang="en-GB" sz="1200" kern="1200" baseline="0" dirty="0" err="1">
                <a:solidFill>
                  <a:schemeClr val="tx1"/>
                </a:solidFill>
                <a:effectLst/>
                <a:latin typeface="+mn-lt"/>
                <a:ea typeface="+mn-ea"/>
                <a:cs typeface="+mn-cs"/>
              </a:rPr>
              <a:t>QoE</a:t>
            </a:r>
            <a:r>
              <a:rPr lang="en-GB" sz="1200" kern="1200" baseline="0" dirty="0">
                <a:solidFill>
                  <a:schemeClr val="tx1"/>
                </a:solidFill>
                <a:effectLst/>
                <a:latin typeface="+mn-lt"/>
                <a:ea typeface="+mn-ea"/>
                <a:cs typeface="+mn-cs"/>
              </a:rPr>
              <a:t> models are only for single type of display device, at times some models consider different display resolution, for example the VQEG hybrid project and the resulting standards, but this hardly capture the effect of different device size.</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Traditional models confidently measure the MOS score for short videos, for example the legacy 10 second case. Typical </a:t>
            </a:r>
            <a:r>
              <a:rPr lang="en-GB" sz="1200" kern="1200" baseline="0" dirty="0" err="1">
                <a:solidFill>
                  <a:schemeClr val="tx1"/>
                </a:solidFill>
                <a:effectLst/>
                <a:latin typeface="+mn-lt"/>
                <a:ea typeface="+mn-ea"/>
                <a:cs typeface="+mn-cs"/>
              </a:rPr>
              <a:t>Youtube</a:t>
            </a:r>
            <a:r>
              <a:rPr lang="en-GB" sz="1200" kern="1200" baseline="0" dirty="0">
                <a:solidFill>
                  <a:schemeClr val="tx1"/>
                </a:solidFill>
                <a:effectLst/>
                <a:latin typeface="+mn-lt"/>
                <a:ea typeface="+mn-ea"/>
                <a:cs typeface="+mn-cs"/>
              </a:rPr>
              <a:t> videos, or watching a movie trailer on AIV is for example 3-4 mints long. Longer videos bring human perceptual effects such as </a:t>
            </a:r>
            <a:r>
              <a:rPr lang="en-GB" sz="1200" kern="1200" baseline="0" dirty="0" err="1">
                <a:solidFill>
                  <a:schemeClr val="tx1"/>
                </a:solidFill>
                <a:effectLst/>
                <a:latin typeface="+mn-lt"/>
                <a:ea typeface="+mn-ea"/>
                <a:cs typeface="+mn-cs"/>
              </a:rPr>
              <a:t>recency</a:t>
            </a:r>
            <a:r>
              <a:rPr lang="en-GB" sz="1200" kern="1200" baseline="0" dirty="0">
                <a:solidFill>
                  <a:schemeClr val="tx1"/>
                </a:solidFill>
                <a:effectLst/>
                <a:latin typeface="+mn-lt"/>
                <a:ea typeface="+mn-ea"/>
                <a:cs typeface="+mn-cs"/>
              </a:rPr>
              <a:t> and primacy effects, which were hardly considered in the traditional models predicting 10s MOS. Additionally, in the context of OTT we have the client adapting to the network bandwidth thus quality changes of time. In the upcoming slides I will describe how PEVQ-S handles these challenges.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10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GB" sz="1200" kern="1200" dirty="0">
                <a:solidFill>
                  <a:schemeClr val="tx1"/>
                </a:solidFill>
                <a:effectLst/>
                <a:latin typeface="+mn-lt"/>
                <a:ea typeface="+mn-ea"/>
                <a:cs typeface="+mn-cs"/>
              </a:rPr>
              <a:t>Today we typically encounter scenarios where the internet content</a:t>
            </a:r>
            <a:r>
              <a:rPr lang="en-GB" sz="1200" kern="1200" baseline="0" dirty="0">
                <a:solidFill>
                  <a:schemeClr val="tx1"/>
                </a:solidFill>
                <a:effectLst/>
                <a:latin typeface="+mn-lt"/>
                <a:ea typeface="+mn-ea"/>
                <a:cs typeface="+mn-cs"/>
              </a:rPr>
              <a:t> is </a:t>
            </a:r>
            <a:r>
              <a:rPr lang="en-GB" sz="1200" kern="1200" baseline="0" dirty="0" err="1">
                <a:solidFill>
                  <a:schemeClr val="tx1"/>
                </a:solidFill>
                <a:effectLst/>
                <a:latin typeface="+mn-lt"/>
                <a:ea typeface="+mn-ea"/>
                <a:cs typeface="+mn-cs"/>
              </a:rPr>
              <a:t>viewd</a:t>
            </a:r>
            <a:r>
              <a:rPr lang="en-GB" sz="1200" kern="1200" baseline="0" dirty="0">
                <a:solidFill>
                  <a:schemeClr val="tx1"/>
                </a:solidFill>
                <a:effectLst/>
                <a:latin typeface="+mn-lt"/>
                <a:ea typeface="+mn-ea"/>
                <a:cs typeface="+mn-cs"/>
              </a:rPr>
              <a:t> at a variety of end-user terminal, such as ......</a:t>
            </a:r>
          </a:p>
          <a:p>
            <a:pPr marL="0" indent="0">
              <a:buFont typeface="Arial" panose="020B0604020202020204" pitchFamily="34" charset="0"/>
              <a:buNone/>
            </a:pPr>
            <a:r>
              <a:rPr lang="en-GB" sz="1200" kern="1200" baseline="0" dirty="0">
                <a:solidFill>
                  <a:schemeClr val="tx1"/>
                </a:solidFill>
                <a:effectLst/>
                <a:latin typeface="+mn-lt"/>
                <a:ea typeface="+mn-ea"/>
                <a:cs typeface="+mn-cs"/>
              </a:rPr>
              <a:t>With each type of device user may have different kind of expectation of the video quality. So, the perceived quality of same content on different devices would be different. Traditional </a:t>
            </a:r>
            <a:r>
              <a:rPr lang="en-GB" sz="1200" kern="1200" baseline="0" dirty="0" err="1">
                <a:solidFill>
                  <a:schemeClr val="tx1"/>
                </a:solidFill>
                <a:effectLst/>
                <a:latin typeface="+mn-lt"/>
                <a:ea typeface="+mn-ea"/>
                <a:cs typeface="+mn-cs"/>
              </a:rPr>
              <a:t>QoE</a:t>
            </a:r>
            <a:r>
              <a:rPr lang="en-GB" sz="1200" kern="1200" baseline="0" dirty="0">
                <a:solidFill>
                  <a:schemeClr val="tx1"/>
                </a:solidFill>
                <a:effectLst/>
                <a:latin typeface="+mn-lt"/>
                <a:ea typeface="+mn-ea"/>
                <a:cs typeface="+mn-cs"/>
              </a:rPr>
              <a:t> models are only for single type of display device, at times some models consider different display resolution, for example the VQEG hybrid project and the resulting standards, but this hardly capture the effect of different device size.</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Traditional models confidently measure the MOS score for short videos, for example the legacy 10 second case. Typical </a:t>
            </a:r>
            <a:r>
              <a:rPr lang="en-GB" sz="1200" kern="1200" baseline="0" dirty="0" err="1">
                <a:solidFill>
                  <a:schemeClr val="tx1"/>
                </a:solidFill>
                <a:effectLst/>
                <a:latin typeface="+mn-lt"/>
                <a:ea typeface="+mn-ea"/>
                <a:cs typeface="+mn-cs"/>
              </a:rPr>
              <a:t>Youtube</a:t>
            </a:r>
            <a:r>
              <a:rPr lang="en-GB" sz="1200" kern="1200" baseline="0" dirty="0">
                <a:solidFill>
                  <a:schemeClr val="tx1"/>
                </a:solidFill>
                <a:effectLst/>
                <a:latin typeface="+mn-lt"/>
                <a:ea typeface="+mn-ea"/>
                <a:cs typeface="+mn-cs"/>
              </a:rPr>
              <a:t> videos, or watching a movie trailer on AIV is for example 3-4 mints long. Longer videos bring human perceptual effects such as </a:t>
            </a:r>
            <a:r>
              <a:rPr lang="en-GB" sz="1200" kern="1200" baseline="0" dirty="0" err="1">
                <a:solidFill>
                  <a:schemeClr val="tx1"/>
                </a:solidFill>
                <a:effectLst/>
                <a:latin typeface="+mn-lt"/>
                <a:ea typeface="+mn-ea"/>
                <a:cs typeface="+mn-cs"/>
              </a:rPr>
              <a:t>recency</a:t>
            </a:r>
            <a:r>
              <a:rPr lang="en-GB" sz="1200" kern="1200" baseline="0" dirty="0">
                <a:solidFill>
                  <a:schemeClr val="tx1"/>
                </a:solidFill>
                <a:effectLst/>
                <a:latin typeface="+mn-lt"/>
                <a:ea typeface="+mn-ea"/>
                <a:cs typeface="+mn-cs"/>
              </a:rPr>
              <a:t> and primacy effects, which were hardly considered in the traditional models predicting 10s MOS. Additionally, in the context of OTT we have the client adapting to the network bandwidth thus quality changes of time. In the upcoming slides I will describe how PEVQ-S handles these challenges.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10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GB" sz="1200" kern="1200" dirty="0">
                <a:solidFill>
                  <a:schemeClr val="tx1"/>
                </a:solidFill>
                <a:effectLst/>
                <a:latin typeface="+mn-lt"/>
                <a:ea typeface="+mn-ea"/>
                <a:cs typeface="+mn-cs"/>
              </a:rPr>
              <a:t>Today we typically encounter scenarios where the internet content</a:t>
            </a:r>
            <a:r>
              <a:rPr lang="en-GB" sz="1200" kern="1200" baseline="0" dirty="0">
                <a:solidFill>
                  <a:schemeClr val="tx1"/>
                </a:solidFill>
                <a:effectLst/>
                <a:latin typeface="+mn-lt"/>
                <a:ea typeface="+mn-ea"/>
                <a:cs typeface="+mn-cs"/>
              </a:rPr>
              <a:t> is </a:t>
            </a:r>
            <a:r>
              <a:rPr lang="en-GB" sz="1200" kern="1200" baseline="0" dirty="0" err="1">
                <a:solidFill>
                  <a:schemeClr val="tx1"/>
                </a:solidFill>
                <a:effectLst/>
                <a:latin typeface="+mn-lt"/>
                <a:ea typeface="+mn-ea"/>
                <a:cs typeface="+mn-cs"/>
              </a:rPr>
              <a:t>viewd</a:t>
            </a:r>
            <a:r>
              <a:rPr lang="en-GB" sz="1200" kern="1200" baseline="0" dirty="0">
                <a:solidFill>
                  <a:schemeClr val="tx1"/>
                </a:solidFill>
                <a:effectLst/>
                <a:latin typeface="+mn-lt"/>
                <a:ea typeface="+mn-ea"/>
                <a:cs typeface="+mn-cs"/>
              </a:rPr>
              <a:t> at a variety of end-user terminal, such as ......</a:t>
            </a:r>
          </a:p>
          <a:p>
            <a:pPr marL="0" indent="0">
              <a:buFont typeface="Arial" panose="020B0604020202020204" pitchFamily="34" charset="0"/>
              <a:buNone/>
            </a:pPr>
            <a:r>
              <a:rPr lang="en-GB" sz="1200" kern="1200" baseline="0" dirty="0">
                <a:solidFill>
                  <a:schemeClr val="tx1"/>
                </a:solidFill>
                <a:effectLst/>
                <a:latin typeface="+mn-lt"/>
                <a:ea typeface="+mn-ea"/>
                <a:cs typeface="+mn-cs"/>
              </a:rPr>
              <a:t>With each type of device user may have different kind of expectation of the video quality. So, the perceived quality of same content on different devices would be different. Traditional </a:t>
            </a:r>
            <a:r>
              <a:rPr lang="en-GB" sz="1200" kern="1200" baseline="0" dirty="0" err="1">
                <a:solidFill>
                  <a:schemeClr val="tx1"/>
                </a:solidFill>
                <a:effectLst/>
                <a:latin typeface="+mn-lt"/>
                <a:ea typeface="+mn-ea"/>
                <a:cs typeface="+mn-cs"/>
              </a:rPr>
              <a:t>QoE</a:t>
            </a:r>
            <a:r>
              <a:rPr lang="en-GB" sz="1200" kern="1200" baseline="0" dirty="0">
                <a:solidFill>
                  <a:schemeClr val="tx1"/>
                </a:solidFill>
                <a:effectLst/>
                <a:latin typeface="+mn-lt"/>
                <a:ea typeface="+mn-ea"/>
                <a:cs typeface="+mn-cs"/>
              </a:rPr>
              <a:t> models are only for single type of display device, at times some models consider different display resolution, for example the VQEG hybrid project and the resulting standards, but this hardly capture the effect of different device size.</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Traditional models confidently measure the MOS score for short videos, for example the legacy 10 second case. Typical </a:t>
            </a:r>
            <a:r>
              <a:rPr lang="en-GB" sz="1200" kern="1200" baseline="0" dirty="0" err="1">
                <a:solidFill>
                  <a:schemeClr val="tx1"/>
                </a:solidFill>
                <a:effectLst/>
                <a:latin typeface="+mn-lt"/>
                <a:ea typeface="+mn-ea"/>
                <a:cs typeface="+mn-cs"/>
              </a:rPr>
              <a:t>Youtube</a:t>
            </a:r>
            <a:r>
              <a:rPr lang="en-GB" sz="1200" kern="1200" baseline="0" dirty="0">
                <a:solidFill>
                  <a:schemeClr val="tx1"/>
                </a:solidFill>
                <a:effectLst/>
                <a:latin typeface="+mn-lt"/>
                <a:ea typeface="+mn-ea"/>
                <a:cs typeface="+mn-cs"/>
              </a:rPr>
              <a:t> videos, or watching a movie trailer on AIV is for example 3-4 mints long. Longer videos bring human perceptual effects such as </a:t>
            </a:r>
            <a:r>
              <a:rPr lang="en-GB" sz="1200" kern="1200" baseline="0" dirty="0" err="1">
                <a:solidFill>
                  <a:schemeClr val="tx1"/>
                </a:solidFill>
                <a:effectLst/>
                <a:latin typeface="+mn-lt"/>
                <a:ea typeface="+mn-ea"/>
                <a:cs typeface="+mn-cs"/>
              </a:rPr>
              <a:t>recency</a:t>
            </a:r>
            <a:r>
              <a:rPr lang="en-GB" sz="1200" kern="1200" baseline="0" dirty="0">
                <a:solidFill>
                  <a:schemeClr val="tx1"/>
                </a:solidFill>
                <a:effectLst/>
                <a:latin typeface="+mn-lt"/>
                <a:ea typeface="+mn-ea"/>
                <a:cs typeface="+mn-cs"/>
              </a:rPr>
              <a:t> and primacy effects, which were hardly considered in the traditional models predicting 10s MOS. Additionally, in the context of OTT we have the client adapting to the network bandwidth thus quality changes of time. In the upcoming slides I will describe how PEVQ-S handles these challenges.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10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anose="020B0604020202020204" pitchFamily="34" charset="0"/>
              <a:buNone/>
            </a:pPr>
            <a:r>
              <a:rPr lang="en-GB" sz="1200" kern="1200" dirty="0">
                <a:solidFill>
                  <a:schemeClr val="tx1"/>
                </a:solidFill>
                <a:effectLst/>
                <a:latin typeface="+mn-lt"/>
                <a:ea typeface="+mn-ea"/>
                <a:cs typeface="+mn-cs"/>
              </a:rPr>
              <a:t>Today we typically encounter scenarios where the internet content</a:t>
            </a:r>
            <a:r>
              <a:rPr lang="en-GB" sz="1200" kern="1200" baseline="0" dirty="0">
                <a:solidFill>
                  <a:schemeClr val="tx1"/>
                </a:solidFill>
                <a:effectLst/>
                <a:latin typeface="+mn-lt"/>
                <a:ea typeface="+mn-ea"/>
                <a:cs typeface="+mn-cs"/>
              </a:rPr>
              <a:t> is </a:t>
            </a:r>
            <a:r>
              <a:rPr lang="en-GB" sz="1200" kern="1200" baseline="0" dirty="0" err="1">
                <a:solidFill>
                  <a:schemeClr val="tx1"/>
                </a:solidFill>
                <a:effectLst/>
                <a:latin typeface="+mn-lt"/>
                <a:ea typeface="+mn-ea"/>
                <a:cs typeface="+mn-cs"/>
              </a:rPr>
              <a:t>viewd</a:t>
            </a:r>
            <a:r>
              <a:rPr lang="en-GB" sz="1200" kern="1200" baseline="0" dirty="0">
                <a:solidFill>
                  <a:schemeClr val="tx1"/>
                </a:solidFill>
                <a:effectLst/>
                <a:latin typeface="+mn-lt"/>
                <a:ea typeface="+mn-ea"/>
                <a:cs typeface="+mn-cs"/>
              </a:rPr>
              <a:t> at a variety of end-user terminal, such as ......</a:t>
            </a:r>
          </a:p>
          <a:p>
            <a:pPr marL="0" indent="0">
              <a:buFont typeface="Arial" panose="020B0604020202020204" pitchFamily="34" charset="0"/>
              <a:buNone/>
            </a:pPr>
            <a:r>
              <a:rPr lang="en-GB" sz="1200" kern="1200" baseline="0" dirty="0">
                <a:solidFill>
                  <a:schemeClr val="tx1"/>
                </a:solidFill>
                <a:effectLst/>
                <a:latin typeface="+mn-lt"/>
                <a:ea typeface="+mn-ea"/>
                <a:cs typeface="+mn-cs"/>
              </a:rPr>
              <a:t>With each type of device user may have different kind of expectation of the video quality. So, the perceived quality of same content on different devices would be different. Traditional </a:t>
            </a:r>
            <a:r>
              <a:rPr lang="en-GB" sz="1200" kern="1200" baseline="0" dirty="0" err="1">
                <a:solidFill>
                  <a:schemeClr val="tx1"/>
                </a:solidFill>
                <a:effectLst/>
                <a:latin typeface="+mn-lt"/>
                <a:ea typeface="+mn-ea"/>
                <a:cs typeface="+mn-cs"/>
              </a:rPr>
              <a:t>QoE</a:t>
            </a:r>
            <a:r>
              <a:rPr lang="en-GB" sz="1200" kern="1200" baseline="0" dirty="0">
                <a:solidFill>
                  <a:schemeClr val="tx1"/>
                </a:solidFill>
                <a:effectLst/>
                <a:latin typeface="+mn-lt"/>
                <a:ea typeface="+mn-ea"/>
                <a:cs typeface="+mn-cs"/>
              </a:rPr>
              <a:t> models are only for single type of display device, at times some models consider different display resolution, for example the VQEG hybrid project and the resulting standards, but this hardly capture the effect of different device size.</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Traditional models confidently measure the MOS score for short videos, for example the legacy 10 second case. Typical </a:t>
            </a:r>
            <a:r>
              <a:rPr lang="en-GB" sz="1200" kern="1200" baseline="0" dirty="0" err="1">
                <a:solidFill>
                  <a:schemeClr val="tx1"/>
                </a:solidFill>
                <a:effectLst/>
                <a:latin typeface="+mn-lt"/>
                <a:ea typeface="+mn-ea"/>
                <a:cs typeface="+mn-cs"/>
              </a:rPr>
              <a:t>Youtube</a:t>
            </a:r>
            <a:r>
              <a:rPr lang="en-GB" sz="1200" kern="1200" baseline="0" dirty="0">
                <a:solidFill>
                  <a:schemeClr val="tx1"/>
                </a:solidFill>
                <a:effectLst/>
                <a:latin typeface="+mn-lt"/>
                <a:ea typeface="+mn-ea"/>
                <a:cs typeface="+mn-cs"/>
              </a:rPr>
              <a:t> videos, or watching a movie trailer on AIV is for example 3-4 mints long. Longer videos bring human perceptual effects such as </a:t>
            </a:r>
            <a:r>
              <a:rPr lang="en-GB" sz="1200" kern="1200" baseline="0" dirty="0" err="1">
                <a:solidFill>
                  <a:schemeClr val="tx1"/>
                </a:solidFill>
                <a:effectLst/>
                <a:latin typeface="+mn-lt"/>
                <a:ea typeface="+mn-ea"/>
                <a:cs typeface="+mn-cs"/>
              </a:rPr>
              <a:t>recency</a:t>
            </a:r>
            <a:r>
              <a:rPr lang="en-GB" sz="1200" kern="1200" baseline="0" dirty="0">
                <a:solidFill>
                  <a:schemeClr val="tx1"/>
                </a:solidFill>
                <a:effectLst/>
                <a:latin typeface="+mn-lt"/>
                <a:ea typeface="+mn-ea"/>
                <a:cs typeface="+mn-cs"/>
              </a:rPr>
              <a:t> and primacy effects, which were hardly considered in the traditional models predicting 10s MOS. Additionally, in the context of OTT we have the client adapting to the network bandwidth thus quality changes of time. In the upcoming slides I will describe how PEVQ-S handles these challenges. </a:t>
            </a:r>
          </a:p>
          <a:p>
            <a:pPr marL="0" indent="0">
              <a:buFont typeface="Arial" panose="020B0604020202020204" pitchFamily="34" charset="0"/>
              <a:buNone/>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101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673100" y="1065213"/>
            <a:ext cx="7772400" cy="1101725"/>
          </a:xfrm>
        </p:spPr>
        <p:txBody>
          <a:bodyPr/>
          <a:lstStyle>
            <a:lvl1pPr>
              <a:defRPr/>
            </a:lvl1pPr>
          </a:lstStyle>
          <a:p>
            <a:r>
              <a:rPr lang="de-DE"/>
              <a:t>Titelmasterformat durch Klicken bearbeiten</a:t>
            </a:r>
            <a:endParaRPr lang="en-US"/>
          </a:p>
        </p:txBody>
      </p:sp>
      <p:sp>
        <p:nvSpPr>
          <p:cNvPr id="107523" name="Rectangle 3"/>
          <p:cNvSpPr>
            <a:spLocks noGrp="1" noChangeArrowheads="1"/>
          </p:cNvSpPr>
          <p:nvPr>
            <p:ph type="subTitle" idx="1"/>
          </p:nvPr>
        </p:nvSpPr>
        <p:spPr>
          <a:xfrm>
            <a:off x="1371600" y="2428875"/>
            <a:ext cx="6400800" cy="1800225"/>
          </a:xfrm>
        </p:spPr>
        <p:txBody>
          <a:bodyPr/>
          <a:lstStyle>
            <a:lvl1pPr marL="0" indent="0" algn="ctr">
              <a:buFont typeface="Wingdings" pitchFamily="2" charset="2"/>
              <a:buNone/>
              <a:defRPr/>
            </a:lvl1pPr>
          </a:lstStyle>
          <a:p>
            <a:r>
              <a:rPr lang="de-DE"/>
              <a:t>Formatvorlage des Untertitelmasters durch Klicken bearbeiten</a:t>
            </a:r>
            <a:endParaRPr lang="en-US"/>
          </a:p>
        </p:txBody>
      </p:sp>
      <p:sp>
        <p:nvSpPr>
          <p:cNvPr id="107524" name="Rectangle 4"/>
          <p:cNvSpPr>
            <a:spLocks noGrp="1" noChangeArrowheads="1"/>
          </p:cNvSpPr>
          <p:nvPr>
            <p:ph type="ftr" sz="quarter" idx="3"/>
          </p:nvPr>
        </p:nvSpPr>
        <p:spPr>
          <a:xfrm>
            <a:off x="419100" y="4665663"/>
            <a:ext cx="5953125" cy="357187"/>
          </a:xfrm>
        </p:spPr>
        <p:txBody>
          <a:bodyPr/>
          <a:lstStyle>
            <a:lvl1pPr>
              <a:defRPr/>
            </a:lvl1pPr>
          </a:lstStyle>
          <a:p>
            <a:r>
              <a:rPr lang="en-US"/>
              <a:t>© 2014 Michael Keyhl, www.opticom.de</a:t>
            </a:r>
          </a:p>
        </p:txBody>
      </p:sp>
      <p:pic>
        <p:nvPicPr>
          <p:cNvPr id="107525" name="Picture 16" descr="ITUseries"/>
          <p:cNvPicPr>
            <a:picLocks noChangeAspect="1" noChangeArrowheads="1"/>
          </p:cNvPicPr>
          <p:nvPr userDrawn="1"/>
        </p:nvPicPr>
        <p:blipFill>
          <a:blip r:embed="rId2"/>
          <a:srcRect/>
          <a:stretch>
            <a:fillRect/>
          </a:stretch>
        </p:blipFill>
        <p:spPr bwMode="auto">
          <a:xfrm>
            <a:off x="6729413" y="141288"/>
            <a:ext cx="1768475" cy="573087"/>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Footer Placeholder 3"/>
          <p:cNvSpPr>
            <a:spLocks noGrp="1"/>
          </p:cNvSpPr>
          <p:nvPr>
            <p:ph type="ftr" sz="quarter" idx="10"/>
          </p:nvPr>
        </p:nvSpPr>
        <p:spPr/>
        <p:txBody>
          <a:bodyPr/>
          <a:lstStyle>
            <a:lvl1pPr>
              <a:defRPr/>
            </a:lvl1pPr>
          </a:lstStyle>
          <a:p>
            <a:r>
              <a:rPr lang="en-US"/>
              <a:t>© 2014 Michael Keyhl, www.opticom.de</a:t>
            </a:r>
          </a:p>
        </p:txBody>
      </p:sp>
      <p:sp>
        <p:nvSpPr>
          <p:cNvPr id="5" name="Slide Number Placeholder 4"/>
          <p:cNvSpPr>
            <a:spLocks noGrp="1"/>
          </p:cNvSpPr>
          <p:nvPr>
            <p:ph type="sldNum" sz="quarter" idx="11"/>
          </p:nvPr>
        </p:nvSpPr>
        <p:spPr/>
        <p:txBody>
          <a:bodyPr/>
          <a:lstStyle>
            <a:lvl1pPr>
              <a:defRPr/>
            </a:lvl1pPr>
          </a:lstStyle>
          <a:p>
            <a:fld id="{053BBC81-71F9-4161-97F6-BF47299B5A5D}"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4516438"/>
          </a:xfrm>
        </p:spPr>
        <p:txBody>
          <a:bodyPr vert="eaVert"/>
          <a:lstStyle/>
          <a:p>
            <a:r>
              <a:rPr lang="de-DE"/>
              <a:t>Titelmasterformat durch Klicken bearbeiten</a:t>
            </a:r>
            <a:endParaRPr lang="en-US"/>
          </a:p>
        </p:txBody>
      </p:sp>
      <p:sp>
        <p:nvSpPr>
          <p:cNvPr id="3" name="Vertical Text Placeholder 2"/>
          <p:cNvSpPr>
            <a:spLocks noGrp="1"/>
          </p:cNvSpPr>
          <p:nvPr>
            <p:ph type="body" orient="vert" idx="1"/>
          </p:nvPr>
        </p:nvSpPr>
        <p:spPr>
          <a:xfrm>
            <a:off x="0" y="0"/>
            <a:ext cx="6705600" cy="45164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Footer Placeholder 3"/>
          <p:cNvSpPr>
            <a:spLocks noGrp="1"/>
          </p:cNvSpPr>
          <p:nvPr>
            <p:ph type="ftr" sz="quarter" idx="10"/>
          </p:nvPr>
        </p:nvSpPr>
        <p:spPr/>
        <p:txBody>
          <a:bodyPr/>
          <a:lstStyle>
            <a:lvl1pPr>
              <a:defRPr/>
            </a:lvl1pPr>
          </a:lstStyle>
          <a:p>
            <a:r>
              <a:rPr lang="en-US"/>
              <a:t>© 2014 Michael Keyhl, www.opticom.de</a:t>
            </a:r>
          </a:p>
        </p:txBody>
      </p:sp>
      <p:sp>
        <p:nvSpPr>
          <p:cNvPr id="5" name="Slide Number Placeholder 4"/>
          <p:cNvSpPr>
            <a:spLocks noGrp="1"/>
          </p:cNvSpPr>
          <p:nvPr>
            <p:ph type="sldNum" sz="quarter" idx="11"/>
          </p:nvPr>
        </p:nvSpPr>
        <p:spPr/>
        <p:txBody>
          <a:bodyPr/>
          <a:lstStyle>
            <a:lvl1pPr>
              <a:defRPr/>
            </a:lvl1pPr>
          </a:lstStyle>
          <a:p>
            <a:fld id="{44B58903-92C2-47CD-8E8B-AC9FB6354168}" type="slidenum">
              <a:rPr lang="en-US"/>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4"/>
            <a:ext cx="7772400" cy="1102519"/>
          </a:xfrm>
        </p:spPr>
        <p:txBody>
          <a:bodyPr/>
          <a:lstStyle/>
          <a:p>
            <a:r>
              <a:rPr lang="de-DE"/>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marL="457200" indent="-457200">
              <a:buClr>
                <a:schemeClr val="accent1"/>
              </a:buClr>
              <a:buFont typeface="Wingdings" panose="05000000000000000000" pitchFamily="2" charset="2"/>
              <a:buChar char="§"/>
              <a:defRPr/>
            </a:lvl1pPr>
            <a:lvl2pPr>
              <a:buClr>
                <a:schemeClr val="bg2">
                  <a:lumMod val="25000"/>
                </a:schemeClr>
              </a:buClr>
              <a:defRPr/>
            </a:lvl2pPr>
            <a:lvl3pPr>
              <a:buClr>
                <a:schemeClr val="accent6"/>
              </a:buClr>
              <a:defRPr/>
            </a:lvl3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lvl1pPr>
          </a:lstStyle>
          <a:p>
            <a:pPr>
              <a:defRPr/>
            </a:pPr>
            <a:r>
              <a:rPr lang="de-DE"/>
              <a:t>NAB Show 2014, Broadcast Engineering Conference, 07 April 2014</a:t>
            </a:r>
            <a:endParaRPr lang="en-US"/>
          </a:p>
        </p:txBody>
      </p:sp>
      <p:sp>
        <p:nvSpPr>
          <p:cNvPr id="5" name="Fußzeilenplatzhalter 4"/>
          <p:cNvSpPr>
            <a:spLocks noGrp="1"/>
          </p:cNvSpPr>
          <p:nvPr>
            <p:ph type="ftr" sz="quarter" idx="11"/>
          </p:nvPr>
        </p:nvSpPr>
        <p:spPr/>
        <p:txBody>
          <a:bodyPr/>
          <a:lstStyle>
            <a:lvl1pPr>
              <a:defRPr/>
            </a:lvl1pPr>
          </a:lstStyle>
          <a:p>
            <a:pPr>
              <a:defRPr/>
            </a:pPr>
            <a:r>
              <a:rPr lang="en-US"/>
              <a:t>© 2014 Michael Keyhl, www.opticom.de</a:t>
            </a:r>
            <a:endParaRPr lang="en-US" dirty="0"/>
          </a:p>
        </p:txBody>
      </p:sp>
      <p:sp>
        <p:nvSpPr>
          <p:cNvPr id="6" name="Foliennummernplatzhalter 5"/>
          <p:cNvSpPr>
            <a:spLocks noGrp="1"/>
          </p:cNvSpPr>
          <p:nvPr>
            <p:ph type="sldNum" sz="quarter" idx="12"/>
          </p:nvPr>
        </p:nvSpPr>
        <p:spPr/>
        <p:txBody>
          <a:bodyPr/>
          <a:lstStyle>
            <a:lvl1pPr>
              <a:defRPr/>
            </a:lvl1pPr>
          </a:lstStyle>
          <a:p>
            <a:pPr>
              <a:defRPr/>
            </a:pPr>
            <a:fld id="{34C6BE4F-39AA-4842-AC9A-DFA05D8BEC7C}" type="slidenum">
              <a:rPr lang="en-US"/>
              <a:pPr>
                <a:defRPr/>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r>
              <a:rPr lang="de-DE"/>
              <a:t>NAB Show 2014, Broadcast Engineering Conference, 07 April 2014</a:t>
            </a:r>
            <a:endParaRPr lang="en-US"/>
          </a:p>
        </p:txBody>
      </p:sp>
      <p:sp>
        <p:nvSpPr>
          <p:cNvPr id="5" name="Fußzeilenplatzhalter 4"/>
          <p:cNvSpPr>
            <a:spLocks noGrp="1"/>
          </p:cNvSpPr>
          <p:nvPr>
            <p:ph type="ftr" sz="quarter" idx="11"/>
          </p:nvPr>
        </p:nvSpPr>
        <p:spPr/>
        <p:txBody>
          <a:bodyPr/>
          <a:lstStyle>
            <a:lvl1pPr>
              <a:defRPr/>
            </a:lvl1pPr>
          </a:lstStyle>
          <a:p>
            <a:pPr>
              <a:defRPr/>
            </a:pPr>
            <a:r>
              <a:rPr lang="en-US"/>
              <a:t>© 2014 Michael Keyhl, www.opticom.de</a:t>
            </a:r>
            <a:endParaRPr lang="en-US" dirty="0"/>
          </a:p>
        </p:txBody>
      </p:sp>
      <p:sp>
        <p:nvSpPr>
          <p:cNvPr id="6" name="Foliennummernplatzhalter 5"/>
          <p:cNvSpPr>
            <a:spLocks noGrp="1"/>
          </p:cNvSpPr>
          <p:nvPr>
            <p:ph type="sldNum" sz="quarter" idx="12"/>
          </p:nvPr>
        </p:nvSpPr>
        <p:spPr/>
        <p:txBody>
          <a:bodyPr/>
          <a:lstStyle>
            <a:lvl1pPr>
              <a:defRPr/>
            </a:lvl1pPr>
          </a:lstStyle>
          <a:p>
            <a:pPr>
              <a:defRPr/>
            </a:pPr>
            <a:fld id="{E11C9C91-FF73-4806-913B-005B24017452}" type="slidenum">
              <a:rPr lang="en-US"/>
              <a:pPr>
                <a:defRPr/>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r>
              <a:rPr lang="de-DE"/>
              <a:t>NAB Show 2014, Broadcast Engineering Conference, 07 April 2014</a:t>
            </a:r>
            <a:endParaRPr lang="en-US"/>
          </a:p>
        </p:txBody>
      </p:sp>
      <p:sp>
        <p:nvSpPr>
          <p:cNvPr id="6" name="Fußzeilenplatzhalter 4"/>
          <p:cNvSpPr>
            <a:spLocks noGrp="1"/>
          </p:cNvSpPr>
          <p:nvPr>
            <p:ph type="ftr" sz="quarter" idx="11"/>
          </p:nvPr>
        </p:nvSpPr>
        <p:spPr/>
        <p:txBody>
          <a:bodyPr/>
          <a:lstStyle>
            <a:lvl1pPr>
              <a:defRPr/>
            </a:lvl1pPr>
          </a:lstStyle>
          <a:p>
            <a:pPr>
              <a:defRPr/>
            </a:pPr>
            <a:r>
              <a:rPr lang="en-US"/>
              <a:t>© 2014 Michael Keyhl, www.opticom.de</a:t>
            </a:r>
            <a:endParaRPr lang="en-US" dirty="0"/>
          </a:p>
        </p:txBody>
      </p:sp>
      <p:sp>
        <p:nvSpPr>
          <p:cNvPr id="7" name="Foliennummernplatzhalter 5"/>
          <p:cNvSpPr>
            <a:spLocks noGrp="1"/>
          </p:cNvSpPr>
          <p:nvPr>
            <p:ph type="sldNum" sz="quarter" idx="12"/>
          </p:nvPr>
        </p:nvSpPr>
        <p:spPr/>
        <p:txBody>
          <a:bodyPr/>
          <a:lstStyle>
            <a:lvl1pPr>
              <a:defRPr/>
            </a:lvl1pPr>
          </a:lstStyle>
          <a:p>
            <a:pPr>
              <a:defRPr/>
            </a:pPr>
            <a:fld id="{2C74A7A6-D52F-4362-AC90-4EFE0C3722A7}" type="slidenum">
              <a:rPr lang="en-US"/>
              <a:pPr>
                <a:defRPr/>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r>
              <a:rPr lang="de-DE"/>
              <a:t>NAB Show 2014, Broadcast Engineering Conference, 07 April 2014</a:t>
            </a:r>
            <a:endParaRPr lang="en-US"/>
          </a:p>
        </p:txBody>
      </p:sp>
      <p:sp>
        <p:nvSpPr>
          <p:cNvPr id="8" name="Fußzeilenplatzhalter 4"/>
          <p:cNvSpPr>
            <a:spLocks noGrp="1"/>
          </p:cNvSpPr>
          <p:nvPr>
            <p:ph type="ftr" sz="quarter" idx="11"/>
          </p:nvPr>
        </p:nvSpPr>
        <p:spPr/>
        <p:txBody>
          <a:bodyPr/>
          <a:lstStyle>
            <a:lvl1pPr>
              <a:defRPr/>
            </a:lvl1pPr>
          </a:lstStyle>
          <a:p>
            <a:pPr>
              <a:defRPr/>
            </a:pPr>
            <a:r>
              <a:rPr lang="en-US"/>
              <a:t>© 2014 Michael Keyhl, www.opticom.de</a:t>
            </a:r>
            <a:endParaRPr lang="en-US" dirty="0"/>
          </a:p>
        </p:txBody>
      </p:sp>
      <p:sp>
        <p:nvSpPr>
          <p:cNvPr id="9" name="Foliennummernplatzhalter 5"/>
          <p:cNvSpPr>
            <a:spLocks noGrp="1"/>
          </p:cNvSpPr>
          <p:nvPr>
            <p:ph type="sldNum" sz="quarter" idx="12"/>
          </p:nvPr>
        </p:nvSpPr>
        <p:spPr/>
        <p:txBody>
          <a:bodyPr/>
          <a:lstStyle>
            <a:lvl1pPr>
              <a:defRPr/>
            </a:lvl1pPr>
          </a:lstStyle>
          <a:p>
            <a:pPr>
              <a:defRPr/>
            </a:pPr>
            <a:fld id="{74DD1D81-B371-4C57-B623-076A69D9295A}" type="slidenum">
              <a:rPr lang="en-US"/>
              <a:pPr>
                <a:defRPr/>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r>
              <a:rPr lang="de-DE"/>
              <a:t>NAB Show 2014, Broadcast Engineering Conference, 07 April 2014</a:t>
            </a:r>
            <a:endParaRPr lang="en-US"/>
          </a:p>
        </p:txBody>
      </p:sp>
      <p:sp>
        <p:nvSpPr>
          <p:cNvPr id="4" name="Fußzeilenplatzhalter 4"/>
          <p:cNvSpPr>
            <a:spLocks noGrp="1"/>
          </p:cNvSpPr>
          <p:nvPr>
            <p:ph type="ftr" sz="quarter" idx="11"/>
          </p:nvPr>
        </p:nvSpPr>
        <p:spPr/>
        <p:txBody>
          <a:bodyPr/>
          <a:lstStyle>
            <a:lvl1pPr>
              <a:defRPr/>
            </a:lvl1pPr>
          </a:lstStyle>
          <a:p>
            <a:pPr>
              <a:defRPr/>
            </a:pPr>
            <a:r>
              <a:rPr lang="en-US" dirty="0"/>
              <a:t>© 2014 Michael Keyhl, www.opticom.de</a:t>
            </a:r>
          </a:p>
        </p:txBody>
      </p:sp>
      <p:sp>
        <p:nvSpPr>
          <p:cNvPr id="5" name="Foliennummernplatzhalter 5"/>
          <p:cNvSpPr>
            <a:spLocks noGrp="1"/>
          </p:cNvSpPr>
          <p:nvPr>
            <p:ph type="sldNum" sz="quarter" idx="12"/>
          </p:nvPr>
        </p:nvSpPr>
        <p:spPr/>
        <p:txBody>
          <a:bodyPr/>
          <a:lstStyle>
            <a:lvl1pPr>
              <a:defRPr/>
            </a:lvl1pPr>
          </a:lstStyle>
          <a:p>
            <a:pPr>
              <a:defRPr/>
            </a:pPr>
            <a:fld id="{54D9700E-88A5-4F99-B11E-31B34AF2A341}" type="slidenum">
              <a:rPr lang="en-US"/>
              <a:pPr>
                <a:defRPr/>
              </a:pPr>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r>
              <a:rPr lang="de-DE"/>
              <a:t>NAB Show 2014, Broadcast Engineering Conference, 07 April 2014</a:t>
            </a:r>
            <a:endParaRPr lang="en-US"/>
          </a:p>
        </p:txBody>
      </p:sp>
      <p:sp>
        <p:nvSpPr>
          <p:cNvPr id="3" name="Fußzeilenplatzhalter 4"/>
          <p:cNvSpPr>
            <a:spLocks noGrp="1"/>
          </p:cNvSpPr>
          <p:nvPr>
            <p:ph type="ftr" sz="quarter" idx="11"/>
          </p:nvPr>
        </p:nvSpPr>
        <p:spPr/>
        <p:txBody>
          <a:bodyPr/>
          <a:lstStyle>
            <a:lvl1pPr>
              <a:defRPr/>
            </a:lvl1pPr>
          </a:lstStyle>
          <a:p>
            <a:pPr>
              <a:defRPr/>
            </a:pPr>
            <a:r>
              <a:rPr lang="en-US"/>
              <a:t>© 2014 Michael Keyhl, www.opticom.de</a:t>
            </a:r>
            <a:endParaRPr lang="en-US" dirty="0"/>
          </a:p>
        </p:txBody>
      </p:sp>
      <p:sp>
        <p:nvSpPr>
          <p:cNvPr id="4" name="Foliennummernplatzhalter 5"/>
          <p:cNvSpPr>
            <a:spLocks noGrp="1"/>
          </p:cNvSpPr>
          <p:nvPr>
            <p:ph type="sldNum" sz="quarter" idx="12"/>
          </p:nvPr>
        </p:nvSpPr>
        <p:spPr/>
        <p:txBody>
          <a:bodyPr/>
          <a:lstStyle>
            <a:lvl1pPr>
              <a:defRPr/>
            </a:lvl1pPr>
          </a:lstStyle>
          <a:p>
            <a:pPr>
              <a:defRPr/>
            </a:pPr>
            <a:fld id="{B23492E8-15C1-4B04-A860-EF6BAC8FFD44}" type="slidenum">
              <a:rPr lang="en-US"/>
              <a:pPr>
                <a:defRPr/>
              </a:pPr>
              <a:t>‹Nr.›</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1" y="204787"/>
            <a:ext cx="3008313" cy="871538"/>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a:t>NAB Show 2014, Broadcast Engineering Conference, 07 April 2014</a:t>
            </a:r>
            <a:endParaRPr lang="en-US"/>
          </a:p>
        </p:txBody>
      </p:sp>
      <p:sp>
        <p:nvSpPr>
          <p:cNvPr id="6" name="Fußzeilenplatzhalter 4"/>
          <p:cNvSpPr>
            <a:spLocks noGrp="1"/>
          </p:cNvSpPr>
          <p:nvPr>
            <p:ph type="ftr" sz="quarter" idx="11"/>
          </p:nvPr>
        </p:nvSpPr>
        <p:spPr/>
        <p:txBody>
          <a:bodyPr/>
          <a:lstStyle>
            <a:lvl1pPr>
              <a:defRPr/>
            </a:lvl1pPr>
          </a:lstStyle>
          <a:p>
            <a:pPr>
              <a:defRPr/>
            </a:pPr>
            <a:r>
              <a:rPr lang="en-US"/>
              <a:t>© 2014 Michael Keyhl, www.opticom.de</a:t>
            </a:r>
            <a:endParaRPr lang="en-US" dirty="0"/>
          </a:p>
        </p:txBody>
      </p:sp>
      <p:sp>
        <p:nvSpPr>
          <p:cNvPr id="7" name="Foliennummernplatzhalter 5"/>
          <p:cNvSpPr>
            <a:spLocks noGrp="1"/>
          </p:cNvSpPr>
          <p:nvPr>
            <p:ph type="sldNum" sz="quarter" idx="12"/>
          </p:nvPr>
        </p:nvSpPr>
        <p:spPr/>
        <p:txBody>
          <a:bodyPr/>
          <a:lstStyle>
            <a:lvl1pPr>
              <a:defRPr/>
            </a:lvl1pPr>
          </a:lstStyle>
          <a:p>
            <a:pPr>
              <a:defRPr/>
            </a:pPr>
            <a:fld id="{8263AFBF-B733-4F62-AF11-41866940B1AB}" type="slidenum">
              <a:rPr lang="en-US"/>
              <a:pPr>
                <a:defRPr/>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Footer Placeholder 3"/>
          <p:cNvSpPr>
            <a:spLocks noGrp="1"/>
          </p:cNvSpPr>
          <p:nvPr>
            <p:ph type="ftr" sz="quarter" idx="10"/>
          </p:nvPr>
        </p:nvSpPr>
        <p:spPr/>
        <p:txBody>
          <a:bodyPr/>
          <a:lstStyle>
            <a:lvl1pPr>
              <a:defRPr/>
            </a:lvl1pPr>
          </a:lstStyle>
          <a:p>
            <a:r>
              <a:rPr lang="en-US"/>
              <a:t>© 2014 Michael Keyhl, www.opticom.de</a:t>
            </a:r>
          </a:p>
        </p:txBody>
      </p:sp>
      <p:sp>
        <p:nvSpPr>
          <p:cNvPr id="5" name="Slide Number Placeholder 4"/>
          <p:cNvSpPr>
            <a:spLocks noGrp="1"/>
          </p:cNvSpPr>
          <p:nvPr>
            <p:ph type="sldNum" sz="quarter" idx="11"/>
          </p:nvPr>
        </p:nvSpPr>
        <p:spPr/>
        <p:txBody>
          <a:bodyPr/>
          <a:lstStyle>
            <a:lvl1pPr>
              <a:defRPr/>
            </a:lvl1pPr>
          </a:lstStyle>
          <a:p>
            <a:fld id="{89EB36D6-8EC1-4A28-8DE5-4BD5C5BE25B4}" type="slidenum">
              <a:rPr lang="en-US"/>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r>
              <a:rPr lang="de-DE"/>
              <a:t>NAB Show 2014, Broadcast Engineering Conference, 07 April 2014</a:t>
            </a:r>
            <a:endParaRPr lang="en-US" dirty="0"/>
          </a:p>
        </p:txBody>
      </p:sp>
      <p:sp>
        <p:nvSpPr>
          <p:cNvPr id="6" name="Fußzeilenplatzhalter 4"/>
          <p:cNvSpPr>
            <a:spLocks noGrp="1"/>
          </p:cNvSpPr>
          <p:nvPr>
            <p:ph type="ftr" sz="quarter" idx="11"/>
          </p:nvPr>
        </p:nvSpPr>
        <p:spPr/>
        <p:txBody>
          <a:bodyPr/>
          <a:lstStyle>
            <a:lvl1pPr>
              <a:defRPr/>
            </a:lvl1pPr>
          </a:lstStyle>
          <a:p>
            <a:pPr>
              <a:defRPr/>
            </a:pPr>
            <a:r>
              <a:rPr lang="en-US"/>
              <a:t>© 2014 Michael Keyhl, www.opticom.de</a:t>
            </a:r>
            <a:endParaRPr lang="en-US" dirty="0"/>
          </a:p>
        </p:txBody>
      </p:sp>
      <p:sp>
        <p:nvSpPr>
          <p:cNvPr id="7" name="Foliennummernplatzhalter 5"/>
          <p:cNvSpPr>
            <a:spLocks noGrp="1"/>
          </p:cNvSpPr>
          <p:nvPr>
            <p:ph type="sldNum" sz="quarter" idx="12"/>
          </p:nvPr>
        </p:nvSpPr>
        <p:spPr/>
        <p:txBody>
          <a:bodyPr/>
          <a:lstStyle>
            <a:lvl1pPr>
              <a:defRPr/>
            </a:lvl1pPr>
          </a:lstStyle>
          <a:p>
            <a:pPr>
              <a:defRPr/>
            </a:pPr>
            <a:fld id="{E0CD8176-74F6-443E-826C-4930C7120152}" type="slidenum">
              <a:rPr lang="en-US"/>
              <a:pPr>
                <a:defRPr/>
              </a:pPr>
              <a:t>‹Nr.›</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r>
              <a:rPr lang="de-DE"/>
              <a:t>NAB Show 2014, Broadcast Engineering Conference, 07 April 2014</a:t>
            </a:r>
            <a:endParaRPr lang="en-US"/>
          </a:p>
        </p:txBody>
      </p:sp>
      <p:sp>
        <p:nvSpPr>
          <p:cNvPr id="5" name="Fußzeilenplatzhalter 4"/>
          <p:cNvSpPr>
            <a:spLocks noGrp="1"/>
          </p:cNvSpPr>
          <p:nvPr>
            <p:ph type="ftr" sz="quarter" idx="11"/>
          </p:nvPr>
        </p:nvSpPr>
        <p:spPr/>
        <p:txBody>
          <a:bodyPr/>
          <a:lstStyle>
            <a:lvl1pPr>
              <a:defRPr/>
            </a:lvl1pPr>
          </a:lstStyle>
          <a:p>
            <a:pPr>
              <a:defRPr/>
            </a:pPr>
            <a:r>
              <a:rPr lang="en-US"/>
              <a:t>© 2014 Michael Keyhl, www.opticom.de</a:t>
            </a:r>
            <a:endParaRPr lang="en-US" dirty="0"/>
          </a:p>
        </p:txBody>
      </p:sp>
      <p:sp>
        <p:nvSpPr>
          <p:cNvPr id="6" name="Foliennummernplatzhalter 5"/>
          <p:cNvSpPr>
            <a:spLocks noGrp="1"/>
          </p:cNvSpPr>
          <p:nvPr>
            <p:ph type="sldNum" sz="quarter" idx="12"/>
          </p:nvPr>
        </p:nvSpPr>
        <p:spPr/>
        <p:txBody>
          <a:bodyPr/>
          <a:lstStyle>
            <a:lvl1pPr>
              <a:defRPr/>
            </a:lvl1pPr>
          </a:lstStyle>
          <a:p>
            <a:pPr>
              <a:defRPr/>
            </a:pPr>
            <a:fld id="{DBB11BCA-0375-44B6-B27E-C381CB1064AD}" type="slidenum">
              <a:rPr lang="en-US"/>
              <a:pPr>
                <a:defRPr/>
              </a:pPr>
              <a:t>‹Nr.›</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54783"/>
            <a:ext cx="2057400" cy="32908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154783"/>
            <a:ext cx="6019800" cy="329088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r>
              <a:rPr lang="de-DE"/>
              <a:t>NAB Show 2014, Broadcast Engineering Conference, 07 April 2014</a:t>
            </a:r>
            <a:endParaRPr lang="en-US"/>
          </a:p>
        </p:txBody>
      </p:sp>
      <p:sp>
        <p:nvSpPr>
          <p:cNvPr id="5" name="Fußzeilenplatzhalter 4"/>
          <p:cNvSpPr>
            <a:spLocks noGrp="1"/>
          </p:cNvSpPr>
          <p:nvPr>
            <p:ph type="ftr" sz="quarter" idx="11"/>
          </p:nvPr>
        </p:nvSpPr>
        <p:spPr/>
        <p:txBody>
          <a:bodyPr/>
          <a:lstStyle>
            <a:lvl1pPr>
              <a:defRPr/>
            </a:lvl1pPr>
          </a:lstStyle>
          <a:p>
            <a:pPr>
              <a:defRPr/>
            </a:pPr>
            <a:r>
              <a:rPr lang="en-US"/>
              <a:t>© 2014 Michael Keyhl, www.opticom.de</a:t>
            </a:r>
            <a:endParaRPr lang="en-US" dirty="0"/>
          </a:p>
        </p:txBody>
      </p:sp>
      <p:sp>
        <p:nvSpPr>
          <p:cNvPr id="6" name="Foliennummernplatzhalter 5"/>
          <p:cNvSpPr>
            <a:spLocks noGrp="1"/>
          </p:cNvSpPr>
          <p:nvPr>
            <p:ph type="sldNum" sz="quarter" idx="12"/>
          </p:nvPr>
        </p:nvSpPr>
        <p:spPr/>
        <p:txBody>
          <a:bodyPr/>
          <a:lstStyle>
            <a:lvl1pPr>
              <a:defRPr/>
            </a:lvl1pPr>
          </a:lstStyle>
          <a:p>
            <a:pPr>
              <a:defRPr/>
            </a:pPr>
            <a:fld id="{3FB31BDB-8543-431A-8AF5-BED54D4B67B3}" type="slidenum">
              <a:rPr lang="en-US"/>
              <a:pPr>
                <a:defRPr/>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de-DE"/>
              <a:t>Titelmasterformat durch Klicken bearbeiten</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Footer Placeholder 3"/>
          <p:cNvSpPr>
            <a:spLocks noGrp="1"/>
          </p:cNvSpPr>
          <p:nvPr>
            <p:ph type="ftr" sz="quarter" idx="10"/>
          </p:nvPr>
        </p:nvSpPr>
        <p:spPr/>
        <p:txBody>
          <a:bodyPr/>
          <a:lstStyle>
            <a:lvl1pPr>
              <a:defRPr/>
            </a:lvl1pPr>
          </a:lstStyle>
          <a:p>
            <a:r>
              <a:rPr lang="en-US"/>
              <a:t>© 2014 Michael Keyhl, www.opticom.de</a:t>
            </a:r>
          </a:p>
        </p:txBody>
      </p:sp>
      <p:sp>
        <p:nvSpPr>
          <p:cNvPr id="5" name="Slide Number Placeholder 4"/>
          <p:cNvSpPr>
            <a:spLocks noGrp="1"/>
          </p:cNvSpPr>
          <p:nvPr>
            <p:ph type="sldNum" sz="quarter" idx="11"/>
          </p:nvPr>
        </p:nvSpPr>
        <p:spPr/>
        <p:txBody>
          <a:bodyPr/>
          <a:lstStyle>
            <a:lvl1pPr>
              <a:defRPr/>
            </a:lvl1pPr>
          </a:lstStyle>
          <a:p>
            <a:fld id="{1EA1B9B7-BE88-4626-8BBD-8D1808CD1154}"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395288" y="736600"/>
            <a:ext cx="4170362" cy="377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718050" y="736600"/>
            <a:ext cx="4170363" cy="377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ooter Placeholder 4"/>
          <p:cNvSpPr>
            <a:spLocks noGrp="1"/>
          </p:cNvSpPr>
          <p:nvPr>
            <p:ph type="ftr" sz="quarter" idx="10"/>
          </p:nvPr>
        </p:nvSpPr>
        <p:spPr/>
        <p:txBody>
          <a:bodyPr/>
          <a:lstStyle>
            <a:lvl1pPr>
              <a:defRPr/>
            </a:lvl1pPr>
          </a:lstStyle>
          <a:p>
            <a:r>
              <a:rPr lang="en-US"/>
              <a:t>© 2014 Michael Keyhl, www.opticom.de</a:t>
            </a:r>
          </a:p>
        </p:txBody>
      </p:sp>
      <p:sp>
        <p:nvSpPr>
          <p:cNvPr id="6" name="Slide Number Placeholder 5"/>
          <p:cNvSpPr>
            <a:spLocks noGrp="1"/>
          </p:cNvSpPr>
          <p:nvPr>
            <p:ph type="sldNum" sz="quarter" idx="11"/>
          </p:nvPr>
        </p:nvSpPr>
        <p:spPr/>
        <p:txBody>
          <a:bodyPr/>
          <a:lstStyle>
            <a:lvl1pPr>
              <a:defRPr/>
            </a:lvl1pPr>
          </a:lstStyle>
          <a:p>
            <a:fld id="{62A96C79-767F-4DD6-8468-857AD23E256B}"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Footer Placeholder 6"/>
          <p:cNvSpPr>
            <a:spLocks noGrp="1"/>
          </p:cNvSpPr>
          <p:nvPr>
            <p:ph type="ftr" sz="quarter" idx="10"/>
          </p:nvPr>
        </p:nvSpPr>
        <p:spPr/>
        <p:txBody>
          <a:bodyPr/>
          <a:lstStyle>
            <a:lvl1pPr>
              <a:defRPr/>
            </a:lvl1pPr>
          </a:lstStyle>
          <a:p>
            <a:r>
              <a:rPr lang="en-US"/>
              <a:t>© 2014 Michael Keyhl, www.opticom.de</a:t>
            </a:r>
          </a:p>
        </p:txBody>
      </p:sp>
      <p:sp>
        <p:nvSpPr>
          <p:cNvPr id="8" name="Slide Number Placeholder 7"/>
          <p:cNvSpPr>
            <a:spLocks noGrp="1"/>
          </p:cNvSpPr>
          <p:nvPr>
            <p:ph type="sldNum" sz="quarter" idx="11"/>
          </p:nvPr>
        </p:nvSpPr>
        <p:spPr/>
        <p:txBody>
          <a:bodyPr/>
          <a:lstStyle>
            <a:lvl1pPr>
              <a:defRPr/>
            </a:lvl1pPr>
          </a:lstStyle>
          <a:p>
            <a:fld id="{62845408-9979-4F06-BFCE-4E899EE0E826}"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Footer Placeholder 2"/>
          <p:cNvSpPr>
            <a:spLocks noGrp="1"/>
          </p:cNvSpPr>
          <p:nvPr>
            <p:ph type="ftr" sz="quarter" idx="10"/>
          </p:nvPr>
        </p:nvSpPr>
        <p:spPr/>
        <p:txBody>
          <a:bodyPr/>
          <a:lstStyle>
            <a:lvl1pPr>
              <a:defRPr/>
            </a:lvl1pPr>
          </a:lstStyle>
          <a:p>
            <a:r>
              <a:rPr lang="en-US"/>
              <a:t>© 2014 Michael Keyhl, www.opticom.de</a:t>
            </a:r>
          </a:p>
        </p:txBody>
      </p:sp>
      <p:sp>
        <p:nvSpPr>
          <p:cNvPr id="4" name="Slide Number Placeholder 3"/>
          <p:cNvSpPr>
            <a:spLocks noGrp="1"/>
          </p:cNvSpPr>
          <p:nvPr>
            <p:ph type="sldNum" sz="quarter" idx="11"/>
          </p:nvPr>
        </p:nvSpPr>
        <p:spPr/>
        <p:txBody>
          <a:bodyPr/>
          <a:lstStyle>
            <a:lvl1pPr>
              <a:defRPr/>
            </a:lvl1pPr>
          </a:lstStyle>
          <a:p>
            <a:fld id="{C0CE363D-AEBA-47AC-8ABE-4D73880F4B91}"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 2014 Michael Keyhl, www.opticom.de</a:t>
            </a:r>
          </a:p>
        </p:txBody>
      </p:sp>
      <p:sp>
        <p:nvSpPr>
          <p:cNvPr id="3" name="Slide Number Placeholder 2"/>
          <p:cNvSpPr>
            <a:spLocks noGrp="1"/>
          </p:cNvSpPr>
          <p:nvPr>
            <p:ph type="sldNum" sz="quarter" idx="11"/>
          </p:nvPr>
        </p:nvSpPr>
        <p:spPr/>
        <p:txBody>
          <a:bodyPr/>
          <a:lstStyle>
            <a:lvl1pPr>
              <a:defRPr/>
            </a:lvl1pPr>
          </a:lstStyle>
          <a:p>
            <a:fld id="{B5ED4866-E391-4B0C-8C01-7B3AD3C7D4FA}"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de-DE"/>
              <a:t>Titelmasterformat durch Klicken bearbeiten</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ooter Placeholder 4"/>
          <p:cNvSpPr>
            <a:spLocks noGrp="1"/>
          </p:cNvSpPr>
          <p:nvPr>
            <p:ph type="ftr" sz="quarter" idx="10"/>
          </p:nvPr>
        </p:nvSpPr>
        <p:spPr/>
        <p:txBody>
          <a:bodyPr/>
          <a:lstStyle>
            <a:lvl1pPr>
              <a:defRPr/>
            </a:lvl1pPr>
          </a:lstStyle>
          <a:p>
            <a:r>
              <a:rPr lang="en-US"/>
              <a:t>© 2014 Michael Keyhl, www.opticom.de</a:t>
            </a:r>
          </a:p>
        </p:txBody>
      </p:sp>
      <p:sp>
        <p:nvSpPr>
          <p:cNvPr id="6" name="Slide Number Placeholder 5"/>
          <p:cNvSpPr>
            <a:spLocks noGrp="1"/>
          </p:cNvSpPr>
          <p:nvPr>
            <p:ph type="sldNum" sz="quarter" idx="11"/>
          </p:nvPr>
        </p:nvSpPr>
        <p:spPr/>
        <p:txBody>
          <a:bodyPr/>
          <a:lstStyle>
            <a:lvl1pPr>
              <a:defRPr/>
            </a:lvl1pPr>
          </a:lstStyle>
          <a:p>
            <a:fld id="{D7E4AD6A-BD1B-409B-ADB9-36CD4B6C89D6}"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de-DE"/>
              <a:t>Titelmasterformat durch Klicken bearbeiten</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ooter Placeholder 4"/>
          <p:cNvSpPr>
            <a:spLocks noGrp="1"/>
          </p:cNvSpPr>
          <p:nvPr>
            <p:ph type="ftr" sz="quarter" idx="10"/>
          </p:nvPr>
        </p:nvSpPr>
        <p:spPr/>
        <p:txBody>
          <a:bodyPr/>
          <a:lstStyle>
            <a:lvl1pPr>
              <a:defRPr/>
            </a:lvl1pPr>
          </a:lstStyle>
          <a:p>
            <a:r>
              <a:rPr lang="en-US"/>
              <a:t>© 2014 Michael Keyhl, www.opticom.de</a:t>
            </a:r>
          </a:p>
        </p:txBody>
      </p:sp>
      <p:sp>
        <p:nvSpPr>
          <p:cNvPr id="6" name="Slide Number Placeholder 5"/>
          <p:cNvSpPr>
            <a:spLocks noGrp="1"/>
          </p:cNvSpPr>
          <p:nvPr>
            <p:ph type="sldNum" sz="quarter" idx="11"/>
          </p:nvPr>
        </p:nvSpPr>
        <p:spPr/>
        <p:txBody>
          <a:bodyPr/>
          <a:lstStyle>
            <a:lvl1pPr>
              <a:defRPr/>
            </a:lvl1pPr>
          </a:lstStyle>
          <a:p>
            <a:fld id="{73A6CA64-6030-48F3-BBC9-3FD1E2639C41}"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0" y="0"/>
            <a:ext cx="9144000" cy="565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endParaRPr lang="en-US"/>
          </a:p>
        </p:txBody>
      </p:sp>
      <p:sp>
        <p:nvSpPr>
          <p:cNvPr id="106499" name="Rectangle 3"/>
          <p:cNvSpPr>
            <a:spLocks noGrp="1" noChangeArrowheads="1"/>
          </p:cNvSpPr>
          <p:nvPr>
            <p:ph type="body" idx="1"/>
          </p:nvPr>
        </p:nvSpPr>
        <p:spPr bwMode="auto">
          <a:xfrm>
            <a:off x="395288" y="736600"/>
            <a:ext cx="8493125" cy="3779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06500" name="Rectangle 4"/>
          <p:cNvSpPr>
            <a:spLocks noGrp="1" noChangeArrowheads="1"/>
          </p:cNvSpPr>
          <p:nvPr>
            <p:ph type="ftr" sz="quarter" idx="3"/>
          </p:nvPr>
        </p:nvSpPr>
        <p:spPr bwMode="auto">
          <a:xfrm>
            <a:off x="419100" y="4646613"/>
            <a:ext cx="4729163"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cs typeface="Times New Roman" pitchFamily="18" charset="0"/>
              </a:defRPr>
            </a:lvl1pPr>
          </a:lstStyle>
          <a:p>
            <a:r>
              <a:rPr lang="en-US"/>
              <a:t>© 2014 Michael Keyhl, www.opticom.de</a:t>
            </a:r>
          </a:p>
        </p:txBody>
      </p:sp>
      <p:sp>
        <p:nvSpPr>
          <p:cNvPr id="106501" name="Rectangle 5"/>
          <p:cNvSpPr>
            <a:spLocks noGrp="1" noChangeArrowheads="1"/>
          </p:cNvSpPr>
          <p:nvPr>
            <p:ph type="sldNum" sz="quarter" idx="4"/>
          </p:nvPr>
        </p:nvSpPr>
        <p:spPr bwMode="auto">
          <a:xfrm>
            <a:off x="5219700" y="4678363"/>
            <a:ext cx="936625"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cs typeface="Arial" charset="0"/>
              </a:defRPr>
            </a:lvl1pPr>
          </a:lstStyle>
          <a:p>
            <a:fld id="{9545F780-6951-470C-8903-7E6200632367}" type="slidenum">
              <a:rPr lang="en-US"/>
              <a:pPr/>
              <a:t>‹Nr.›</a:t>
            </a:fld>
            <a:endParaRPr lang="en-US"/>
          </a:p>
        </p:txBody>
      </p:sp>
      <p:sp>
        <p:nvSpPr>
          <p:cNvPr id="18" name="TextBox 17"/>
          <p:cNvSpPr txBox="1">
            <a:spLocks noChangeArrowheads="1"/>
          </p:cNvSpPr>
          <p:nvPr userDrawn="1"/>
        </p:nvSpPr>
        <p:spPr>
          <a:xfrm>
            <a:off x="179388" y="4840288"/>
            <a:ext cx="5256212" cy="201612"/>
          </a:xfrm>
          <a:prstGeom prst="rect">
            <a:avLst/>
          </a:prstGeom>
          <a:noFill/>
        </p:spPr>
        <p:txBody>
          <a:bodyPr/>
          <a:lstStyle/>
          <a:p>
            <a:pPr eaLnBrk="0" hangingPunct="0"/>
            <a:r>
              <a:rPr lang="en-US" sz="1400">
                <a:latin typeface="Verdana" pitchFamily="34" charset="0"/>
              </a:rPr>
              <a:t>Cartagena de Indias, Colombia, 23-24 September 2013</a:t>
            </a:r>
          </a:p>
        </p:txBody>
      </p:sp>
    </p:spTree>
  </p:cSld>
  <p:clrMap bg1="lt1" tx1="dk1" bg2="lt2" tx2="dk2" accent1="accent1" accent2="accent2" accent3="accent3" accent4="accent4" accent5="accent5" accent6="accent6" hlink="hlink" folHlink="folHlink"/>
  <p:sldLayoutIdLst>
    <p:sldLayoutId id="214748373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hf hdr="0" ftr="0" dt="0"/>
  <p:txStyles>
    <p:titleStyle>
      <a:lvl1pPr algn="ctr" rtl="0" eaLnBrk="1" fontAlgn="base" hangingPunct="1">
        <a:spcBef>
          <a:spcPct val="0"/>
        </a:spcBef>
        <a:spcAft>
          <a:spcPct val="0"/>
        </a:spcAft>
        <a:defRPr sz="2800" b="1">
          <a:solidFill>
            <a:srgbClr val="3333CC"/>
          </a:solidFill>
          <a:latin typeface="+mj-lt"/>
          <a:ea typeface="+mj-ea"/>
          <a:cs typeface="+mj-cs"/>
        </a:defRPr>
      </a:lvl1pPr>
      <a:lvl2pPr algn="ctr" rtl="0" eaLnBrk="1" fontAlgn="base" hangingPunct="1">
        <a:spcBef>
          <a:spcPct val="0"/>
        </a:spcBef>
        <a:spcAft>
          <a:spcPct val="0"/>
        </a:spcAft>
        <a:defRPr sz="2800" b="1">
          <a:solidFill>
            <a:srgbClr val="3333CC"/>
          </a:solidFill>
          <a:latin typeface="Calibri" pitchFamily="34" charset="0"/>
        </a:defRPr>
      </a:lvl2pPr>
      <a:lvl3pPr algn="ctr" rtl="0" eaLnBrk="1" fontAlgn="base" hangingPunct="1">
        <a:spcBef>
          <a:spcPct val="0"/>
        </a:spcBef>
        <a:spcAft>
          <a:spcPct val="0"/>
        </a:spcAft>
        <a:defRPr sz="2800" b="1">
          <a:solidFill>
            <a:srgbClr val="3333CC"/>
          </a:solidFill>
          <a:latin typeface="Calibri" pitchFamily="34" charset="0"/>
        </a:defRPr>
      </a:lvl3pPr>
      <a:lvl4pPr algn="ctr" rtl="0" eaLnBrk="1" fontAlgn="base" hangingPunct="1">
        <a:spcBef>
          <a:spcPct val="0"/>
        </a:spcBef>
        <a:spcAft>
          <a:spcPct val="0"/>
        </a:spcAft>
        <a:defRPr sz="2800" b="1">
          <a:solidFill>
            <a:srgbClr val="3333CC"/>
          </a:solidFill>
          <a:latin typeface="Calibri" pitchFamily="34" charset="0"/>
        </a:defRPr>
      </a:lvl4pPr>
      <a:lvl5pPr algn="ctr" rtl="0" eaLnBrk="1" fontAlgn="base" hangingPunct="1">
        <a:spcBef>
          <a:spcPct val="0"/>
        </a:spcBef>
        <a:spcAft>
          <a:spcPct val="0"/>
        </a:spcAft>
        <a:defRPr sz="2800" b="1">
          <a:solidFill>
            <a:srgbClr val="3333CC"/>
          </a:solidFill>
          <a:latin typeface="Calibri" pitchFamily="34" charset="0"/>
        </a:defRPr>
      </a:lvl5pPr>
      <a:lvl6pPr marL="457200" algn="ctr" rtl="0" eaLnBrk="1" fontAlgn="base" hangingPunct="1">
        <a:spcBef>
          <a:spcPct val="0"/>
        </a:spcBef>
        <a:spcAft>
          <a:spcPct val="0"/>
        </a:spcAft>
        <a:defRPr sz="2800" b="1">
          <a:solidFill>
            <a:srgbClr val="3333CC"/>
          </a:solidFill>
          <a:latin typeface="Calibri" pitchFamily="34" charset="0"/>
        </a:defRPr>
      </a:lvl6pPr>
      <a:lvl7pPr marL="914400" algn="ctr" rtl="0" eaLnBrk="1" fontAlgn="base" hangingPunct="1">
        <a:spcBef>
          <a:spcPct val="0"/>
        </a:spcBef>
        <a:spcAft>
          <a:spcPct val="0"/>
        </a:spcAft>
        <a:defRPr sz="2800" b="1">
          <a:solidFill>
            <a:srgbClr val="3333CC"/>
          </a:solidFill>
          <a:latin typeface="Calibri" pitchFamily="34" charset="0"/>
        </a:defRPr>
      </a:lvl7pPr>
      <a:lvl8pPr marL="1371600" algn="ctr" rtl="0" eaLnBrk="1" fontAlgn="base" hangingPunct="1">
        <a:spcBef>
          <a:spcPct val="0"/>
        </a:spcBef>
        <a:spcAft>
          <a:spcPct val="0"/>
        </a:spcAft>
        <a:defRPr sz="2800" b="1">
          <a:solidFill>
            <a:srgbClr val="3333CC"/>
          </a:solidFill>
          <a:latin typeface="Calibri" pitchFamily="34" charset="0"/>
        </a:defRPr>
      </a:lvl8pPr>
      <a:lvl9pPr marL="1828800" algn="ctr" rtl="0" eaLnBrk="1" fontAlgn="base" hangingPunct="1">
        <a:spcBef>
          <a:spcPct val="0"/>
        </a:spcBef>
        <a:spcAft>
          <a:spcPct val="0"/>
        </a:spcAft>
        <a:defRPr sz="2800" b="1">
          <a:solidFill>
            <a:srgbClr val="3333CC"/>
          </a:solidFill>
          <a:latin typeface="Calibri" pitchFamily="34" charset="0"/>
        </a:defRPr>
      </a:lvl9pPr>
    </p:titleStyle>
    <p:bodyStyle>
      <a:lvl1pPr marL="342900" indent="-342900" algn="l" rtl="0" eaLnBrk="1" fontAlgn="base" hangingPunct="1">
        <a:spcBef>
          <a:spcPct val="20000"/>
        </a:spcBef>
        <a:spcAft>
          <a:spcPct val="0"/>
        </a:spcAft>
        <a:buClr>
          <a:srgbClr val="0E438A"/>
        </a:buClr>
        <a:buSzPct val="110000"/>
        <a:buFont typeface="Wingdings" pitchFamily="2" charset="2"/>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lr>
          <a:srgbClr val="0099CC"/>
        </a:buClr>
        <a:buFont typeface="Wingdings" pitchFamily="2" charset="2"/>
        <a:buChar char="Ø"/>
        <a:defRPr sz="2800">
          <a:solidFill>
            <a:srgbClr val="2E2E2E"/>
          </a:solidFill>
          <a:latin typeface="+mn-lt"/>
        </a:defRPr>
      </a:lvl2pPr>
      <a:lvl3pPr marL="1143000" indent="-228600" algn="l" rtl="0" eaLnBrk="1" fontAlgn="base" hangingPunct="1">
        <a:spcBef>
          <a:spcPct val="20000"/>
        </a:spcBef>
        <a:spcAft>
          <a:spcPct val="0"/>
        </a:spcAft>
        <a:buClr>
          <a:srgbClr val="0099CC"/>
        </a:buClr>
        <a:buFont typeface="Wingdings" pitchFamily="2" charset="2"/>
        <a:buChar char="§"/>
        <a:defRPr sz="2400">
          <a:solidFill>
            <a:srgbClr val="2E2E2E"/>
          </a:solidFill>
          <a:latin typeface="+mn-lt"/>
        </a:defRPr>
      </a:lvl3pPr>
      <a:lvl4pPr marL="1600200" indent="-228600" algn="l" rtl="0" eaLnBrk="1" fontAlgn="base" hangingPunct="1">
        <a:spcBef>
          <a:spcPct val="20000"/>
        </a:spcBef>
        <a:spcAft>
          <a:spcPct val="0"/>
        </a:spcAft>
        <a:buFont typeface="Verdana" pitchFamily="34" charset="0"/>
        <a:buChar char="–"/>
        <a:defRPr sz="2000">
          <a:solidFill>
            <a:srgbClr val="2E2E2E"/>
          </a:solidFill>
          <a:latin typeface="+mn-lt"/>
        </a:defRPr>
      </a:lvl4pPr>
      <a:lvl5pPr marL="2057400" indent="-228600" algn="l" rtl="0" eaLnBrk="1" fontAlgn="base" hangingPunct="1">
        <a:spcBef>
          <a:spcPct val="20000"/>
        </a:spcBef>
        <a:spcAft>
          <a:spcPct val="0"/>
        </a:spcAft>
        <a:buFont typeface="Verdana" pitchFamily="34" charset="0"/>
        <a:buChar char="–"/>
        <a:defRPr sz="2000">
          <a:solidFill>
            <a:srgbClr val="2E2E2E"/>
          </a:solidFill>
          <a:latin typeface="+mn-lt"/>
        </a:defRPr>
      </a:lvl5pPr>
      <a:lvl6pPr marL="2514600" indent="-228600" algn="l" rtl="0" eaLnBrk="1" fontAlgn="base" hangingPunct="1">
        <a:spcBef>
          <a:spcPct val="20000"/>
        </a:spcBef>
        <a:spcAft>
          <a:spcPct val="0"/>
        </a:spcAft>
        <a:buFont typeface="Verdana" pitchFamily="34" charset="0"/>
        <a:buChar char="–"/>
        <a:defRPr sz="2000">
          <a:solidFill>
            <a:srgbClr val="2E2E2E"/>
          </a:solidFill>
          <a:latin typeface="+mn-lt"/>
        </a:defRPr>
      </a:lvl6pPr>
      <a:lvl7pPr marL="2971800" indent="-228600" algn="l" rtl="0" eaLnBrk="1" fontAlgn="base" hangingPunct="1">
        <a:spcBef>
          <a:spcPct val="20000"/>
        </a:spcBef>
        <a:spcAft>
          <a:spcPct val="0"/>
        </a:spcAft>
        <a:buFont typeface="Verdana" pitchFamily="34" charset="0"/>
        <a:buChar char="–"/>
        <a:defRPr sz="2000">
          <a:solidFill>
            <a:srgbClr val="2E2E2E"/>
          </a:solidFill>
          <a:latin typeface="+mn-lt"/>
        </a:defRPr>
      </a:lvl7pPr>
      <a:lvl8pPr marL="3429000" indent="-228600" algn="l" rtl="0" eaLnBrk="1" fontAlgn="base" hangingPunct="1">
        <a:spcBef>
          <a:spcPct val="20000"/>
        </a:spcBef>
        <a:spcAft>
          <a:spcPct val="0"/>
        </a:spcAft>
        <a:buFont typeface="Verdana" pitchFamily="34" charset="0"/>
        <a:buChar char="–"/>
        <a:defRPr sz="2000">
          <a:solidFill>
            <a:srgbClr val="2E2E2E"/>
          </a:solidFill>
          <a:latin typeface="+mn-lt"/>
        </a:defRPr>
      </a:lvl8pPr>
      <a:lvl9pPr marL="3886200" indent="-228600" algn="l" rtl="0" eaLnBrk="1" fontAlgn="base" hangingPunct="1">
        <a:spcBef>
          <a:spcPct val="20000"/>
        </a:spcBef>
        <a:spcAft>
          <a:spcPct val="0"/>
        </a:spcAft>
        <a:buFont typeface="Verdana" pitchFamily="34" charset="0"/>
        <a:buChar char="–"/>
        <a:defRPr sz="2000">
          <a:solidFill>
            <a:srgbClr val="2E2E2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Titelmasterformat durch Klicken bearbeiten</a:t>
            </a:r>
          </a:p>
        </p:txBody>
      </p:sp>
      <p:sp>
        <p:nvSpPr>
          <p:cNvPr id="1027" name="Textplatzhalt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1695450" y="4811713"/>
            <a:ext cx="3584575" cy="273050"/>
          </a:xfrm>
          <a:prstGeom prst="rect">
            <a:avLst/>
          </a:prstGeom>
        </p:spPr>
        <p:txBody>
          <a:bodyPr vert="horz" lIns="91440" tIns="45720" rIns="91440" bIns="45720" rtlCol="0" anchor="ctr"/>
          <a:lstStyle>
            <a:lvl1pPr algn="r" fontAlgn="auto">
              <a:spcBef>
                <a:spcPts val="0"/>
              </a:spcBef>
              <a:spcAft>
                <a:spcPts val="0"/>
              </a:spcAft>
              <a:defRPr sz="800" dirty="0" smtClean="0">
                <a:solidFill>
                  <a:schemeClr val="tx1">
                    <a:tint val="75000"/>
                  </a:schemeClr>
                </a:solidFill>
                <a:latin typeface="+mn-lt"/>
              </a:defRPr>
            </a:lvl1pPr>
          </a:lstStyle>
          <a:p>
            <a:pPr>
              <a:defRPr/>
            </a:pPr>
            <a:r>
              <a:rPr lang="de-DE"/>
              <a:t>NAB Show 2014, Broadcast Engineering Conference, 07 April 2014</a:t>
            </a:r>
            <a:endParaRPr lang="en-US"/>
          </a:p>
        </p:txBody>
      </p:sp>
      <p:sp>
        <p:nvSpPr>
          <p:cNvPr id="5" name="Fußzeilenplatzhalter 4"/>
          <p:cNvSpPr>
            <a:spLocks noGrp="1"/>
          </p:cNvSpPr>
          <p:nvPr>
            <p:ph type="ftr" sz="quarter" idx="3"/>
          </p:nvPr>
        </p:nvSpPr>
        <p:spPr>
          <a:xfrm>
            <a:off x="5441950" y="4811713"/>
            <a:ext cx="2376488" cy="273050"/>
          </a:xfrm>
          <a:prstGeom prst="rect">
            <a:avLst/>
          </a:prstGeom>
        </p:spPr>
        <p:txBody>
          <a:bodyPr vert="horz" lIns="91440" tIns="45720" rIns="91440" bIns="45720" rtlCol="0" anchor="ctr"/>
          <a:lstStyle>
            <a:lvl1pPr algn="ctr" fontAlgn="auto">
              <a:spcBef>
                <a:spcPts val="0"/>
              </a:spcBef>
              <a:spcAft>
                <a:spcPts val="0"/>
              </a:spcAft>
              <a:defRPr sz="800" smtClean="0">
                <a:solidFill>
                  <a:schemeClr val="tx1">
                    <a:tint val="75000"/>
                  </a:schemeClr>
                </a:solidFill>
                <a:latin typeface="+mn-lt"/>
              </a:defRPr>
            </a:lvl1pPr>
          </a:lstStyle>
          <a:p>
            <a:pPr>
              <a:defRPr/>
            </a:pPr>
            <a:r>
              <a:rPr lang="en-US"/>
              <a:t>© 2014 Michael Keyhl, www.opticom.de</a:t>
            </a:r>
            <a:endParaRPr lang="en-US" dirty="0"/>
          </a:p>
        </p:txBody>
      </p:sp>
      <p:sp>
        <p:nvSpPr>
          <p:cNvPr id="6" name="Foliennummernplatzhalter 5"/>
          <p:cNvSpPr>
            <a:spLocks noGrp="1"/>
          </p:cNvSpPr>
          <p:nvPr>
            <p:ph type="sldNum" sz="quarter" idx="4"/>
          </p:nvPr>
        </p:nvSpPr>
        <p:spPr>
          <a:xfrm>
            <a:off x="7927975" y="4803775"/>
            <a:ext cx="758825" cy="274638"/>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tint val="75000"/>
                  </a:schemeClr>
                </a:solidFill>
                <a:latin typeface="+mn-lt"/>
              </a:defRPr>
            </a:lvl1pPr>
          </a:lstStyle>
          <a:p>
            <a:pPr>
              <a:defRPr/>
            </a:pPr>
            <a:fld id="{BA9BB9F5-DAE9-4D27-A836-10CAAD32EE96}" type="slidenum">
              <a:rPr lang="en-US"/>
              <a:pPr>
                <a:defRPr/>
              </a:pPr>
              <a:t>‹Nr.›</a:t>
            </a:fld>
            <a:endParaRPr lang="en-US" dirty="0"/>
          </a:p>
        </p:txBody>
      </p:sp>
      <p:pic>
        <p:nvPicPr>
          <p:cNvPr id="1031" name="Bild 7" descr="opticom_logo Effekt mit Linien beschnitten.psd"/>
          <p:cNvPicPr>
            <a:picLocks noChangeAspect="1"/>
          </p:cNvPicPr>
          <p:nvPr userDrawn="1"/>
        </p:nvPicPr>
        <p:blipFill>
          <a:blip r:embed="rId13"/>
          <a:srcRect l="13348"/>
          <a:stretch>
            <a:fillRect/>
          </a:stretch>
        </p:blipFill>
        <p:spPr bwMode="auto">
          <a:xfrm>
            <a:off x="0" y="4594225"/>
            <a:ext cx="2087563" cy="608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8"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rtl="0" fontAlgn="base">
        <a:spcBef>
          <a:spcPct val="0"/>
        </a:spcBef>
        <a:spcAft>
          <a:spcPct val="0"/>
        </a:spcAft>
        <a:defRPr sz="4400" kern="1200">
          <a:solidFill>
            <a:schemeClr val="tx1"/>
          </a:solidFill>
          <a:latin typeface="Microsoft New Tai Lue" panose="020B0502040204020203" pitchFamily="34" charset="0"/>
          <a:ea typeface="+mj-ea"/>
          <a:cs typeface="Microsoft New Tai Lue" panose="020B0502040204020203" pitchFamily="34" charset="0"/>
        </a:defRPr>
      </a:lvl1pPr>
      <a:lvl2pPr algn="ctr" rtl="0" fontAlgn="base">
        <a:spcBef>
          <a:spcPct val="0"/>
        </a:spcBef>
        <a:spcAft>
          <a:spcPct val="0"/>
        </a:spcAft>
        <a:defRPr sz="4400">
          <a:solidFill>
            <a:schemeClr val="tx1"/>
          </a:solidFill>
          <a:latin typeface="Microsoft New Tai Lue" charset="0"/>
        </a:defRPr>
      </a:lvl2pPr>
      <a:lvl3pPr algn="ctr" rtl="0" fontAlgn="base">
        <a:spcBef>
          <a:spcPct val="0"/>
        </a:spcBef>
        <a:spcAft>
          <a:spcPct val="0"/>
        </a:spcAft>
        <a:defRPr sz="4400">
          <a:solidFill>
            <a:schemeClr val="tx1"/>
          </a:solidFill>
          <a:latin typeface="Microsoft New Tai Lue" charset="0"/>
        </a:defRPr>
      </a:lvl3pPr>
      <a:lvl4pPr algn="ctr" rtl="0" fontAlgn="base">
        <a:spcBef>
          <a:spcPct val="0"/>
        </a:spcBef>
        <a:spcAft>
          <a:spcPct val="0"/>
        </a:spcAft>
        <a:defRPr sz="4400">
          <a:solidFill>
            <a:schemeClr val="tx1"/>
          </a:solidFill>
          <a:latin typeface="Microsoft New Tai Lue" charset="0"/>
        </a:defRPr>
      </a:lvl4pPr>
      <a:lvl5pPr algn="ctr" rtl="0" fontAlgn="base">
        <a:spcBef>
          <a:spcPct val="0"/>
        </a:spcBef>
        <a:spcAft>
          <a:spcPct val="0"/>
        </a:spcAft>
        <a:defRPr sz="4400">
          <a:solidFill>
            <a:schemeClr val="tx1"/>
          </a:solidFill>
          <a:latin typeface="Microsoft New Tai Lue" charset="0"/>
        </a:defRPr>
      </a:lvl5pPr>
      <a:lvl6pPr marL="457200" algn="ctr" rtl="0" fontAlgn="base">
        <a:spcBef>
          <a:spcPct val="0"/>
        </a:spcBef>
        <a:spcAft>
          <a:spcPct val="0"/>
        </a:spcAft>
        <a:defRPr sz="4400">
          <a:solidFill>
            <a:schemeClr val="tx1"/>
          </a:solidFill>
          <a:latin typeface="Microsoft New Tai Lue" charset="0"/>
        </a:defRPr>
      </a:lvl6pPr>
      <a:lvl7pPr marL="914400" algn="ctr" rtl="0" fontAlgn="base">
        <a:spcBef>
          <a:spcPct val="0"/>
        </a:spcBef>
        <a:spcAft>
          <a:spcPct val="0"/>
        </a:spcAft>
        <a:defRPr sz="4400">
          <a:solidFill>
            <a:schemeClr val="tx1"/>
          </a:solidFill>
          <a:latin typeface="Microsoft New Tai Lue" charset="0"/>
        </a:defRPr>
      </a:lvl7pPr>
      <a:lvl8pPr marL="1371600" algn="ctr" rtl="0" fontAlgn="base">
        <a:spcBef>
          <a:spcPct val="0"/>
        </a:spcBef>
        <a:spcAft>
          <a:spcPct val="0"/>
        </a:spcAft>
        <a:defRPr sz="4400">
          <a:solidFill>
            <a:schemeClr val="tx1"/>
          </a:solidFill>
          <a:latin typeface="Microsoft New Tai Lue" charset="0"/>
        </a:defRPr>
      </a:lvl8pPr>
      <a:lvl9pPr marL="1828800" algn="ctr" rtl="0" fontAlgn="base">
        <a:spcBef>
          <a:spcPct val="0"/>
        </a:spcBef>
        <a:spcAft>
          <a:spcPct val="0"/>
        </a:spcAft>
        <a:defRPr sz="4400">
          <a:solidFill>
            <a:schemeClr val="tx1"/>
          </a:solidFill>
          <a:latin typeface="Microsoft New Tai Lue"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12775" y="1676400"/>
            <a:ext cx="7772400" cy="1513205"/>
          </a:xfrm>
        </p:spPr>
        <p:txBody>
          <a:bodyPr/>
          <a:lstStyle/>
          <a:p>
            <a:r>
              <a:rPr lang="en-US" sz="4000" dirty="0"/>
              <a:t>Encoding complexity of short video sequences</a:t>
            </a:r>
            <a:br>
              <a:rPr lang="en-US" sz="4000" dirty="0"/>
            </a:br>
            <a:endParaRPr lang="de-DE" sz="4000" dirty="0"/>
          </a:p>
        </p:txBody>
      </p:sp>
      <p:pic>
        <p:nvPicPr>
          <p:cNvPr id="9" name="Grafik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7292" y="3189605"/>
            <a:ext cx="2661920" cy="1953895"/>
          </a:xfrm>
          <a:prstGeom prst="rect">
            <a:avLst/>
          </a:prstGeom>
          <a:noFill/>
          <a:ln>
            <a:noFill/>
          </a:ln>
        </p:spPr>
      </p:pic>
    </p:spTree>
    <p:extLst>
      <p:ext uri="{BB962C8B-B14F-4D97-AF65-F5344CB8AC3E}">
        <p14:creationId xmlns:p14="http://schemas.microsoft.com/office/powerpoint/2010/main" val="270900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457200" y="398464"/>
            <a:ext cx="8229600" cy="570528"/>
          </a:xfrm>
          <a:prstGeom prst="rect">
            <a:avLst/>
          </a:prstGeom>
        </p:spPr>
        <p:txBody>
          <a:bodyPr/>
          <a:lstStyle/>
          <a:p>
            <a:r>
              <a:rPr lang="de-DE" sz="2400" dirty="0">
                <a:solidFill>
                  <a:srgbClr val="4A452A"/>
                </a:solidFill>
                <a:latin typeface="Microsoft New Tai Lue" charset="0"/>
              </a:rPr>
              <a:t>Exp. Evaluation (3/5) – SI/TI vs VQEC</a:t>
            </a:r>
          </a:p>
        </p:txBody>
      </p:sp>
      <mc:AlternateContent xmlns:mc="http://schemas.openxmlformats.org/markup-compatibility/2006" xmlns:a14="http://schemas.microsoft.com/office/drawing/2010/main">
        <mc:Choice Requires="a14">
          <p:sp>
            <p:nvSpPr>
              <p:cNvPr id="2" name="TextBox 1"/>
              <p:cNvSpPr txBox="1"/>
              <p:nvPr/>
            </p:nvSpPr>
            <p:spPr>
              <a:xfrm>
                <a:off x="2772300" y="1139587"/>
                <a:ext cx="32783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i="1">
                              <a:latin typeface="Cambria Math"/>
                            </a:rPr>
                            <m:t>𝑉𝑄𝐸𝐶</m:t>
                          </m:r>
                        </m:e>
                        <m:sub>
                          <m:r>
                            <a:rPr lang="de-DE" b="0" i="1" smtClean="0">
                              <a:latin typeface="Cambria Math"/>
                            </a:rPr>
                            <m:t>𝑆𝐼𝑇𝐼</m:t>
                          </m:r>
                        </m:sub>
                      </m:sSub>
                      <m:r>
                        <a:rPr lang="de-DE" b="0" i="1" smtClean="0">
                          <a:latin typeface="Cambria Math"/>
                        </a:rPr>
                        <m:t>=0.5∗</m:t>
                      </m:r>
                      <m:r>
                        <a:rPr lang="de-DE" b="0" i="1" smtClean="0">
                          <a:latin typeface="Cambria Math"/>
                        </a:rPr>
                        <m:t>𝑆𝐼</m:t>
                      </m:r>
                      <m:r>
                        <a:rPr lang="de-DE" b="0" i="1" smtClean="0">
                          <a:latin typeface="Cambria Math"/>
                        </a:rPr>
                        <m:t>+0.5∗</m:t>
                      </m:r>
                      <m:r>
                        <a:rPr lang="de-DE" b="0" i="1" smtClean="0">
                          <a:latin typeface="Cambria Math"/>
                        </a:rPr>
                        <m:t>𝑇𝐼</m:t>
                      </m:r>
                    </m:oMath>
                  </m:oMathPara>
                </a14:m>
                <a:endParaRPr lang="de-DE" dirty="0"/>
              </a:p>
            </p:txBody>
          </p:sp>
        </mc:Choice>
        <mc:Fallback xmlns="">
          <p:sp>
            <p:nvSpPr>
              <p:cNvPr id="2" name="TextBox 1"/>
              <p:cNvSpPr txBox="1">
                <a:spLocks noRot="1" noChangeAspect="1" noMove="1" noResize="1" noEditPoints="1" noAdjustHandles="1" noChangeArrowheads="1" noChangeShapeType="1" noTextEdit="1"/>
              </p:cNvSpPr>
              <p:nvPr/>
            </p:nvSpPr>
            <p:spPr>
              <a:xfrm>
                <a:off x="2772300" y="1139587"/>
                <a:ext cx="3278397" cy="369332"/>
              </a:xfrm>
              <a:prstGeom prst="rect">
                <a:avLst/>
              </a:prstGeom>
              <a:blipFill rotWithShape="1">
                <a:blip r:embed="rId3"/>
                <a:stretch>
                  <a:fillRect b="-9836"/>
                </a:stretch>
              </a:blipFill>
            </p:spPr>
            <p:txBody>
              <a:bodyPr/>
              <a:lstStyle/>
              <a:p>
                <a:r>
                  <a:rPr lang="de-DE">
                    <a:noFill/>
                  </a:rPr>
                  <a:t> </a:t>
                </a:r>
              </a:p>
            </p:txBody>
          </p:sp>
        </mc:Fallback>
      </mc:AlternateContent>
      <p:pic>
        <p:nvPicPr>
          <p:cNvPr id="6146" name="Picture 2" descr="G:\VideoDatabase\Databases\Opticom_SmartCoding\src_comp_analysis\siti_vs_true_complexity_VMA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59" y="1530232"/>
            <a:ext cx="365693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G:\VideoDatabase\Databases\Opticom_SmartCoding\src_comp_analysis\siti_vs_true_complexity_PEVQ.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990" y="1537897"/>
            <a:ext cx="3656939"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54D9700E-88A5-4F99-B11E-31B34AF2A341}" type="slidenum">
              <a:rPr lang="en-US" smtClean="0"/>
              <a:pPr>
                <a:defRPr/>
              </a:pPr>
              <a:t>10</a:t>
            </a:fld>
            <a:endParaRPr lang="en-US" dirty="0"/>
          </a:p>
        </p:txBody>
      </p:sp>
    </p:spTree>
    <p:extLst>
      <p:ext uri="{BB962C8B-B14F-4D97-AF65-F5344CB8AC3E}">
        <p14:creationId xmlns:p14="http://schemas.microsoft.com/office/powerpoint/2010/main" val="329096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457200" y="398464"/>
            <a:ext cx="8229600" cy="570528"/>
          </a:xfrm>
          <a:prstGeom prst="rect">
            <a:avLst/>
          </a:prstGeom>
        </p:spPr>
        <p:txBody>
          <a:bodyPr/>
          <a:lstStyle/>
          <a:p>
            <a:r>
              <a:rPr lang="de-DE" sz="2400" dirty="0">
                <a:solidFill>
                  <a:srgbClr val="4A452A"/>
                </a:solidFill>
                <a:latin typeface="Microsoft New Tai Lue" charset="0"/>
              </a:rPr>
              <a:t>Experimental Evaluation (4/5) – X264 based CRF vs VQEC</a:t>
            </a:r>
          </a:p>
        </p:txBody>
      </p:sp>
      <p:graphicFrame>
        <p:nvGraphicFramePr>
          <p:cNvPr id="3" name="Table 2"/>
          <p:cNvGraphicFramePr>
            <a:graphicFrameLocks noGrp="1"/>
          </p:cNvGraphicFramePr>
          <p:nvPr>
            <p:extLst>
              <p:ext uri="{D42A27DB-BD31-4B8C-83A1-F6EECF244321}">
                <p14:modId xmlns:p14="http://schemas.microsoft.com/office/powerpoint/2010/main" val="1670354935"/>
              </p:ext>
            </p:extLst>
          </p:nvPr>
        </p:nvGraphicFramePr>
        <p:xfrm>
          <a:off x="1444242" y="1494430"/>
          <a:ext cx="6396395" cy="1057701"/>
        </p:xfrm>
        <a:graphic>
          <a:graphicData uri="http://schemas.openxmlformats.org/drawingml/2006/table">
            <a:tbl>
              <a:tblPr firstRow="1" firstCol="1" bandRow="1">
                <a:tableStyleId>{5C22544A-7EE6-4342-B048-85BDC9FD1C3A}</a:tableStyleId>
              </a:tblPr>
              <a:tblGrid>
                <a:gridCol w="837543">
                  <a:extLst>
                    <a:ext uri="{9D8B030D-6E8A-4147-A177-3AD203B41FA5}">
                      <a16:colId xmlns:a16="http://schemas.microsoft.com/office/drawing/2014/main" val="20000"/>
                    </a:ext>
                  </a:extLst>
                </a:gridCol>
                <a:gridCol w="793927">
                  <a:extLst>
                    <a:ext uri="{9D8B030D-6E8A-4147-A177-3AD203B41FA5}">
                      <a16:colId xmlns:a16="http://schemas.microsoft.com/office/drawing/2014/main" val="20001"/>
                    </a:ext>
                  </a:extLst>
                </a:gridCol>
                <a:gridCol w="793927">
                  <a:extLst>
                    <a:ext uri="{9D8B030D-6E8A-4147-A177-3AD203B41FA5}">
                      <a16:colId xmlns:a16="http://schemas.microsoft.com/office/drawing/2014/main" val="20002"/>
                    </a:ext>
                  </a:extLst>
                </a:gridCol>
                <a:gridCol w="793927">
                  <a:extLst>
                    <a:ext uri="{9D8B030D-6E8A-4147-A177-3AD203B41FA5}">
                      <a16:colId xmlns:a16="http://schemas.microsoft.com/office/drawing/2014/main" val="20003"/>
                    </a:ext>
                  </a:extLst>
                </a:gridCol>
                <a:gridCol w="793927">
                  <a:extLst>
                    <a:ext uri="{9D8B030D-6E8A-4147-A177-3AD203B41FA5}">
                      <a16:colId xmlns:a16="http://schemas.microsoft.com/office/drawing/2014/main" val="20004"/>
                    </a:ext>
                  </a:extLst>
                </a:gridCol>
                <a:gridCol w="795290">
                  <a:extLst>
                    <a:ext uri="{9D8B030D-6E8A-4147-A177-3AD203B41FA5}">
                      <a16:colId xmlns:a16="http://schemas.microsoft.com/office/drawing/2014/main" val="20005"/>
                    </a:ext>
                  </a:extLst>
                </a:gridCol>
                <a:gridCol w="793927">
                  <a:extLst>
                    <a:ext uri="{9D8B030D-6E8A-4147-A177-3AD203B41FA5}">
                      <a16:colId xmlns:a16="http://schemas.microsoft.com/office/drawing/2014/main" val="20006"/>
                    </a:ext>
                  </a:extLst>
                </a:gridCol>
                <a:gridCol w="793927">
                  <a:extLst>
                    <a:ext uri="{9D8B030D-6E8A-4147-A177-3AD203B41FA5}">
                      <a16:colId xmlns:a16="http://schemas.microsoft.com/office/drawing/2014/main" val="20007"/>
                    </a:ext>
                  </a:extLst>
                </a:gridCol>
              </a:tblGrid>
              <a:tr h="352567">
                <a:tc>
                  <a:txBody>
                    <a:bodyPr/>
                    <a:lstStyle/>
                    <a:p>
                      <a:pPr marL="0" marR="0" algn="l"/>
                      <a:r>
                        <a:rPr lang="en-GB" sz="1000" dirty="0">
                          <a:effectLst/>
                        </a:rPr>
                        <a:t> </a:t>
                      </a:r>
                      <a:endParaRPr lang="de-DE" sz="1000" dirty="0">
                        <a:effectLst/>
                        <a:latin typeface="Times New Roman"/>
                        <a:ea typeface="Calibri"/>
                      </a:endParaRPr>
                    </a:p>
                  </a:txBody>
                  <a:tcPr marL="68580" marR="68580" marT="0" marB="0"/>
                </a:tc>
                <a:tc>
                  <a:txBody>
                    <a:bodyPr/>
                    <a:lstStyle/>
                    <a:p>
                      <a:pPr marL="0" marR="0" algn="l"/>
                      <a:r>
                        <a:rPr lang="en-GB" sz="1000">
                          <a:effectLst/>
                        </a:rPr>
                        <a:t>CRF 11</a:t>
                      </a:r>
                      <a:endParaRPr lang="de-DE" sz="1000">
                        <a:effectLst/>
                        <a:latin typeface="Times New Roman"/>
                        <a:ea typeface="Calibri"/>
                      </a:endParaRPr>
                    </a:p>
                  </a:txBody>
                  <a:tcPr marL="68580" marR="68580" marT="0" marB="0"/>
                </a:tc>
                <a:tc>
                  <a:txBody>
                    <a:bodyPr/>
                    <a:lstStyle/>
                    <a:p>
                      <a:pPr marL="0" marR="0" algn="l"/>
                      <a:r>
                        <a:rPr lang="en-GB" sz="1000">
                          <a:effectLst/>
                        </a:rPr>
                        <a:t>CRF 17</a:t>
                      </a:r>
                      <a:endParaRPr lang="de-DE" sz="1000">
                        <a:effectLst/>
                        <a:latin typeface="Times New Roman"/>
                        <a:ea typeface="Calibri"/>
                      </a:endParaRPr>
                    </a:p>
                  </a:txBody>
                  <a:tcPr marL="68580" marR="68580" marT="0" marB="0"/>
                </a:tc>
                <a:tc>
                  <a:txBody>
                    <a:bodyPr/>
                    <a:lstStyle/>
                    <a:p>
                      <a:pPr marL="0" marR="0" algn="l"/>
                      <a:r>
                        <a:rPr lang="en-GB" sz="1000">
                          <a:effectLst/>
                        </a:rPr>
                        <a:t>CRF 23</a:t>
                      </a:r>
                      <a:endParaRPr lang="de-DE" sz="1000">
                        <a:effectLst/>
                        <a:latin typeface="Times New Roman"/>
                        <a:ea typeface="Calibri"/>
                      </a:endParaRPr>
                    </a:p>
                  </a:txBody>
                  <a:tcPr marL="68580" marR="68580" marT="0" marB="0"/>
                </a:tc>
                <a:tc>
                  <a:txBody>
                    <a:bodyPr/>
                    <a:lstStyle/>
                    <a:p>
                      <a:pPr marL="0" marR="0" algn="l"/>
                      <a:r>
                        <a:rPr lang="en-GB" sz="1000">
                          <a:effectLst/>
                        </a:rPr>
                        <a:t>CRF 29</a:t>
                      </a:r>
                      <a:endParaRPr lang="de-DE" sz="1000">
                        <a:effectLst/>
                        <a:latin typeface="Times New Roman"/>
                        <a:ea typeface="Calibri"/>
                      </a:endParaRPr>
                    </a:p>
                  </a:txBody>
                  <a:tcPr marL="68580" marR="68580" marT="0" marB="0"/>
                </a:tc>
                <a:tc>
                  <a:txBody>
                    <a:bodyPr/>
                    <a:lstStyle/>
                    <a:p>
                      <a:pPr marL="0" marR="0" algn="l"/>
                      <a:r>
                        <a:rPr lang="en-GB" sz="1000">
                          <a:effectLst/>
                        </a:rPr>
                        <a:t>CRF 35</a:t>
                      </a:r>
                      <a:endParaRPr lang="de-DE" sz="1000">
                        <a:effectLst/>
                        <a:latin typeface="Times New Roman"/>
                        <a:ea typeface="Calibri"/>
                      </a:endParaRPr>
                    </a:p>
                  </a:txBody>
                  <a:tcPr marL="68580" marR="68580" marT="0" marB="0"/>
                </a:tc>
                <a:tc>
                  <a:txBody>
                    <a:bodyPr/>
                    <a:lstStyle/>
                    <a:p>
                      <a:pPr marL="0" marR="0" algn="l"/>
                      <a:r>
                        <a:rPr lang="en-GB" sz="1000">
                          <a:effectLst/>
                        </a:rPr>
                        <a:t>CRF 41</a:t>
                      </a:r>
                      <a:endParaRPr lang="de-DE" sz="1000">
                        <a:effectLst/>
                        <a:latin typeface="Times New Roman"/>
                        <a:ea typeface="Calibri"/>
                      </a:endParaRPr>
                    </a:p>
                  </a:txBody>
                  <a:tcPr marL="68580" marR="68580" marT="0" marB="0"/>
                </a:tc>
                <a:tc>
                  <a:txBody>
                    <a:bodyPr/>
                    <a:lstStyle/>
                    <a:p>
                      <a:pPr marL="0" marR="0" algn="l"/>
                      <a:r>
                        <a:rPr lang="en-GB" sz="1000">
                          <a:effectLst/>
                        </a:rPr>
                        <a:t>CRF 47</a:t>
                      </a:r>
                      <a:endParaRPr lang="de-DE" sz="1000">
                        <a:effectLst/>
                        <a:latin typeface="Times New Roman"/>
                        <a:ea typeface="Calibri"/>
                      </a:endParaRPr>
                    </a:p>
                  </a:txBody>
                  <a:tcPr marL="68580" marR="68580" marT="0" marB="0"/>
                </a:tc>
                <a:extLst>
                  <a:ext uri="{0D108BD9-81ED-4DB2-BD59-A6C34878D82A}">
                    <a16:rowId xmlns:a16="http://schemas.microsoft.com/office/drawing/2014/main" val="10000"/>
                  </a:ext>
                </a:extLst>
              </a:tr>
              <a:tr h="352567">
                <a:tc>
                  <a:txBody>
                    <a:bodyPr/>
                    <a:lstStyle/>
                    <a:p>
                      <a:pPr marL="0" marR="0" algn="l"/>
                      <a:r>
                        <a:rPr lang="en-GB" sz="1000" dirty="0">
                          <a:effectLst/>
                        </a:rPr>
                        <a:t>VMAF</a:t>
                      </a:r>
                      <a:endParaRPr lang="de-DE" sz="1000" dirty="0">
                        <a:effectLst/>
                        <a:latin typeface="Times New Roman"/>
                        <a:ea typeface="Calibri"/>
                      </a:endParaRPr>
                    </a:p>
                  </a:txBody>
                  <a:tcPr marL="68580" marR="68580" marT="0" marB="0"/>
                </a:tc>
                <a:tc>
                  <a:txBody>
                    <a:bodyPr/>
                    <a:lstStyle/>
                    <a:p>
                      <a:pPr marL="0" marR="0" algn="l"/>
                      <a:r>
                        <a:rPr lang="en-GB" sz="1000">
                          <a:effectLst/>
                        </a:rPr>
                        <a:t>0.05</a:t>
                      </a:r>
                      <a:endParaRPr lang="de-DE" sz="1000">
                        <a:effectLst/>
                        <a:latin typeface="Times New Roman"/>
                        <a:ea typeface="Calibri"/>
                      </a:endParaRPr>
                    </a:p>
                  </a:txBody>
                  <a:tcPr marL="68580" marR="68580" marT="0" marB="0"/>
                </a:tc>
                <a:tc>
                  <a:txBody>
                    <a:bodyPr/>
                    <a:lstStyle/>
                    <a:p>
                      <a:pPr marL="0" marR="0" algn="l"/>
                      <a:r>
                        <a:rPr lang="en-GB" sz="1000">
                          <a:effectLst/>
                        </a:rPr>
                        <a:t>0.26</a:t>
                      </a:r>
                      <a:endParaRPr lang="de-DE" sz="1000">
                        <a:effectLst/>
                        <a:latin typeface="Times New Roman"/>
                        <a:ea typeface="Calibri"/>
                      </a:endParaRPr>
                    </a:p>
                  </a:txBody>
                  <a:tcPr marL="68580" marR="68580" marT="0" marB="0"/>
                </a:tc>
                <a:tc>
                  <a:txBody>
                    <a:bodyPr/>
                    <a:lstStyle/>
                    <a:p>
                      <a:pPr marL="0" marR="0" algn="l"/>
                      <a:r>
                        <a:rPr lang="en-GB" sz="1000">
                          <a:effectLst/>
                        </a:rPr>
                        <a:t>0.61</a:t>
                      </a:r>
                      <a:endParaRPr lang="de-DE" sz="1000">
                        <a:effectLst/>
                        <a:latin typeface="Times New Roman"/>
                        <a:ea typeface="Calibri"/>
                      </a:endParaRPr>
                    </a:p>
                  </a:txBody>
                  <a:tcPr marL="68580" marR="68580" marT="0" marB="0"/>
                </a:tc>
                <a:tc>
                  <a:txBody>
                    <a:bodyPr/>
                    <a:lstStyle/>
                    <a:p>
                      <a:pPr marL="0" marR="0" algn="l"/>
                      <a:r>
                        <a:rPr lang="en-GB" sz="1000">
                          <a:effectLst/>
                        </a:rPr>
                        <a:t>0.75</a:t>
                      </a:r>
                      <a:endParaRPr lang="de-DE" sz="1000">
                        <a:effectLst/>
                        <a:latin typeface="Times New Roman"/>
                        <a:ea typeface="Calibri"/>
                      </a:endParaRPr>
                    </a:p>
                  </a:txBody>
                  <a:tcPr marL="68580" marR="68580" marT="0" marB="0"/>
                </a:tc>
                <a:tc>
                  <a:txBody>
                    <a:bodyPr/>
                    <a:lstStyle/>
                    <a:p>
                      <a:pPr marL="0" marR="0" algn="l"/>
                      <a:r>
                        <a:rPr lang="en-GB" sz="1000" b="1">
                          <a:solidFill>
                            <a:srgbClr val="FF0000"/>
                          </a:solidFill>
                          <a:effectLst/>
                        </a:rPr>
                        <a:t>0.77</a:t>
                      </a:r>
                      <a:endParaRPr lang="de-DE" sz="1000" b="1">
                        <a:solidFill>
                          <a:srgbClr val="FF0000"/>
                        </a:solidFill>
                        <a:effectLst/>
                        <a:latin typeface="Times New Roman"/>
                        <a:ea typeface="Calibri"/>
                      </a:endParaRPr>
                    </a:p>
                  </a:txBody>
                  <a:tcPr marL="68580" marR="68580" marT="0" marB="0"/>
                </a:tc>
                <a:tc>
                  <a:txBody>
                    <a:bodyPr/>
                    <a:lstStyle/>
                    <a:p>
                      <a:pPr marL="0" marR="0" algn="l"/>
                      <a:r>
                        <a:rPr lang="en-GB" sz="1000">
                          <a:effectLst/>
                        </a:rPr>
                        <a:t>0.74</a:t>
                      </a:r>
                      <a:endParaRPr lang="de-DE" sz="1000">
                        <a:effectLst/>
                        <a:latin typeface="Times New Roman"/>
                        <a:ea typeface="Calibri"/>
                      </a:endParaRPr>
                    </a:p>
                  </a:txBody>
                  <a:tcPr marL="68580" marR="68580" marT="0" marB="0"/>
                </a:tc>
                <a:tc>
                  <a:txBody>
                    <a:bodyPr/>
                    <a:lstStyle/>
                    <a:p>
                      <a:pPr marL="0" marR="0" algn="l"/>
                      <a:r>
                        <a:rPr lang="en-GB" sz="1000">
                          <a:effectLst/>
                        </a:rPr>
                        <a:t>0.68</a:t>
                      </a:r>
                      <a:endParaRPr lang="de-DE" sz="1000">
                        <a:effectLst/>
                        <a:latin typeface="Times New Roman"/>
                        <a:ea typeface="Calibri"/>
                      </a:endParaRPr>
                    </a:p>
                  </a:txBody>
                  <a:tcPr marL="68580" marR="68580" marT="0" marB="0"/>
                </a:tc>
                <a:extLst>
                  <a:ext uri="{0D108BD9-81ED-4DB2-BD59-A6C34878D82A}">
                    <a16:rowId xmlns:a16="http://schemas.microsoft.com/office/drawing/2014/main" val="10001"/>
                  </a:ext>
                </a:extLst>
              </a:tr>
              <a:tr h="352567">
                <a:tc>
                  <a:txBody>
                    <a:bodyPr/>
                    <a:lstStyle/>
                    <a:p>
                      <a:pPr marL="0" marR="0" algn="l"/>
                      <a:r>
                        <a:rPr lang="en-GB" sz="1000" dirty="0">
                          <a:effectLst/>
                        </a:rPr>
                        <a:t>PEVQ</a:t>
                      </a:r>
                      <a:endParaRPr lang="de-DE" sz="1000" dirty="0">
                        <a:effectLst/>
                        <a:latin typeface="Times New Roman"/>
                        <a:ea typeface="Calibri"/>
                      </a:endParaRPr>
                    </a:p>
                  </a:txBody>
                  <a:tcPr marL="68580" marR="68580" marT="0" marB="0"/>
                </a:tc>
                <a:tc>
                  <a:txBody>
                    <a:bodyPr/>
                    <a:lstStyle/>
                    <a:p>
                      <a:pPr marL="0" marR="0" algn="l"/>
                      <a:r>
                        <a:rPr lang="en-GB" sz="1000" dirty="0">
                          <a:effectLst/>
                        </a:rPr>
                        <a:t>0.06</a:t>
                      </a:r>
                      <a:endParaRPr lang="de-DE" sz="1000" dirty="0">
                        <a:effectLst/>
                        <a:latin typeface="Times New Roman"/>
                        <a:ea typeface="Calibri"/>
                      </a:endParaRPr>
                    </a:p>
                  </a:txBody>
                  <a:tcPr marL="68580" marR="68580" marT="0" marB="0"/>
                </a:tc>
                <a:tc>
                  <a:txBody>
                    <a:bodyPr/>
                    <a:lstStyle/>
                    <a:p>
                      <a:pPr marL="0" marR="0" algn="l"/>
                      <a:r>
                        <a:rPr lang="en-GB" sz="1000">
                          <a:effectLst/>
                        </a:rPr>
                        <a:t>0.26</a:t>
                      </a:r>
                      <a:endParaRPr lang="de-DE" sz="1000">
                        <a:effectLst/>
                        <a:latin typeface="Times New Roman"/>
                        <a:ea typeface="Calibri"/>
                      </a:endParaRPr>
                    </a:p>
                  </a:txBody>
                  <a:tcPr marL="68580" marR="68580" marT="0" marB="0"/>
                </a:tc>
                <a:tc>
                  <a:txBody>
                    <a:bodyPr/>
                    <a:lstStyle/>
                    <a:p>
                      <a:pPr marL="0" marR="0" algn="l"/>
                      <a:r>
                        <a:rPr lang="en-GB" sz="1000">
                          <a:effectLst/>
                        </a:rPr>
                        <a:t>0.57</a:t>
                      </a:r>
                      <a:endParaRPr lang="de-DE" sz="1000">
                        <a:effectLst/>
                        <a:latin typeface="Times New Roman"/>
                        <a:ea typeface="Calibri"/>
                      </a:endParaRPr>
                    </a:p>
                  </a:txBody>
                  <a:tcPr marL="68580" marR="68580" marT="0" marB="0"/>
                </a:tc>
                <a:tc>
                  <a:txBody>
                    <a:bodyPr/>
                    <a:lstStyle/>
                    <a:p>
                      <a:pPr marL="0" marR="0" algn="l"/>
                      <a:r>
                        <a:rPr lang="en-GB" sz="1000">
                          <a:effectLst/>
                        </a:rPr>
                        <a:t>0.70</a:t>
                      </a:r>
                      <a:endParaRPr lang="de-DE" sz="1000">
                        <a:effectLst/>
                        <a:latin typeface="Times New Roman"/>
                        <a:ea typeface="Calibri"/>
                      </a:endParaRPr>
                    </a:p>
                  </a:txBody>
                  <a:tcPr marL="68580" marR="68580" marT="0" marB="0"/>
                </a:tc>
                <a:tc>
                  <a:txBody>
                    <a:bodyPr/>
                    <a:lstStyle/>
                    <a:p>
                      <a:pPr marL="0" marR="0" algn="l"/>
                      <a:r>
                        <a:rPr lang="en-GB" sz="1000" b="1" dirty="0">
                          <a:solidFill>
                            <a:srgbClr val="FF0000"/>
                          </a:solidFill>
                          <a:effectLst/>
                        </a:rPr>
                        <a:t>0.73</a:t>
                      </a:r>
                      <a:endParaRPr lang="de-DE" sz="1000" b="1" dirty="0">
                        <a:solidFill>
                          <a:srgbClr val="FF0000"/>
                        </a:solidFill>
                        <a:effectLst/>
                        <a:latin typeface="Times New Roman"/>
                        <a:ea typeface="Calibri"/>
                      </a:endParaRPr>
                    </a:p>
                  </a:txBody>
                  <a:tcPr marL="68580" marR="68580" marT="0" marB="0"/>
                </a:tc>
                <a:tc>
                  <a:txBody>
                    <a:bodyPr/>
                    <a:lstStyle/>
                    <a:p>
                      <a:pPr marL="0" marR="0" algn="l"/>
                      <a:r>
                        <a:rPr lang="en-GB" sz="1000">
                          <a:effectLst/>
                        </a:rPr>
                        <a:t>0.72</a:t>
                      </a:r>
                      <a:endParaRPr lang="de-DE" sz="1000">
                        <a:effectLst/>
                        <a:latin typeface="Times New Roman"/>
                        <a:ea typeface="Calibri"/>
                      </a:endParaRPr>
                    </a:p>
                  </a:txBody>
                  <a:tcPr marL="68580" marR="68580" marT="0" marB="0"/>
                </a:tc>
                <a:tc>
                  <a:txBody>
                    <a:bodyPr/>
                    <a:lstStyle/>
                    <a:p>
                      <a:pPr marL="0" marR="0" algn="l"/>
                      <a:r>
                        <a:rPr lang="en-GB" sz="1000" dirty="0">
                          <a:effectLst/>
                        </a:rPr>
                        <a:t>0.68</a:t>
                      </a:r>
                      <a:endParaRPr lang="de-DE" sz="1000" dirty="0">
                        <a:effectLst/>
                        <a:latin typeface="Times New Roman"/>
                        <a:ea typeface="Calibri"/>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690465323"/>
              </p:ext>
            </p:extLst>
          </p:nvPr>
        </p:nvGraphicFramePr>
        <p:xfrm>
          <a:off x="1444242" y="3187211"/>
          <a:ext cx="6396395" cy="1002660"/>
        </p:xfrm>
        <a:graphic>
          <a:graphicData uri="http://schemas.openxmlformats.org/drawingml/2006/table">
            <a:tbl>
              <a:tblPr firstRow="1" firstCol="1" bandRow="1">
                <a:tableStyleId>{5C22544A-7EE6-4342-B048-85BDC9FD1C3A}</a:tableStyleId>
              </a:tblPr>
              <a:tblGrid>
                <a:gridCol w="837542">
                  <a:extLst>
                    <a:ext uri="{9D8B030D-6E8A-4147-A177-3AD203B41FA5}">
                      <a16:colId xmlns:a16="http://schemas.microsoft.com/office/drawing/2014/main" val="20000"/>
                    </a:ext>
                  </a:extLst>
                </a:gridCol>
                <a:gridCol w="793927">
                  <a:extLst>
                    <a:ext uri="{9D8B030D-6E8A-4147-A177-3AD203B41FA5}">
                      <a16:colId xmlns:a16="http://schemas.microsoft.com/office/drawing/2014/main" val="20001"/>
                    </a:ext>
                  </a:extLst>
                </a:gridCol>
                <a:gridCol w="793927">
                  <a:extLst>
                    <a:ext uri="{9D8B030D-6E8A-4147-A177-3AD203B41FA5}">
                      <a16:colId xmlns:a16="http://schemas.microsoft.com/office/drawing/2014/main" val="20002"/>
                    </a:ext>
                  </a:extLst>
                </a:gridCol>
                <a:gridCol w="793927">
                  <a:extLst>
                    <a:ext uri="{9D8B030D-6E8A-4147-A177-3AD203B41FA5}">
                      <a16:colId xmlns:a16="http://schemas.microsoft.com/office/drawing/2014/main" val="20003"/>
                    </a:ext>
                  </a:extLst>
                </a:gridCol>
                <a:gridCol w="793927">
                  <a:extLst>
                    <a:ext uri="{9D8B030D-6E8A-4147-A177-3AD203B41FA5}">
                      <a16:colId xmlns:a16="http://schemas.microsoft.com/office/drawing/2014/main" val="20004"/>
                    </a:ext>
                  </a:extLst>
                </a:gridCol>
                <a:gridCol w="794609">
                  <a:extLst>
                    <a:ext uri="{9D8B030D-6E8A-4147-A177-3AD203B41FA5}">
                      <a16:colId xmlns:a16="http://schemas.microsoft.com/office/drawing/2014/main" val="20005"/>
                    </a:ext>
                  </a:extLst>
                </a:gridCol>
                <a:gridCol w="794609">
                  <a:extLst>
                    <a:ext uri="{9D8B030D-6E8A-4147-A177-3AD203B41FA5}">
                      <a16:colId xmlns:a16="http://schemas.microsoft.com/office/drawing/2014/main" val="20006"/>
                    </a:ext>
                  </a:extLst>
                </a:gridCol>
                <a:gridCol w="793927">
                  <a:extLst>
                    <a:ext uri="{9D8B030D-6E8A-4147-A177-3AD203B41FA5}">
                      <a16:colId xmlns:a16="http://schemas.microsoft.com/office/drawing/2014/main" val="20007"/>
                    </a:ext>
                  </a:extLst>
                </a:gridCol>
              </a:tblGrid>
              <a:tr h="334220">
                <a:tc>
                  <a:txBody>
                    <a:bodyPr/>
                    <a:lstStyle/>
                    <a:p>
                      <a:pPr marL="0" marR="0" algn="l"/>
                      <a:r>
                        <a:rPr lang="en-GB" sz="1000" dirty="0">
                          <a:effectLst/>
                        </a:rPr>
                        <a:t> </a:t>
                      </a:r>
                      <a:endParaRPr lang="de-DE" sz="1000" dirty="0">
                        <a:effectLst/>
                        <a:latin typeface="Times New Roman"/>
                        <a:ea typeface="Calibri"/>
                      </a:endParaRPr>
                    </a:p>
                  </a:txBody>
                  <a:tcPr marL="68580" marR="68580" marT="0" marB="0"/>
                </a:tc>
                <a:tc>
                  <a:txBody>
                    <a:bodyPr/>
                    <a:lstStyle/>
                    <a:p>
                      <a:pPr marL="0" marR="0" algn="l"/>
                      <a:r>
                        <a:rPr lang="en-GB" sz="1000">
                          <a:effectLst/>
                        </a:rPr>
                        <a:t>CRF 11</a:t>
                      </a:r>
                      <a:endParaRPr lang="de-DE" sz="1000">
                        <a:effectLst/>
                        <a:latin typeface="Times New Roman"/>
                        <a:ea typeface="Calibri"/>
                      </a:endParaRPr>
                    </a:p>
                  </a:txBody>
                  <a:tcPr marL="68580" marR="68580" marT="0" marB="0"/>
                </a:tc>
                <a:tc>
                  <a:txBody>
                    <a:bodyPr/>
                    <a:lstStyle/>
                    <a:p>
                      <a:pPr marL="0" marR="0" algn="l"/>
                      <a:r>
                        <a:rPr lang="en-GB" sz="1000">
                          <a:effectLst/>
                        </a:rPr>
                        <a:t>CRF 17</a:t>
                      </a:r>
                      <a:endParaRPr lang="de-DE" sz="1000">
                        <a:effectLst/>
                        <a:latin typeface="Times New Roman"/>
                        <a:ea typeface="Calibri"/>
                      </a:endParaRPr>
                    </a:p>
                  </a:txBody>
                  <a:tcPr marL="68580" marR="68580" marT="0" marB="0"/>
                </a:tc>
                <a:tc>
                  <a:txBody>
                    <a:bodyPr/>
                    <a:lstStyle/>
                    <a:p>
                      <a:pPr marL="0" marR="0" algn="l"/>
                      <a:r>
                        <a:rPr lang="en-GB" sz="1000">
                          <a:effectLst/>
                        </a:rPr>
                        <a:t>CRF 23</a:t>
                      </a:r>
                      <a:endParaRPr lang="de-DE" sz="1000">
                        <a:effectLst/>
                        <a:latin typeface="Times New Roman"/>
                        <a:ea typeface="Calibri"/>
                      </a:endParaRPr>
                    </a:p>
                  </a:txBody>
                  <a:tcPr marL="68580" marR="68580" marT="0" marB="0"/>
                </a:tc>
                <a:tc>
                  <a:txBody>
                    <a:bodyPr/>
                    <a:lstStyle/>
                    <a:p>
                      <a:pPr marL="0" marR="0" algn="l"/>
                      <a:r>
                        <a:rPr lang="en-GB" sz="1000">
                          <a:effectLst/>
                        </a:rPr>
                        <a:t>CRF 29</a:t>
                      </a:r>
                      <a:endParaRPr lang="de-DE" sz="1000">
                        <a:effectLst/>
                        <a:latin typeface="Times New Roman"/>
                        <a:ea typeface="Calibri"/>
                      </a:endParaRPr>
                    </a:p>
                  </a:txBody>
                  <a:tcPr marL="68580" marR="68580" marT="0" marB="0"/>
                </a:tc>
                <a:tc>
                  <a:txBody>
                    <a:bodyPr/>
                    <a:lstStyle/>
                    <a:p>
                      <a:pPr marL="0" marR="0" algn="l"/>
                      <a:r>
                        <a:rPr lang="en-GB" sz="1000">
                          <a:effectLst/>
                        </a:rPr>
                        <a:t>CRF 35</a:t>
                      </a:r>
                      <a:endParaRPr lang="de-DE" sz="1000">
                        <a:effectLst/>
                        <a:latin typeface="Times New Roman"/>
                        <a:ea typeface="Calibri"/>
                      </a:endParaRPr>
                    </a:p>
                  </a:txBody>
                  <a:tcPr marL="68580" marR="68580" marT="0" marB="0"/>
                </a:tc>
                <a:tc>
                  <a:txBody>
                    <a:bodyPr/>
                    <a:lstStyle/>
                    <a:p>
                      <a:pPr marL="0" marR="0" algn="l"/>
                      <a:r>
                        <a:rPr lang="en-GB" sz="1000">
                          <a:effectLst/>
                        </a:rPr>
                        <a:t>CRF 41</a:t>
                      </a:r>
                      <a:endParaRPr lang="de-DE" sz="1000">
                        <a:effectLst/>
                        <a:latin typeface="Times New Roman"/>
                        <a:ea typeface="Calibri"/>
                      </a:endParaRPr>
                    </a:p>
                  </a:txBody>
                  <a:tcPr marL="68580" marR="68580" marT="0" marB="0"/>
                </a:tc>
                <a:tc>
                  <a:txBody>
                    <a:bodyPr/>
                    <a:lstStyle/>
                    <a:p>
                      <a:pPr marL="0" marR="0" algn="l"/>
                      <a:r>
                        <a:rPr lang="en-GB" sz="1000">
                          <a:effectLst/>
                        </a:rPr>
                        <a:t>CRF 47</a:t>
                      </a:r>
                      <a:endParaRPr lang="de-DE" sz="1000">
                        <a:effectLst/>
                        <a:latin typeface="Times New Roman"/>
                        <a:ea typeface="Calibri"/>
                      </a:endParaRPr>
                    </a:p>
                  </a:txBody>
                  <a:tcPr marL="68580" marR="68580" marT="0" marB="0"/>
                </a:tc>
                <a:extLst>
                  <a:ext uri="{0D108BD9-81ED-4DB2-BD59-A6C34878D82A}">
                    <a16:rowId xmlns:a16="http://schemas.microsoft.com/office/drawing/2014/main" val="10000"/>
                  </a:ext>
                </a:extLst>
              </a:tr>
              <a:tr h="334220">
                <a:tc>
                  <a:txBody>
                    <a:bodyPr/>
                    <a:lstStyle/>
                    <a:p>
                      <a:pPr marL="0" marR="0" algn="l"/>
                      <a:r>
                        <a:rPr lang="en-GB" sz="1000">
                          <a:effectLst/>
                        </a:rPr>
                        <a:t>VMAF</a:t>
                      </a:r>
                      <a:endParaRPr lang="de-DE" sz="1000">
                        <a:effectLst/>
                        <a:latin typeface="Times New Roman"/>
                        <a:ea typeface="Calibri"/>
                      </a:endParaRPr>
                    </a:p>
                  </a:txBody>
                  <a:tcPr marL="68580" marR="68580" marT="0" marB="0"/>
                </a:tc>
                <a:tc>
                  <a:txBody>
                    <a:bodyPr/>
                    <a:lstStyle/>
                    <a:p>
                      <a:pPr marL="0" marR="0" algn="l"/>
                      <a:r>
                        <a:rPr lang="en-GB" sz="1000">
                          <a:effectLst/>
                        </a:rPr>
                        <a:t>0.01</a:t>
                      </a:r>
                      <a:endParaRPr lang="de-DE" sz="1000">
                        <a:effectLst/>
                        <a:latin typeface="Times New Roman"/>
                        <a:ea typeface="Calibri"/>
                      </a:endParaRPr>
                    </a:p>
                  </a:txBody>
                  <a:tcPr marL="68580" marR="68580" marT="0" marB="0"/>
                </a:tc>
                <a:tc>
                  <a:txBody>
                    <a:bodyPr/>
                    <a:lstStyle/>
                    <a:p>
                      <a:pPr marL="0" marR="0" algn="l"/>
                      <a:r>
                        <a:rPr lang="en-GB" sz="1000">
                          <a:effectLst/>
                        </a:rPr>
                        <a:t>0.21</a:t>
                      </a:r>
                      <a:endParaRPr lang="de-DE" sz="1000">
                        <a:effectLst/>
                        <a:latin typeface="Times New Roman"/>
                        <a:ea typeface="Calibri"/>
                      </a:endParaRPr>
                    </a:p>
                  </a:txBody>
                  <a:tcPr marL="68580" marR="68580" marT="0" marB="0"/>
                </a:tc>
                <a:tc>
                  <a:txBody>
                    <a:bodyPr/>
                    <a:lstStyle/>
                    <a:p>
                      <a:pPr marL="0" marR="0" algn="l"/>
                      <a:r>
                        <a:rPr lang="en-GB" sz="1000">
                          <a:effectLst/>
                        </a:rPr>
                        <a:t>0.56</a:t>
                      </a:r>
                      <a:endParaRPr lang="de-DE" sz="1000">
                        <a:effectLst/>
                        <a:latin typeface="Times New Roman"/>
                        <a:ea typeface="Calibri"/>
                      </a:endParaRPr>
                    </a:p>
                  </a:txBody>
                  <a:tcPr marL="68580" marR="68580" marT="0" marB="0"/>
                </a:tc>
                <a:tc>
                  <a:txBody>
                    <a:bodyPr/>
                    <a:lstStyle/>
                    <a:p>
                      <a:pPr marL="0" marR="0" algn="l"/>
                      <a:r>
                        <a:rPr lang="en-GB" sz="1000">
                          <a:effectLst/>
                        </a:rPr>
                        <a:t>0.70</a:t>
                      </a:r>
                      <a:endParaRPr lang="de-DE" sz="1000">
                        <a:effectLst/>
                        <a:latin typeface="Times New Roman"/>
                        <a:ea typeface="Calibri"/>
                      </a:endParaRPr>
                    </a:p>
                  </a:txBody>
                  <a:tcPr marL="68580" marR="68580" marT="0" marB="0"/>
                </a:tc>
                <a:tc>
                  <a:txBody>
                    <a:bodyPr/>
                    <a:lstStyle/>
                    <a:p>
                      <a:pPr marL="0" marR="0" algn="l"/>
                      <a:r>
                        <a:rPr lang="en-GB" sz="1000" b="1" dirty="0">
                          <a:solidFill>
                            <a:srgbClr val="FF0000"/>
                          </a:solidFill>
                          <a:effectLst/>
                        </a:rPr>
                        <a:t>0.73</a:t>
                      </a:r>
                      <a:endParaRPr lang="de-DE" sz="1000" b="1" dirty="0">
                        <a:solidFill>
                          <a:srgbClr val="FF0000"/>
                        </a:solidFill>
                        <a:effectLst/>
                        <a:latin typeface="Times New Roman"/>
                        <a:ea typeface="Calibri"/>
                      </a:endParaRPr>
                    </a:p>
                  </a:txBody>
                  <a:tcPr marL="68580" marR="68580" marT="0" marB="0"/>
                </a:tc>
                <a:tc>
                  <a:txBody>
                    <a:bodyPr/>
                    <a:lstStyle/>
                    <a:p>
                      <a:pPr marL="0" marR="0" algn="l"/>
                      <a:r>
                        <a:rPr lang="en-GB" sz="1000">
                          <a:effectLst/>
                        </a:rPr>
                        <a:t>0.71</a:t>
                      </a:r>
                      <a:endParaRPr lang="de-DE" sz="1000">
                        <a:effectLst/>
                        <a:latin typeface="Times New Roman"/>
                        <a:ea typeface="Calibri"/>
                      </a:endParaRPr>
                    </a:p>
                  </a:txBody>
                  <a:tcPr marL="68580" marR="68580" marT="0" marB="0"/>
                </a:tc>
                <a:tc>
                  <a:txBody>
                    <a:bodyPr/>
                    <a:lstStyle/>
                    <a:p>
                      <a:pPr marL="0" marR="0" algn="l"/>
                      <a:r>
                        <a:rPr lang="en-GB" sz="1000">
                          <a:effectLst/>
                        </a:rPr>
                        <a:t>0.66</a:t>
                      </a:r>
                      <a:endParaRPr lang="de-DE" sz="1000">
                        <a:effectLst/>
                        <a:latin typeface="Times New Roman"/>
                        <a:ea typeface="Calibri"/>
                      </a:endParaRPr>
                    </a:p>
                  </a:txBody>
                  <a:tcPr marL="68580" marR="68580" marT="0" marB="0"/>
                </a:tc>
                <a:extLst>
                  <a:ext uri="{0D108BD9-81ED-4DB2-BD59-A6C34878D82A}">
                    <a16:rowId xmlns:a16="http://schemas.microsoft.com/office/drawing/2014/main" val="10001"/>
                  </a:ext>
                </a:extLst>
              </a:tr>
              <a:tr h="334220">
                <a:tc>
                  <a:txBody>
                    <a:bodyPr/>
                    <a:lstStyle/>
                    <a:p>
                      <a:pPr marL="0" marR="0" algn="l"/>
                      <a:r>
                        <a:rPr lang="en-GB" sz="1000">
                          <a:effectLst/>
                        </a:rPr>
                        <a:t>PEVQ</a:t>
                      </a:r>
                      <a:endParaRPr lang="de-DE" sz="1000">
                        <a:effectLst/>
                        <a:latin typeface="Times New Roman"/>
                        <a:ea typeface="Calibri"/>
                      </a:endParaRPr>
                    </a:p>
                  </a:txBody>
                  <a:tcPr marL="68580" marR="68580" marT="0" marB="0"/>
                </a:tc>
                <a:tc>
                  <a:txBody>
                    <a:bodyPr/>
                    <a:lstStyle/>
                    <a:p>
                      <a:pPr marL="0" marR="0" algn="l"/>
                      <a:r>
                        <a:rPr lang="en-GB" sz="1000">
                          <a:effectLst/>
                        </a:rPr>
                        <a:t>0.04</a:t>
                      </a:r>
                      <a:endParaRPr lang="de-DE" sz="1000">
                        <a:effectLst/>
                        <a:latin typeface="Times New Roman"/>
                        <a:ea typeface="Calibri"/>
                      </a:endParaRPr>
                    </a:p>
                  </a:txBody>
                  <a:tcPr marL="68580" marR="68580" marT="0" marB="0"/>
                </a:tc>
                <a:tc>
                  <a:txBody>
                    <a:bodyPr/>
                    <a:lstStyle/>
                    <a:p>
                      <a:pPr marL="0" marR="0" algn="l"/>
                      <a:r>
                        <a:rPr lang="en-GB" sz="1000">
                          <a:effectLst/>
                        </a:rPr>
                        <a:t>0.23</a:t>
                      </a:r>
                      <a:endParaRPr lang="de-DE" sz="1000">
                        <a:effectLst/>
                        <a:latin typeface="Times New Roman"/>
                        <a:ea typeface="Calibri"/>
                      </a:endParaRPr>
                    </a:p>
                  </a:txBody>
                  <a:tcPr marL="68580" marR="68580" marT="0" marB="0"/>
                </a:tc>
                <a:tc>
                  <a:txBody>
                    <a:bodyPr/>
                    <a:lstStyle/>
                    <a:p>
                      <a:pPr marL="0" marR="0" algn="l"/>
                      <a:r>
                        <a:rPr lang="en-GB" sz="1000">
                          <a:effectLst/>
                        </a:rPr>
                        <a:t>0.54</a:t>
                      </a:r>
                      <a:endParaRPr lang="de-DE" sz="1000">
                        <a:effectLst/>
                        <a:latin typeface="Times New Roman"/>
                        <a:ea typeface="Calibri"/>
                      </a:endParaRPr>
                    </a:p>
                  </a:txBody>
                  <a:tcPr marL="68580" marR="68580" marT="0" marB="0"/>
                </a:tc>
                <a:tc>
                  <a:txBody>
                    <a:bodyPr/>
                    <a:lstStyle/>
                    <a:p>
                      <a:pPr marL="0" marR="0" algn="l"/>
                      <a:r>
                        <a:rPr lang="en-GB" sz="1000">
                          <a:effectLst/>
                        </a:rPr>
                        <a:t>0.68</a:t>
                      </a:r>
                      <a:endParaRPr lang="de-DE" sz="1000">
                        <a:effectLst/>
                        <a:latin typeface="Times New Roman"/>
                        <a:ea typeface="Calibri"/>
                      </a:endParaRPr>
                    </a:p>
                  </a:txBody>
                  <a:tcPr marL="68580" marR="68580" marT="0" marB="0"/>
                </a:tc>
                <a:tc>
                  <a:txBody>
                    <a:bodyPr/>
                    <a:lstStyle/>
                    <a:p>
                      <a:pPr marL="0" marR="0" algn="l"/>
                      <a:r>
                        <a:rPr lang="en-GB" sz="1000" dirty="0">
                          <a:effectLst/>
                        </a:rPr>
                        <a:t>0.72</a:t>
                      </a:r>
                      <a:endParaRPr lang="de-DE" sz="1000" dirty="0">
                        <a:effectLst/>
                        <a:latin typeface="Times New Roman"/>
                        <a:ea typeface="Calibri"/>
                      </a:endParaRPr>
                    </a:p>
                  </a:txBody>
                  <a:tcPr marL="68580" marR="68580" marT="0" marB="0"/>
                </a:tc>
                <a:tc>
                  <a:txBody>
                    <a:bodyPr/>
                    <a:lstStyle/>
                    <a:p>
                      <a:pPr marL="0" marR="0" algn="l"/>
                      <a:r>
                        <a:rPr lang="en-GB" sz="1000" b="1" dirty="0">
                          <a:solidFill>
                            <a:srgbClr val="FF0000"/>
                          </a:solidFill>
                          <a:effectLst/>
                        </a:rPr>
                        <a:t>0.73</a:t>
                      </a:r>
                      <a:endParaRPr lang="de-DE" sz="1000" b="1" dirty="0">
                        <a:solidFill>
                          <a:srgbClr val="FF0000"/>
                        </a:solidFill>
                        <a:effectLst/>
                        <a:latin typeface="Times New Roman"/>
                        <a:ea typeface="Calibri"/>
                      </a:endParaRPr>
                    </a:p>
                  </a:txBody>
                  <a:tcPr marL="68580" marR="68580" marT="0" marB="0"/>
                </a:tc>
                <a:tc>
                  <a:txBody>
                    <a:bodyPr/>
                    <a:lstStyle/>
                    <a:p>
                      <a:pPr marL="0" marR="0" algn="l"/>
                      <a:r>
                        <a:rPr lang="en-GB" sz="1000" dirty="0">
                          <a:effectLst/>
                        </a:rPr>
                        <a:t>0.70</a:t>
                      </a:r>
                      <a:endParaRPr lang="de-DE" sz="1000" dirty="0">
                        <a:effectLst/>
                        <a:latin typeface="Times New Roman"/>
                        <a:ea typeface="Calibri"/>
                      </a:endParaRPr>
                    </a:p>
                  </a:txBody>
                  <a:tcPr marL="68580" marR="68580" marT="0" marB="0"/>
                </a:tc>
                <a:extLst>
                  <a:ext uri="{0D108BD9-81ED-4DB2-BD59-A6C34878D82A}">
                    <a16:rowId xmlns:a16="http://schemas.microsoft.com/office/drawing/2014/main" val="10002"/>
                  </a:ext>
                </a:extLst>
              </a:tr>
            </a:tbl>
          </a:graphicData>
        </a:graphic>
      </p:graphicFrame>
      <p:sp>
        <p:nvSpPr>
          <p:cNvPr id="7" name="TextBox 6"/>
          <p:cNvSpPr txBox="1"/>
          <p:nvPr/>
        </p:nvSpPr>
        <p:spPr>
          <a:xfrm>
            <a:off x="627796" y="968992"/>
            <a:ext cx="1441420" cy="369332"/>
          </a:xfrm>
          <a:prstGeom prst="rect">
            <a:avLst/>
          </a:prstGeom>
          <a:noFill/>
        </p:spPr>
        <p:txBody>
          <a:bodyPr wrap="none" rtlCol="0">
            <a:spAutoFit/>
          </a:bodyPr>
          <a:lstStyle/>
          <a:p>
            <a:r>
              <a:rPr lang="de-DE" dirty="0"/>
              <a:t>Pearson CC</a:t>
            </a:r>
          </a:p>
        </p:txBody>
      </p:sp>
      <p:sp>
        <p:nvSpPr>
          <p:cNvPr id="8" name="TextBox 7"/>
          <p:cNvSpPr txBox="1"/>
          <p:nvPr/>
        </p:nvSpPr>
        <p:spPr>
          <a:xfrm>
            <a:off x="675764" y="2738652"/>
            <a:ext cx="1646605" cy="369332"/>
          </a:xfrm>
          <a:prstGeom prst="rect">
            <a:avLst/>
          </a:prstGeom>
          <a:noFill/>
        </p:spPr>
        <p:txBody>
          <a:bodyPr wrap="none" rtlCol="0">
            <a:spAutoFit/>
          </a:bodyPr>
          <a:lstStyle/>
          <a:p>
            <a:r>
              <a:rPr lang="de-DE" dirty="0"/>
              <a:t>Spearman CC</a:t>
            </a:r>
          </a:p>
        </p:txBody>
      </p:sp>
      <p:sp>
        <p:nvSpPr>
          <p:cNvPr id="5" name="Slide Number Placeholder 4"/>
          <p:cNvSpPr>
            <a:spLocks noGrp="1"/>
          </p:cNvSpPr>
          <p:nvPr>
            <p:ph type="sldNum" sz="quarter" idx="12"/>
          </p:nvPr>
        </p:nvSpPr>
        <p:spPr/>
        <p:txBody>
          <a:bodyPr/>
          <a:lstStyle/>
          <a:p>
            <a:pPr>
              <a:defRPr/>
            </a:pPr>
            <a:fld id="{54D9700E-88A5-4F99-B11E-31B34AF2A341}" type="slidenum">
              <a:rPr lang="en-US" smtClean="0"/>
              <a:pPr>
                <a:defRPr/>
              </a:pPr>
              <a:t>11</a:t>
            </a:fld>
            <a:endParaRPr lang="en-US" dirty="0"/>
          </a:p>
        </p:txBody>
      </p:sp>
    </p:spTree>
    <p:extLst>
      <p:ext uri="{BB962C8B-B14F-4D97-AF65-F5344CB8AC3E}">
        <p14:creationId xmlns:p14="http://schemas.microsoft.com/office/powerpoint/2010/main" val="2209148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457200" y="398464"/>
            <a:ext cx="8229600" cy="570528"/>
          </a:xfrm>
          <a:prstGeom prst="rect">
            <a:avLst/>
          </a:prstGeom>
        </p:spPr>
        <p:txBody>
          <a:bodyPr/>
          <a:lstStyle/>
          <a:p>
            <a:r>
              <a:rPr lang="de-DE" sz="2400" dirty="0">
                <a:solidFill>
                  <a:srgbClr val="4A452A"/>
                </a:solidFill>
                <a:latin typeface="Microsoft New Tai Lue" charset="0"/>
              </a:rPr>
              <a:t>Exp. Evaluation (5/5) – X264 based CRF(35) vs VQEC</a:t>
            </a:r>
          </a:p>
          <a:p>
            <a:endParaRPr lang="de-DE" sz="2400" dirty="0">
              <a:solidFill>
                <a:srgbClr val="4A452A"/>
              </a:solidFill>
              <a:latin typeface="Microsoft New Tai Lue" charset="0"/>
            </a:endParaRPr>
          </a:p>
        </p:txBody>
      </p:sp>
      <p:pic>
        <p:nvPicPr>
          <p:cNvPr id="3074" name="Picture 2" descr="G:\VideoDatabase\Databases\Opticom_SmartCoding\src_comp_analysis\complexity_plot_vmaf_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588" y="818840"/>
            <a:ext cx="5188719" cy="389224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rot="19323652">
            <a:off x="3377820" y="2593076"/>
            <a:ext cx="3275463" cy="743803"/>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Oval 8"/>
          <p:cNvSpPr/>
          <p:nvPr/>
        </p:nvSpPr>
        <p:spPr>
          <a:xfrm rot="19323652">
            <a:off x="2934269" y="2083559"/>
            <a:ext cx="3275463" cy="743803"/>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Slide Number Placeholder 4"/>
          <p:cNvSpPr>
            <a:spLocks noGrp="1"/>
          </p:cNvSpPr>
          <p:nvPr>
            <p:ph type="sldNum" sz="quarter" idx="12"/>
          </p:nvPr>
        </p:nvSpPr>
        <p:spPr/>
        <p:txBody>
          <a:bodyPr/>
          <a:lstStyle/>
          <a:p>
            <a:pPr>
              <a:defRPr/>
            </a:pPr>
            <a:fld id="{54D9700E-88A5-4F99-B11E-31B34AF2A341}" type="slidenum">
              <a:rPr lang="en-US" smtClean="0"/>
              <a:pPr>
                <a:defRPr/>
              </a:pPr>
              <a:t>12</a:t>
            </a:fld>
            <a:endParaRPr lang="en-US" dirty="0"/>
          </a:p>
        </p:txBody>
      </p:sp>
    </p:spTree>
    <p:extLst>
      <p:ext uri="{BB962C8B-B14F-4D97-AF65-F5344CB8AC3E}">
        <p14:creationId xmlns:p14="http://schemas.microsoft.com/office/powerpoint/2010/main" val="237649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457200" y="398464"/>
            <a:ext cx="8229600" cy="570528"/>
          </a:xfrm>
          <a:prstGeom prst="rect">
            <a:avLst/>
          </a:prstGeom>
        </p:spPr>
        <p:txBody>
          <a:bodyPr/>
          <a:lstStyle/>
          <a:p>
            <a:r>
              <a:rPr lang="de-DE" sz="2400" dirty="0">
                <a:solidFill>
                  <a:srgbClr val="4A452A"/>
                </a:solidFill>
                <a:latin typeface="Microsoft New Tai Lue" charset="0"/>
              </a:rPr>
              <a:t>CRF-EncComp for Compressed Video</a:t>
            </a:r>
          </a:p>
          <a:p>
            <a:endParaRPr lang="de-DE" sz="2400" dirty="0">
              <a:solidFill>
                <a:srgbClr val="4A452A"/>
              </a:solidFill>
              <a:latin typeface="Microsoft New Tai Lue"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16656570"/>
              </p:ext>
            </p:extLst>
          </p:nvPr>
        </p:nvGraphicFramePr>
        <p:xfrm>
          <a:off x="1371601" y="1188374"/>
          <a:ext cx="6558801" cy="1350110"/>
        </p:xfrm>
        <a:graphic>
          <a:graphicData uri="http://schemas.openxmlformats.org/drawingml/2006/table">
            <a:tbl>
              <a:tblPr firstRow="1" firstCol="1" bandRow="1">
                <a:tableStyleId>{5C22544A-7EE6-4342-B048-85BDC9FD1C3A}</a:tableStyleId>
              </a:tblPr>
              <a:tblGrid>
                <a:gridCol w="2186267">
                  <a:extLst>
                    <a:ext uri="{9D8B030D-6E8A-4147-A177-3AD203B41FA5}">
                      <a16:colId xmlns:a16="http://schemas.microsoft.com/office/drawing/2014/main" val="20000"/>
                    </a:ext>
                  </a:extLst>
                </a:gridCol>
                <a:gridCol w="2186267">
                  <a:extLst>
                    <a:ext uri="{9D8B030D-6E8A-4147-A177-3AD203B41FA5}">
                      <a16:colId xmlns:a16="http://schemas.microsoft.com/office/drawing/2014/main" val="20001"/>
                    </a:ext>
                  </a:extLst>
                </a:gridCol>
                <a:gridCol w="2186267">
                  <a:extLst>
                    <a:ext uri="{9D8B030D-6E8A-4147-A177-3AD203B41FA5}">
                      <a16:colId xmlns:a16="http://schemas.microsoft.com/office/drawing/2014/main" val="20002"/>
                    </a:ext>
                  </a:extLst>
                </a:gridCol>
              </a:tblGrid>
              <a:tr h="270022">
                <a:tc>
                  <a:txBody>
                    <a:bodyPr/>
                    <a:lstStyle/>
                    <a:p>
                      <a:pPr marL="0" marR="0">
                        <a:spcBef>
                          <a:spcPts val="0"/>
                        </a:spcBef>
                        <a:spcAft>
                          <a:spcPts val="0"/>
                        </a:spcAft>
                      </a:pPr>
                      <a:r>
                        <a:rPr lang="en-GB" sz="1100" dirty="0">
                          <a:effectLst/>
                        </a:rPr>
                        <a:t>CRF=35</a:t>
                      </a:r>
                      <a:endParaRPr lang="de-DE"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dirty="0">
                          <a:effectLst/>
                        </a:rPr>
                        <a:t>Pearson</a:t>
                      </a:r>
                      <a:endParaRPr lang="de-DE"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Spearman</a:t>
                      </a:r>
                      <a:endParaRPr lang="de-DE"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70022">
                <a:tc>
                  <a:txBody>
                    <a:bodyPr/>
                    <a:lstStyle/>
                    <a:p>
                      <a:pPr marL="0" marR="0">
                        <a:spcBef>
                          <a:spcPts val="0"/>
                        </a:spcBef>
                        <a:spcAft>
                          <a:spcPts val="0"/>
                        </a:spcAft>
                      </a:pPr>
                      <a:r>
                        <a:rPr lang="en-GB" sz="1100">
                          <a:effectLst/>
                        </a:rPr>
                        <a:t>UHD – original FPS </a:t>
                      </a:r>
                      <a:endParaRPr lang="de-DE"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0.77</a:t>
                      </a:r>
                      <a:endParaRPr lang="de-DE"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0.73</a:t>
                      </a:r>
                      <a:endParaRPr lang="de-DE"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70022">
                <a:tc>
                  <a:txBody>
                    <a:bodyPr/>
                    <a:lstStyle/>
                    <a:p>
                      <a:pPr marL="0" marR="0">
                        <a:spcBef>
                          <a:spcPts val="0"/>
                        </a:spcBef>
                        <a:spcAft>
                          <a:spcPts val="0"/>
                        </a:spcAft>
                      </a:pPr>
                      <a:r>
                        <a:rPr lang="en-GB" sz="1100">
                          <a:effectLst/>
                        </a:rPr>
                        <a:t>HD – original FPS</a:t>
                      </a:r>
                      <a:endParaRPr lang="de-DE"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0.75</a:t>
                      </a:r>
                      <a:endParaRPr lang="de-DE"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0.72</a:t>
                      </a:r>
                      <a:endParaRPr lang="de-DE"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70022">
                <a:tc>
                  <a:txBody>
                    <a:bodyPr/>
                    <a:lstStyle/>
                    <a:p>
                      <a:pPr marL="0" marR="0">
                        <a:spcBef>
                          <a:spcPts val="0"/>
                        </a:spcBef>
                        <a:spcAft>
                          <a:spcPts val="0"/>
                        </a:spcAft>
                      </a:pPr>
                      <a:r>
                        <a:rPr lang="en-GB" sz="1100" dirty="0">
                          <a:effectLst/>
                        </a:rPr>
                        <a:t>1/4 UHD – original FPS</a:t>
                      </a:r>
                      <a:endParaRPr lang="de-DE"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0.71</a:t>
                      </a:r>
                      <a:endParaRPr lang="de-DE"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0.68</a:t>
                      </a:r>
                      <a:endParaRPr lang="de-DE"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70022">
                <a:tc>
                  <a:txBody>
                    <a:bodyPr/>
                    <a:lstStyle/>
                    <a:p>
                      <a:pPr marL="0" marR="0">
                        <a:spcBef>
                          <a:spcPts val="0"/>
                        </a:spcBef>
                        <a:spcAft>
                          <a:spcPts val="0"/>
                        </a:spcAft>
                      </a:pPr>
                      <a:r>
                        <a:rPr lang="en-GB" sz="1100" dirty="0">
                          <a:effectLst/>
                        </a:rPr>
                        <a:t>1/4 UHD – 1/4  FPS</a:t>
                      </a:r>
                      <a:endParaRPr lang="de-DE"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0.70</a:t>
                      </a:r>
                      <a:endParaRPr lang="de-DE"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dirty="0">
                          <a:effectLst/>
                        </a:rPr>
                        <a:t>0.67</a:t>
                      </a:r>
                      <a:endParaRPr lang="de-DE"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937850815"/>
              </p:ext>
            </p:extLst>
          </p:nvPr>
        </p:nvGraphicFramePr>
        <p:xfrm>
          <a:off x="1371602" y="2914813"/>
          <a:ext cx="6587148" cy="1418350"/>
        </p:xfrm>
        <a:graphic>
          <a:graphicData uri="http://schemas.openxmlformats.org/drawingml/2006/table">
            <a:tbl>
              <a:tblPr firstRow="1" firstCol="1" bandRow="1">
                <a:tableStyleId>{5C22544A-7EE6-4342-B048-85BDC9FD1C3A}</a:tableStyleId>
              </a:tblPr>
              <a:tblGrid>
                <a:gridCol w="2195716">
                  <a:extLst>
                    <a:ext uri="{9D8B030D-6E8A-4147-A177-3AD203B41FA5}">
                      <a16:colId xmlns:a16="http://schemas.microsoft.com/office/drawing/2014/main" val="20000"/>
                    </a:ext>
                  </a:extLst>
                </a:gridCol>
                <a:gridCol w="2195716">
                  <a:extLst>
                    <a:ext uri="{9D8B030D-6E8A-4147-A177-3AD203B41FA5}">
                      <a16:colId xmlns:a16="http://schemas.microsoft.com/office/drawing/2014/main" val="20001"/>
                    </a:ext>
                  </a:extLst>
                </a:gridCol>
                <a:gridCol w="2195716">
                  <a:extLst>
                    <a:ext uri="{9D8B030D-6E8A-4147-A177-3AD203B41FA5}">
                      <a16:colId xmlns:a16="http://schemas.microsoft.com/office/drawing/2014/main" val="20002"/>
                    </a:ext>
                  </a:extLst>
                </a:gridCol>
              </a:tblGrid>
              <a:tr h="283670">
                <a:tc>
                  <a:txBody>
                    <a:bodyPr/>
                    <a:lstStyle/>
                    <a:p>
                      <a:pPr marL="0" marR="0">
                        <a:spcBef>
                          <a:spcPts val="0"/>
                        </a:spcBef>
                        <a:spcAft>
                          <a:spcPts val="0"/>
                        </a:spcAft>
                      </a:pPr>
                      <a:r>
                        <a:rPr lang="en-GB" sz="1100" dirty="0">
                          <a:effectLst/>
                        </a:rPr>
                        <a:t>CRF=35</a:t>
                      </a:r>
                      <a:endParaRPr lang="de-DE"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Pearson</a:t>
                      </a:r>
                      <a:endParaRPr lang="de-DE"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Spearman</a:t>
                      </a:r>
                      <a:endParaRPr lang="de-DE"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83670">
                <a:tc>
                  <a:txBody>
                    <a:bodyPr/>
                    <a:lstStyle/>
                    <a:p>
                      <a:pPr marL="0" marR="0">
                        <a:spcBef>
                          <a:spcPts val="0"/>
                        </a:spcBef>
                        <a:spcAft>
                          <a:spcPts val="0"/>
                        </a:spcAft>
                      </a:pPr>
                      <a:r>
                        <a:rPr lang="en-GB" sz="1100">
                          <a:effectLst/>
                        </a:rPr>
                        <a:t>UHD – original FPS </a:t>
                      </a:r>
                      <a:endParaRPr lang="de-DE"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0.73</a:t>
                      </a:r>
                      <a:endParaRPr lang="de-DE"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0.72</a:t>
                      </a:r>
                      <a:endParaRPr lang="de-DE"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83670">
                <a:tc>
                  <a:txBody>
                    <a:bodyPr/>
                    <a:lstStyle/>
                    <a:p>
                      <a:pPr marL="0" marR="0">
                        <a:spcBef>
                          <a:spcPts val="0"/>
                        </a:spcBef>
                        <a:spcAft>
                          <a:spcPts val="0"/>
                        </a:spcAft>
                      </a:pPr>
                      <a:r>
                        <a:rPr lang="en-GB" sz="1100">
                          <a:effectLst/>
                        </a:rPr>
                        <a:t>HD – original FPS</a:t>
                      </a:r>
                      <a:endParaRPr lang="de-DE"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0.73</a:t>
                      </a:r>
                      <a:endParaRPr lang="de-DE"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0.72</a:t>
                      </a:r>
                      <a:endParaRPr lang="de-DE"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83670">
                <a:tc>
                  <a:txBody>
                    <a:bodyPr/>
                    <a:lstStyle/>
                    <a:p>
                      <a:pPr marL="0" marR="0">
                        <a:spcBef>
                          <a:spcPts val="0"/>
                        </a:spcBef>
                        <a:spcAft>
                          <a:spcPts val="0"/>
                        </a:spcAft>
                      </a:pPr>
                      <a:r>
                        <a:rPr lang="en-GB" sz="1100">
                          <a:effectLst/>
                        </a:rPr>
                        <a:t>1/4 UHD – original FPS</a:t>
                      </a:r>
                      <a:endParaRPr lang="de-DE"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0.70</a:t>
                      </a:r>
                      <a:endParaRPr lang="de-DE"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0.71</a:t>
                      </a:r>
                      <a:endParaRPr lang="de-DE"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83670">
                <a:tc>
                  <a:txBody>
                    <a:bodyPr/>
                    <a:lstStyle/>
                    <a:p>
                      <a:pPr marL="0" marR="0">
                        <a:spcBef>
                          <a:spcPts val="0"/>
                        </a:spcBef>
                        <a:spcAft>
                          <a:spcPts val="0"/>
                        </a:spcAft>
                      </a:pPr>
                      <a:r>
                        <a:rPr lang="en-GB" sz="1100">
                          <a:effectLst/>
                        </a:rPr>
                        <a:t>1/4 UHD – 1/4  FPS</a:t>
                      </a:r>
                      <a:endParaRPr lang="de-DE"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a:effectLst/>
                        </a:rPr>
                        <a:t>0.67</a:t>
                      </a:r>
                      <a:endParaRPr lang="de-DE"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GB" sz="1100" dirty="0">
                          <a:effectLst/>
                        </a:rPr>
                        <a:t>0.67</a:t>
                      </a:r>
                      <a:endParaRPr lang="de-DE"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6" name="Slide Number Placeholder 5"/>
          <p:cNvSpPr>
            <a:spLocks noGrp="1"/>
          </p:cNvSpPr>
          <p:nvPr>
            <p:ph type="sldNum" sz="quarter" idx="12"/>
          </p:nvPr>
        </p:nvSpPr>
        <p:spPr/>
        <p:txBody>
          <a:bodyPr/>
          <a:lstStyle/>
          <a:p>
            <a:pPr>
              <a:defRPr/>
            </a:pPr>
            <a:fld id="{54D9700E-88A5-4F99-B11E-31B34AF2A341}" type="slidenum">
              <a:rPr lang="en-US" smtClean="0"/>
              <a:pPr>
                <a:defRPr/>
              </a:pPr>
              <a:t>13</a:t>
            </a:fld>
            <a:endParaRPr lang="en-US" dirty="0"/>
          </a:p>
        </p:txBody>
      </p:sp>
    </p:spTree>
    <p:extLst>
      <p:ext uri="{BB962C8B-B14F-4D97-AF65-F5344CB8AC3E}">
        <p14:creationId xmlns:p14="http://schemas.microsoft.com/office/powerpoint/2010/main" val="270948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457200" y="398464"/>
            <a:ext cx="8229600" cy="570528"/>
          </a:xfrm>
          <a:prstGeom prst="rect">
            <a:avLst/>
          </a:prstGeom>
        </p:spPr>
        <p:txBody>
          <a:bodyPr/>
          <a:lstStyle/>
          <a:p>
            <a:r>
              <a:rPr lang="de-DE" sz="2400" dirty="0">
                <a:solidFill>
                  <a:srgbClr val="4A452A"/>
                </a:solidFill>
                <a:latin typeface="Microsoft New Tai Lue" charset="0"/>
              </a:rPr>
              <a:t>Application - Hybrid NR Metric</a:t>
            </a:r>
          </a:p>
          <a:p>
            <a:endParaRPr lang="de-DE" sz="2400" dirty="0">
              <a:solidFill>
                <a:srgbClr val="4A452A"/>
              </a:solidFill>
              <a:latin typeface="Microsoft New Tai Lue" charset="0"/>
            </a:endParaRPr>
          </a:p>
        </p:txBody>
      </p:sp>
      <p:sp>
        <p:nvSpPr>
          <p:cNvPr id="5" name="Inhaltsplatzhalter 2"/>
          <p:cNvSpPr>
            <a:spLocks noGrp="1"/>
          </p:cNvSpPr>
          <p:nvPr/>
        </p:nvSpPr>
        <p:spPr bwMode="auto">
          <a:xfrm>
            <a:off x="457200" y="1029856"/>
            <a:ext cx="4374107" cy="377983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457200" indent="-457200" algn="l" rtl="0" fontAlgn="base">
              <a:spcBef>
                <a:spcPct val="20000"/>
              </a:spcBef>
              <a:spcAft>
                <a:spcPct val="0"/>
              </a:spcAft>
              <a:buClr>
                <a:schemeClr val="accent1"/>
              </a:buClr>
              <a:buFont typeface="Wingdings" panose="05000000000000000000" pitchFamily="2"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bg2">
                  <a:lumMod val="25000"/>
                </a:schemeClr>
              </a:buClr>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6"/>
              </a:buClr>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58775" indent="-358775" fontAlgn="auto">
              <a:spcAft>
                <a:spcPts val="0"/>
              </a:spcAft>
              <a:defRPr/>
            </a:pPr>
            <a:r>
              <a:rPr lang="de-DE" sz="1800" dirty="0"/>
              <a:t>ITU-T P.1204.5 Hybrid NR uses CRF based encoding complexity as a feature. P.1204.5 can be used to measure quality of videos encoded using H264, H265, VP9. Features: </a:t>
            </a:r>
            <a:r>
              <a:rPr lang="de-DE" sz="1800" dirty="0">
                <a:solidFill>
                  <a:srgbClr val="0000FF"/>
                </a:solidFill>
              </a:rPr>
              <a:t>Codec, bitrate, framerate, resolution and coding complexity</a:t>
            </a:r>
          </a:p>
          <a:p>
            <a:pPr marL="358775" indent="-358775" fontAlgn="auto">
              <a:spcAft>
                <a:spcPts val="0"/>
              </a:spcAft>
              <a:defRPr/>
            </a:pPr>
            <a:endParaRPr lang="de-DE" sz="1800" dirty="0"/>
          </a:p>
          <a:p>
            <a:pPr marL="358775" indent="-358775" fontAlgn="auto">
              <a:spcAft>
                <a:spcPts val="0"/>
              </a:spcAft>
              <a:defRPr/>
            </a:pPr>
            <a:r>
              <a:rPr lang="de-DE" sz="1800" dirty="0"/>
              <a:t>CRF 23 using VP9 is used to determine an estimate of the encoding complexity of a short video</a:t>
            </a:r>
          </a:p>
          <a:p>
            <a:pPr marL="358775" indent="-358775" fontAlgn="auto">
              <a:spcAft>
                <a:spcPts val="0"/>
              </a:spcAft>
              <a:defRPr/>
            </a:pPr>
            <a:endParaRPr lang="de-DE" sz="1800" dirty="0"/>
          </a:p>
          <a:p>
            <a:pPr marL="358775" indent="-358775" fontAlgn="auto">
              <a:spcAft>
                <a:spcPts val="0"/>
              </a:spcAft>
              <a:defRPr/>
            </a:pPr>
            <a:r>
              <a:rPr lang="de-DE" sz="1800" dirty="0"/>
              <a:t>An update of P.1204.5 is planned </a:t>
            </a:r>
            <a:r>
              <a:rPr lang="de-DE" sz="1800" dirty="0" err="1"/>
              <a:t>for</a:t>
            </a:r>
            <a:r>
              <a:rPr lang="de-DE" sz="1800" dirty="0"/>
              <a:t> </a:t>
            </a:r>
            <a:r>
              <a:rPr lang="de-DE" sz="1800" dirty="0" err="1"/>
              <a:t>the</a:t>
            </a:r>
            <a:r>
              <a:rPr lang="de-DE" sz="1800" dirty="0"/>
              <a:t> AV1 </a:t>
            </a:r>
            <a:r>
              <a:rPr lang="de-DE" sz="1800" dirty="0" err="1"/>
              <a:t>codec</a:t>
            </a:r>
            <a:r>
              <a:rPr lang="de-DE" sz="1800"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2330474352"/>
              </p:ext>
            </p:extLst>
          </p:nvPr>
        </p:nvGraphicFramePr>
        <p:xfrm>
          <a:off x="4981432" y="548469"/>
          <a:ext cx="4114800" cy="4114800"/>
        </p:xfrm>
        <a:graphic>
          <a:graphicData uri="http://schemas.openxmlformats.org/presentationml/2006/ole">
            <mc:AlternateContent xmlns:mc="http://schemas.openxmlformats.org/markup-compatibility/2006">
              <mc:Choice xmlns:v="urn:schemas-microsoft-com:vml" Requires="v">
                <p:oleObj spid="_x0000_s8212" name="Acrobat Document" r:id="rId4" imgW="4114800" imgH="4114800" progId="AcroExch.Document.DC">
                  <p:embed/>
                </p:oleObj>
              </mc:Choice>
              <mc:Fallback>
                <p:oleObj name="Acrobat Document" r:id="rId4" imgW="4114800" imgH="4114800" progId="AcroExch.Document.DC">
                  <p:embed/>
                  <p:pic>
                    <p:nvPicPr>
                      <p:cNvPr id="0" name=""/>
                      <p:cNvPicPr/>
                      <p:nvPr/>
                    </p:nvPicPr>
                    <p:blipFill>
                      <a:blip r:embed="rId5"/>
                      <a:stretch>
                        <a:fillRect/>
                      </a:stretch>
                    </p:blipFill>
                    <p:spPr>
                      <a:xfrm>
                        <a:off x="4981432" y="548469"/>
                        <a:ext cx="4114800" cy="4114800"/>
                      </a:xfrm>
                      <a:prstGeom prst="rect">
                        <a:avLst/>
                      </a:prstGeom>
                    </p:spPr>
                  </p:pic>
                </p:oleObj>
              </mc:Fallback>
            </mc:AlternateContent>
          </a:graphicData>
        </a:graphic>
      </p:graphicFrame>
      <p:sp>
        <p:nvSpPr>
          <p:cNvPr id="6" name="TextBox 5"/>
          <p:cNvSpPr txBox="1"/>
          <p:nvPr/>
        </p:nvSpPr>
        <p:spPr>
          <a:xfrm>
            <a:off x="5841242" y="683728"/>
            <a:ext cx="2032351" cy="276999"/>
          </a:xfrm>
          <a:prstGeom prst="rect">
            <a:avLst/>
          </a:prstGeom>
          <a:noFill/>
        </p:spPr>
        <p:txBody>
          <a:bodyPr wrap="none" rtlCol="0">
            <a:spAutoFit/>
          </a:bodyPr>
          <a:lstStyle/>
          <a:p>
            <a:r>
              <a:rPr lang="de-DE" sz="1200" dirty="0"/>
              <a:t>P.1204.5, Avg RMSE 0.440</a:t>
            </a:r>
          </a:p>
        </p:txBody>
      </p:sp>
      <p:sp>
        <p:nvSpPr>
          <p:cNvPr id="7" name="Slide Number Placeholder 6"/>
          <p:cNvSpPr>
            <a:spLocks noGrp="1"/>
          </p:cNvSpPr>
          <p:nvPr>
            <p:ph type="sldNum" sz="quarter" idx="12"/>
          </p:nvPr>
        </p:nvSpPr>
        <p:spPr/>
        <p:txBody>
          <a:bodyPr/>
          <a:lstStyle/>
          <a:p>
            <a:pPr>
              <a:defRPr/>
            </a:pPr>
            <a:fld id="{54D9700E-88A5-4F99-B11E-31B34AF2A341}" type="slidenum">
              <a:rPr lang="en-US" smtClean="0"/>
              <a:pPr>
                <a:defRPr/>
              </a:pPr>
              <a:t>14</a:t>
            </a:fld>
            <a:endParaRPr lang="en-US" dirty="0"/>
          </a:p>
        </p:txBody>
      </p:sp>
    </p:spTree>
    <p:extLst>
      <p:ext uri="{BB962C8B-B14F-4D97-AF65-F5344CB8AC3E}">
        <p14:creationId xmlns:p14="http://schemas.microsoft.com/office/powerpoint/2010/main" val="2361845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457200" y="398464"/>
            <a:ext cx="8229600" cy="570528"/>
          </a:xfrm>
          <a:prstGeom prst="rect">
            <a:avLst/>
          </a:prstGeom>
        </p:spPr>
        <p:txBody>
          <a:bodyPr/>
          <a:lstStyle/>
          <a:p>
            <a:r>
              <a:rPr lang="de-DE" sz="2400" dirty="0">
                <a:solidFill>
                  <a:srgbClr val="4A452A"/>
                </a:solidFill>
                <a:latin typeface="Microsoft New Tai Lue" charset="0"/>
              </a:rPr>
              <a:t>Context</a:t>
            </a:r>
          </a:p>
        </p:txBody>
      </p:sp>
      <p:sp>
        <p:nvSpPr>
          <p:cNvPr id="2" name="Oval 1"/>
          <p:cNvSpPr/>
          <p:nvPr/>
        </p:nvSpPr>
        <p:spPr>
          <a:xfrm>
            <a:off x="2265528" y="1883391"/>
            <a:ext cx="1282890" cy="12419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Box 2"/>
          <p:cNvSpPr txBox="1"/>
          <p:nvPr/>
        </p:nvSpPr>
        <p:spPr>
          <a:xfrm>
            <a:off x="2308091" y="2211976"/>
            <a:ext cx="1197764" cy="584775"/>
          </a:xfrm>
          <a:prstGeom prst="rect">
            <a:avLst/>
          </a:prstGeom>
          <a:noFill/>
        </p:spPr>
        <p:txBody>
          <a:bodyPr wrap="none" rtlCol="0">
            <a:spAutoFit/>
          </a:bodyPr>
          <a:lstStyle/>
          <a:p>
            <a:pPr algn="ctr"/>
            <a:r>
              <a:rPr lang="de-DE" sz="1600" dirty="0"/>
              <a:t>Encoding</a:t>
            </a:r>
          </a:p>
          <a:p>
            <a:pPr algn="ctr"/>
            <a:r>
              <a:rPr lang="de-DE" sz="1600" dirty="0"/>
              <a:t>Complexity</a:t>
            </a:r>
          </a:p>
        </p:txBody>
      </p:sp>
      <p:sp>
        <p:nvSpPr>
          <p:cNvPr id="18" name="Oval 17"/>
          <p:cNvSpPr/>
          <p:nvPr/>
        </p:nvSpPr>
        <p:spPr>
          <a:xfrm>
            <a:off x="5318077" y="1883389"/>
            <a:ext cx="1282890" cy="12419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Box 18"/>
          <p:cNvSpPr txBox="1"/>
          <p:nvPr/>
        </p:nvSpPr>
        <p:spPr>
          <a:xfrm>
            <a:off x="5548192" y="2211974"/>
            <a:ext cx="822661" cy="584775"/>
          </a:xfrm>
          <a:prstGeom prst="rect">
            <a:avLst/>
          </a:prstGeom>
          <a:noFill/>
        </p:spPr>
        <p:txBody>
          <a:bodyPr wrap="none" rtlCol="0">
            <a:spAutoFit/>
          </a:bodyPr>
          <a:lstStyle/>
          <a:p>
            <a:pPr algn="ctr"/>
            <a:r>
              <a:rPr lang="de-DE" sz="1600" dirty="0"/>
              <a:t>Video</a:t>
            </a:r>
          </a:p>
          <a:p>
            <a:pPr algn="ctr"/>
            <a:r>
              <a:rPr lang="de-DE" sz="1600" dirty="0"/>
              <a:t>Quality</a:t>
            </a:r>
          </a:p>
        </p:txBody>
      </p:sp>
      <p:sp>
        <p:nvSpPr>
          <p:cNvPr id="23" name="Curved Up Arrow 22"/>
          <p:cNvSpPr/>
          <p:nvPr/>
        </p:nvSpPr>
        <p:spPr>
          <a:xfrm>
            <a:off x="2811440" y="3125337"/>
            <a:ext cx="3309582" cy="62097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4" name="Curved Up Arrow 23"/>
          <p:cNvSpPr/>
          <p:nvPr/>
        </p:nvSpPr>
        <p:spPr>
          <a:xfrm rot="10800000">
            <a:off x="2745460" y="1225323"/>
            <a:ext cx="3293446" cy="62804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 name="Slide Number Placeholder 3"/>
          <p:cNvSpPr>
            <a:spLocks noGrp="1"/>
          </p:cNvSpPr>
          <p:nvPr>
            <p:ph type="sldNum" sz="quarter" idx="12"/>
          </p:nvPr>
        </p:nvSpPr>
        <p:spPr/>
        <p:txBody>
          <a:bodyPr/>
          <a:lstStyle/>
          <a:p>
            <a:pPr>
              <a:defRPr/>
            </a:pPr>
            <a:fld id="{54D9700E-88A5-4F99-B11E-31B34AF2A341}" type="slidenum">
              <a:rPr lang="en-US" smtClean="0"/>
              <a:pPr>
                <a:defRPr/>
              </a:pPr>
              <a:t>2</a:t>
            </a:fld>
            <a:endParaRPr lang="en-US" dirty="0"/>
          </a:p>
        </p:txBody>
      </p:sp>
    </p:spTree>
    <p:extLst>
      <p:ext uri="{BB962C8B-B14F-4D97-AF65-F5344CB8AC3E}">
        <p14:creationId xmlns:p14="http://schemas.microsoft.com/office/powerpoint/2010/main" val="323584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457200" y="398464"/>
            <a:ext cx="8229600" cy="570528"/>
          </a:xfrm>
          <a:prstGeom prst="rect">
            <a:avLst/>
          </a:prstGeom>
        </p:spPr>
        <p:txBody>
          <a:bodyPr/>
          <a:lstStyle/>
          <a:p>
            <a:r>
              <a:rPr lang="de-DE" sz="2400" dirty="0">
                <a:solidFill>
                  <a:srgbClr val="4A452A"/>
                </a:solidFill>
                <a:latin typeface="Microsoft New Tai Lue" charset="0"/>
              </a:rPr>
              <a:t>What is encoding complexity?</a:t>
            </a:r>
          </a:p>
        </p:txBody>
      </p:sp>
      <p:sp>
        <p:nvSpPr>
          <p:cNvPr id="9" name="Inhaltsplatzhalter 2"/>
          <p:cNvSpPr txBox="1">
            <a:spLocks/>
          </p:cNvSpPr>
          <p:nvPr/>
        </p:nvSpPr>
        <p:spPr>
          <a:xfrm>
            <a:off x="457200" y="1131153"/>
            <a:ext cx="8229600" cy="3394075"/>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400" dirty="0">
                <a:solidFill>
                  <a:srgbClr val="00B0F0"/>
                </a:solidFill>
              </a:rPr>
              <a:t>Is it scene complexity?</a:t>
            </a:r>
            <a:endParaRPr lang="en-GB" sz="2400" dirty="0">
              <a:solidFill>
                <a:srgbClr val="00B0F0"/>
              </a:solidFill>
            </a:endParaRPr>
          </a:p>
          <a:p>
            <a:pPr lvl="1"/>
            <a:r>
              <a:rPr lang="en-GB" sz="2000" dirty="0">
                <a:solidFill>
                  <a:srgbClr val="00B0F0"/>
                </a:solidFill>
              </a:rPr>
              <a:t>Often SI/TI is taken as a measure of scene complexity can we say SI/TI is a measure of encoding complexity?</a:t>
            </a:r>
          </a:p>
          <a:p>
            <a:r>
              <a:rPr lang="en-GB" sz="2400" dirty="0">
                <a:solidFill>
                  <a:srgbClr val="00B0F0"/>
                </a:solidFill>
              </a:rPr>
              <a:t>Is it a universal quantity?</a:t>
            </a:r>
          </a:p>
          <a:p>
            <a:pPr lvl="1"/>
            <a:r>
              <a:rPr lang="en-GB" sz="2000" dirty="0">
                <a:solidFill>
                  <a:srgbClr val="00B0F0"/>
                </a:solidFill>
              </a:rPr>
              <a:t>Can we say a certain video is easy or difficult to encode for all codecs?</a:t>
            </a:r>
          </a:p>
          <a:p>
            <a:pPr lvl="1"/>
            <a:r>
              <a:rPr lang="en-GB" sz="2000" dirty="0">
                <a:solidFill>
                  <a:srgbClr val="00B0F0"/>
                </a:solidFill>
              </a:rPr>
              <a:t>What is the measurement scale of such a quantity?</a:t>
            </a:r>
          </a:p>
          <a:p>
            <a:r>
              <a:rPr lang="en-GB" sz="2400" dirty="0">
                <a:solidFill>
                  <a:srgbClr val="00B0F0"/>
                </a:solidFill>
              </a:rPr>
              <a:t>What is the effect of technical parameters?</a:t>
            </a:r>
          </a:p>
          <a:p>
            <a:pPr lvl="1"/>
            <a:r>
              <a:rPr lang="en-GB" sz="2000" dirty="0">
                <a:solidFill>
                  <a:srgbClr val="00B0F0"/>
                </a:solidFill>
              </a:rPr>
              <a:t>Can we say that higher resolution, higher framerate videos are more complex?</a:t>
            </a:r>
          </a:p>
          <a:p>
            <a:endParaRPr lang="de-DE" sz="1800" dirty="0"/>
          </a:p>
          <a:p>
            <a:pPr marL="0" indent="0">
              <a:buFont typeface="Arial" charset="0"/>
              <a:buNone/>
            </a:pPr>
            <a:endParaRPr lang="en-GB" sz="2400" dirty="0"/>
          </a:p>
        </p:txBody>
      </p:sp>
      <p:sp>
        <p:nvSpPr>
          <p:cNvPr id="2" name="Slide Number Placeholder 1"/>
          <p:cNvSpPr>
            <a:spLocks noGrp="1"/>
          </p:cNvSpPr>
          <p:nvPr>
            <p:ph type="sldNum" sz="quarter" idx="12"/>
          </p:nvPr>
        </p:nvSpPr>
        <p:spPr/>
        <p:txBody>
          <a:bodyPr/>
          <a:lstStyle/>
          <a:p>
            <a:pPr>
              <a:defRPr/>
            </a:pPr>
            <a:fld id="{54D9700E-88A5-4F99-B11E-31B34AF2A341}" type="slidenum">
              <a:rPr lang="en-US" smtClean="0"/>
              <a:pPr>
                <a:defRPr/>
              </a:pPr>
              <a:t>3</a:t>
            </a:fld>
            <a:endParaRPr lang="en-US" dirty="0"/>
          </a:p>
        </p:txBody>
      </p:sp>
    </p:spTree>
    <p:extLst>
      <p:ext uri="{BB962C8B-B14F-4D97-AF65-F5344CB8AC3E}">
        <p14:creationId xmlns:p14="http://schemas.microsoft.com/office/powerpoint/2010/main" val="1043737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457200" y="398464"/>
            <a:ext cx="8229600" cy="570528"/>
          </a:xfrm>
          <a:prstGeom prst="rect">
            <a:avLst/>
          </a:prstGeom>
        </p:spPr>
        <p:txBody>
          <a:bodyPr/>
          <a:lstStyle/>
          <a:p>
            <a:r>
              <a:rPr lang="de-DE" sz="2400" dirty="0">
                <a:solidFill>
                  <a:srgbClr val="4A452A"/>
                </a:solidFill>
                <a:latin typeface="Microsoft New Tai Lue" charset="0"/>
              </a:rPr>
              <a:t>Encoding complexity</a:t>
            </a:r>
          </a:p>
        </p:txBody>
      </p:sp>
      <p:sp>
        <p:nvSpPr>
          <p:cNvPr id="9" name="Inhaltsplatzhalter 2"/>
          <p:cNvSpPr txBox="1">
            <a:spLocks/>
          </p:cNvSpPr>
          <p:nvPr/>
        </p:nvSpPr>
        <p:spPr>
          <a:xfrm>
            <a:off x="457200" y="1035619"/>
            <a:ext cx="8229600" cy="3394075"/>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400" dirty="0">
                <a:solidFill>
                  <a:srgbClr val="00B0F0"/>
                </a:solidFill>
              </a:rPr>
              <a:t>It is the inability of a video codec to compress a video sequence</a:t>
            </a:r>
          </a:p>
          <a:p>
            <a:pPr lvl="1"/>
            <a:r>
              <a:rPr lang="de-DE" sz="2000" dirty="0">
                <a:solidFill>
                  <a:srgbClr val="00B0F0"/>
                </a:solidFill>
              </a:rPr>
              <a:t>Encoding complexity is codec dependent </a:t>
            </a:r>
          </a:p>
          <a:p>
            <a:r>
              <a:rPr lang="de-DE" sz="2400" dirty="0">
                <a:solidFill>
                  <a:srgbClr val="00B0F0"/>
                </a:solidFill>
              </a:rPr>
              <a:t>Can it be defined by characterizing the Rate-Quality curve of the video?</a:t>
            </a:r>
          </a:p>
          <a:p>
            <a:pPr lvl="1"/>
            <a:r>
              <a:rPr lang="de-DE" sz="2000" dirty="0">
                <a:solidFill>
                  <a:srgbClr val="00B0F0"/>
                </a:solidFill>
              </a:rPr>
              <a:t>A Full-Reference quality model can be used to compute the Rate-Quality function of a video</a:t>
            </a:r>
            <a:endParaRPr lang="en-GB" sz="2400" dirty="0"/>
          </a:p>
        </p:txBody>
      </p:sp>
      <p:sp>
        <p:nvSpPr>
          <p:cNvPr id="2" name="Slide Number Placeholder 1"/>
          <p:cNvSpPr>
            <a:spLocks noGrp="1"/>
          </p:cNvSpPr>
          <p:nvPr>
            <p:ph type="sldNum" sz="quarter" idx="12"/>
          </p:nvPr>
        </p:nvSpPr>
        <p:spPr/>
        <p:txBody>
          <a:bodyPr/>
          <a:lstStyle/>
          <a:p>
            <a:pPr>
              <a:defRPr/>
            </a:pPr>
            <a:fld id="{54D9700E-88A5-4F99-B11E-31B34AF2A341}" type="slidenum">
              <a:rPr lang="en-US" smtClean="0"/>
              <a:pPr>
                <a:defRPr/>
              </a:pPr>
              <a:t>4</a:t>
            </a:fld>
            <a:endParaRPr lang="en-US" dirty="0"/>
          </a:p>
        </p:txBody>
      </p:sp>
    </p:spTree>
    <p:extLst>
      <p:ext uri="{BB962C8B-B14F-4D97-AF65-F5344CB8AC3E}">
        <p14:creationId xmlns:p14="http://schemas.microsoft.com/office/powerpoint/2010/main" val="410648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VideoDatabase\Databases\Opticom_SmartCoding\src_comp_analysis\rd_plot_selec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54" y="785256"/>
            <a:ext cx="5191384" cy="3894242"/>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p:cNvSpPr txBox="1">
            <a:spLocks/>
          </p:cNvSpPr>
          <p:nvPr/>
        </p:nvSpPr>
        <p:spPr>
          <a:xfrm>
            <a:off x="457200" y="398464"/>
            <a:ext cx="8229600" cy="570528"/>
          </a:xfrm>
          <a:prstGeom prst="rect">
            <a:avLst/>
          </a:prstGeom>
        </p:spPr>
        <p:txBody>
          <a:bodyPr/>
          <a:lstStyle/>
          <a:p>
            <a:r>
              <a:rPr lang="de-DE" sz="2400" dirty="0">
                <a:solidFill>
                  <a:srgbClr val="4A452A"/>
                </a:solidFill>
                <a:latin typeface="Microsoft New Tai Lue" charset="0"/>
              </a:rPr>
              <a:t>Encoding complexity</a:t>
            </a:r>
          </a:p>
        </p:txBody>
      </p:sp>
      <p:sp>
        <p:nvSpPr>
          <p:cNvPr id="3" name="TextBox 2"/>
          <p:cNvSpPr txBox="1"/>
          <p:nvPr/>
        </p:nvSpPr>
        <p:spPr>
          <a:xfrm>
            <a:off x="5868538" y="1357952"/>
            <a:ext cx="3185487" cy="646331"/>
          </a:xfrm>
          <a:prstGeom prst="rect">
            <a:avLst/>
          </a:prstGeom>
          <a:noFill/>
        </p:spPr>
        <p:txBody>
          <a:bodyPr wrap="none" rtlCol="0">
            <a:spAutoFit/>
          </a:bodyPr>
          <a:lstStyle/>
          <a:p>
            <a:r>
              <a:rPr lang="de-DE" dirty="0">
                <a:solidFill>
                  <a:srgbClr val="0000FF"/>
                </a:solidFill>
              </a:rPr>
              <a:t>Snow-Cat: Dark, low spatial </a:t>
            </a:r>
          </a:p>
          <a:p>
            <a:r>
              <a:rPr lang="de-DE" dirty="0">
                <a:solidFill>
                  <a:srgbClr val="0000FF"/>
                </a:solidFill>
              </a:rPr>
              <a:t>detail, slow moving video seq</a:t>
            </a:r>
          </a:p>
        </p:txBody>
      </p:sp>
      <p:sp>
        <p:nvSpPr>
          <p:cNvPr id="7" name="TextBox 6"/>
          <p:cNvSpPr txBox="1"/>
          <p:nvPr/>
        </p:nvSpPr>
        <p:spPr>
          <a:xfrm>
            <a:off x="5862487" y="2732377"/>
            <a:ext cx="2839239" cy="923330"/>
          </a:xfrm>
          <a:prstGeom prst="rect">
            <a:avLst/>
          </a:prstGeom>
          <a:noFill/>
        </p:spPr>
        <p:txBody>
          <a:bodyPr wrap="none" rtlCol="0">
            <a:spAutoFit/>
          </a:bodyPr>
          <a:lstStyle/>
          <a:p>
            <a:r>
              <a:rPr lang="de-DE" dirty="0">
                <a:solidFill>
                  <a:srgbClr val="FF0000"/>
                </a:solidFill>
              </a:rPr>
              <a:t>Marathon: Colorful, high </a:t>
            </a:r>
          </a:p>
          <a:p>
            <a:r>
              <a:rPr lang="de-DE" dirty="0">
                <a:solidFill>
                  <a:srgbClr val="FF0000"/>
                </a:solidFill>
              </a:rPr>
              <a:t>spatial detail, fast moving,</a:t>
            </a:r>
          </a:p>
          <a:p>
            <a:r>
              <a:rPr lang="de-DE" dirty="0">
                <a:solidFill>
                  <a:srgbClr val="FF0000"/>
                </a:solidFill>
              </a:rPr>
              <a:t>camera panning</a:t>
            </a:r>
          </a:p>
        </p:txBody>
      </p:sp>
      <p:sp>
        <p:nvSpPr>
          <p:cNvPr id="2" name="Slide Number Placeholder 1"/>
          <p:cNvSpPr>
            <a:spLocks noGrp="1"/>
          </p:cNvSpPr>
          <p:nvPr>
            <p:ph type="sldNum" sz="quarter" idx="12"/>
          </p:nvPr>
        </p:nvSpPr>
        <p:spPr/>
        <p:txBody>
          <a:bodyPr/>
          <a:lstStyle/>
          <a:p>
            <a:pPr>
              <a:defRPr/>
            </a:pPr>
            <a:fld id="{54D9700E-88A5-4F99-B11E-31B34AF2A341}" type="slidenum">
              <a:rPr lang="en-US" smtClean="0"/>
              <a:pPr>
                <a:defRPr/>
              </a:pPr>
              <a:t>5</a:t>
            </a:fld>
            <a:endParaRPr lang="en-US" dirty="0"/>
          </a:p>
        </p:txBody>
      </p:sp>
    </p:spTree>
    <p:extLst>
      <p:ext uri="{BB962C8B-B14F-4D97-AF65-F5344CB8AC3E}">
        <p14:creationId xmlns:p14="http://schemas.microsoft.com/office/powerpoint/2010/main" val="126778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457200" y="398464"/>
            <a:ext cx="8229600" cy="570528"/>
          </a:xfrm>
          <a:prstGeom prst="rect">
            <a:avLst/>
          </a:prstGeom>
        </p:spPr>
        <p:txBody>
          <a:bodyPr/>
          <a:lstStyle/>
          <a:p>
            <a:r>
              <a:rPr lang="de-DE" sz="2400" dirty="0">
                <a:solidFill>
                  <a:srgbClr val="4A452A"/>
                </a:solidFill>
                <a:latin typeface="Microsoft New Tai Lue" charset="0"/>
              </a:rPr>
              <a:t>Video Quality based Encoding Complexity (VQEC)</a:t>
            </a:r>
          </a:p>
        </p:txBody>
      </p:sp>
      <p:pic>
        <p:nvPicPr>
          <p:cNvPr id="2" name="Picture 2" descr="G:\VideoDatabase\Databases\Opticom_SmartCoding\src_comp_analysis\rd_plot_selected_shad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56" y="786384"/>
            <a:ext cx="5193792" cy="389604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5172506" y="1160064"/>
                <a:ext cx="4223982" cy="23796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𝐴</m:t>
                      </m:r>
                      <m:r>
                        <a:rPr lang="de-DE" b="0" i="1" smtClean="0">
                          <a:latin typeface="Cambria Math"/>
                        </a:rPr>
                        <m:t>=</m:t>
                      </m:r>
                      <m:nary>
                        <m:naryPr>
                          <m:ctrlPr>
                            <a:rPr lang="de-DE" b="0" i="1" smtClean="0">
                              <a:latin typeface="Cambria Math" panose="02040503050406030204" pitchFamily="18" charset="0"/>
                            </a:rPr>
                          </m:ctrlPr>
                        </m:naryPr>
                        <m:sub>
                          <m:r>
                            <m:rPr>
                              <m:brk m:alnAt="23"/>
                            </m:rPr>
                            <a:rPr lang="de-DE" b="0" i="1" smtClean="0">
                              <a:latin typeface="Cambria Math"/>
                            </a:rPr>
                            <m:t>0</m:t>
                          </m:r>
                        </m:sub>
                        <m:sup>
                          <m:sSub>
                            <m:sSubPr>
                              <m:ctrlPr>
                                <a:rPr lang="de-DE" i="1">
                                  <a:latin typeface="Cambria Math" panose="02040503050406030204" pitchFamily="18" charset="0"/>
                                </a:rPr>
                              </m:ctrlPr>
                            </m:sSubPr>
                            <m:e>
                              <m:r>
                                <a:rPr lang="de-DE" i="1">
                                  <a:latin typeface="Cambria Math"/>
                                </a:rPr>
                                <m:t>𝑙𝑜𝑔</m:t>
                              </m:r>
                            </m:e>
                            <m:sub>
                              <m:r>
                                <a:rPr lang="de-DE" i="1">
                                  <a:latin typeface="Cambria Math"/>
                                </a:rPr>
                                <m:t>10</m:t>
                              </m:r>
                            </m:sub>
                          </m:sSub>
                          <m:sSup>
                            <m:sSupPr>
                              <m:ctrlPr>
                                <a:rPr lang="de-DE" i="1">
                                  <a:latin typeface="Cambria Math" panose="02040503050406030204" pitchFamily="18" charset="0"/>
                                </a:rPr>
                              </m:ctrlPr>
                            </m:sSupPr>
                            <m:e>
                              <m:r>
                                <a:rPr lang="de-DE" i="1">
                                  <a:latin typeface="Cambria Math"/>
                                </a:rPr>
                                <m:t>𝑅</m:t>
                              </m:r>
                            </m:e>
                            <m:sup>
                              <m:r>
                                <a:rPr lang="de-DE" i="1">
                                  <a:latin typeface="Cambria Math"/>
                                </a:rPr>
                                <m:t>∗</m:t>
                              </m:r>
                            </m:sup>
                          </m:sSup>
                        </m:sup>
                        <m:e>
                          <m:r>
                            <a:rPr lang="de-DE" b="0" i="1" smtClean="0">
                              <a:latin typeface="Cambria Math"/>
                            </a:rPr>
                            <m:t>𝑄</m:t>
                          </m:r>
                          <m:d>
                            <m:dPr>
                              <m:ctrlPr>
                                <a:rPr lang="de-DE" i="1" smtClean="0">
                                  <a:latin typeface="Cambria Math" panose="02040503050406030204" pitchFamily="18" charset="0"/>
                                </a:rPr>
                              </m:ctrlPr>
                            </m:dPr>
                            <m:e>
                              <m:sSub>
                                <m:sSubPr>
                                  <m:ctrlPr>
                                    <a:rPr lang="de-DE" i="1" smtClean="0">
                                      <a:latin typeface="Cambria Math" panose="02040503050406030204" pitchFamily="18" charset="0"/>
                                    </a:rPr>
                                  </m:ctrlPr>
                                </m:sSubPr>
                                <m:e>
                                  <m:r>
                                    <a:rPr lang="de-DE" b="0" i="1" smtClean="0">
                                      <a:latin typeface="Cambria Math"/>
                                    </a:rPr>
                                    <m:t>𝑙𝑜𝑔</m:t>
                                  </m:r>
                                </m:e>
                                <m:sub>
                                  <m:r>
                                    <a:rPr lang="de-DE" b="0" i="1" smtClean="0">
                                      <a:latin typeface="Cambria Math"/>
                                    </a:rPr>
                                    <m:t>10</m:t>
                                  </m:r>
                                </m:sub>
                              </m:sSub>
                              <m:r>
                                <a:rPr lang="de-DE" b="0" i="1" smtClean="0">
                                  <a:latin typeface="Cambria Math"/>
                                </a:rPr>
                                <m:t>⁡</m:t>
                              </m:r>
                              <m:r>
                                <a:rPr lang="de-DE" b="0" i="1" smtClean="0">
                                  <a:latin typeface="Cambria Math"/>
                                </a:rPr>
                                <m:t>𝑅</m:t>
                              </m:r>
                            </m:e>
                          </m:d>
                        </m:e>
                      </m:nary>
                    </m:oMath>
                  </m:oMathPara>
                </a14:m>
                <a:endParaRPr lang="de-DE" dirty="0"/>
              </a:p>
              <a:p>
                <a:endParaRPr lang="de-DE" i="1" dirty="0">
                  <a:latin typeface="Cambria Math"/>
                </a:endParaRPr>
              </a:p>
              <a:p>
                <a:pPr/>
                <a14:m>
                  <m:oMathPara xmlns:m="http://schemas.openxmlformats.org/officeDocument/2006/math">
                    <m:oMathParaPr>
                      <m:jc m:val="centerGroup"/>
                    </m:oMathParaPr>
                    <m:oMath xmlns:m="http://schemas.openxmlformats.org/officeDocument/2006/math">
                      <m:sSup>
                        <m:sSupPr>
                          <m:ctrlPr>
                            <a:rPr lang="de-DE" i="1" smtClean="0">
                              <a:latin typeface="Cambria Math" panose="02040503050406030204" pitchFamily="18" charset="0"/>
                            </a:rPr>
                          </m:ctrlPr>
                        </m:sSupPr>
                        <m:e>
                          <m:r>
                            <a:rPr lang="de-DE" b="0" i="1" smtClean="0">
                              <a:latin typeface="Cambria Math"/>
                            </a:rPr>
                            <m:t>𝐴</m:t>
                          </m:r>
                        </m:e>
                        <m:sup>
                          <m:r>
                            <a:rPr lang="de-DE" b="0" i="1" smtClean="0">
                              <a:latin typeface="Cambria Math"/>
                            </a:rPr>
                            <m:t>′</m:t>
                          </m:r>
                        </m:sup>
                      </m:sSup>
                      <m:r>
                        <a:rPr lang="de-DE" b="0" i="1" smtClean="0">
                          <a:latin typeface="Cambria Math"/>
                        </a:rPr>
                        <m:t>=5∗</m:t>
                      </m:r>
                      <m:sSub>
                        <m:sSubPr>
                          <m:ctrlPr>
                            <a:rPr lang="de-DE" i="1">
                              <a:latin typeface="Cambria Math" panose="02040503050406030204" pitchFamily="18" charset="0"/>
                            </a:rPr>
                          </m:ctrlPr>
                        </m:sSubPr>
                        <m:e>
                          <m:r>
                            <a:rPr lang="de-DE" i="1">
                              <a:latin typeface="Cambria Math"/>
                            </a:rPr>
                            <m:t>𝑙𝑜𝑔</m:t>
                          </m:r>
                        </m:e>
                        <m:sub>
                          <m:r>
                            <a:rPr lang="de-DE" i="1">
                              <a:latin typeface="Cambria Math"/>
                            </a:rPr>
                            <m:t>10</m:t>
                          </m:r>
                        </m:sub>
                      </m:sSub>
                      <m:sSup>
                        <m:sSupPr>
                          <m:ctrlPr>
                            <a:rPr lang="de-DE" i="1">
                              <a:latin typeface="Cambria Math" panose="02040503050406030204" pitchFamily="18" charset="0"/>
                            </a:rPr>
                          </m:ctrlPr>
                        </m:sSupPr>
                        <m:e>
                          <m:r>
                            <a:rPr lang="de-DE" i="1">
                              <a:latin typeface="Cambria Math"/>
                            </a:rPr>
                            <m:t>𝑅</m:t>
                          </m:r>
                        </m:e>
                        <m:sup>
                          <m:r>
                            <a:rPr lang="de-DE" i="1">
                              <a:latin typeface="Cambria Math"/>
                            </a:rPr>
                            <m:t>∗</m:t>
                          </m:r>
                        </m:sup>
                      </m:sSup>
                      <m:r>
                        <a:rPr lang="de-DE" b="0" i="1" smtClean="0">
                          <a:latin typeface="Cambria Math"/>
                        </a:rPr>
                        <m:t>−</m:t>
                      </m:r>
                      <m:r>
                        <a:rPr lang="de-DE" b="0" i="1" smtClean="0">
                          <a:latin typeface="Cambria Math"/>
                        </a:rPr>
                        <m:t>𝐴</m:t>
                      </m:r>
                    </m:oMath>
                  </m:oMathPara>
                </a14:m>
                <a:endParaRPr lang="de-DE" dirty="0"/>
              </a:p>
              <a:p>
                <a:endParaRPr lang="de-DE" dirty="0"/>
              </a:p>
              <a:p>
                <a:pPr/>
                <a14:m>
                  <m:oMathPara xmlns:m="http://schemas.openxmlformats.org/officeDocument/2006/math">
                    <m:oMathParaPr>
                      <m:jc m:val="centerGroup"/>
                    </m:oMathParaPr>
                    <m:oMath xmlns:m="http://schemas.openxmlformats.org/officeDocument/2006/math">
                      <m:r>
                        <a:rPr lang="de-DE" b="0" i="1" smtClean="0">
                          <a:latin typeface="Cambria Math"/>
                        </a:rPr>
                        <m:t>𝐸𝑛𝑐𝐶𝑚𝑝</m:t>
                      </m:r>
                      <m:r>
                        <a:rPr lang="de-DE" i="1">
                          <a:latin typeface="Cambria Math"/>
                        </a:rPr>
                        <m:t>=</m:t>
                      </m:r>
                      <m:f>
                        <m:fPr>
                          <m:ctrlPr>
                            <a:rPr lang="de-DE" i="1" smtClean="0">
                              <a:latin typeface="Cambria Math" panose="02040503050406030204" pitchFamily="18" charset="0"/>
                            </a:rPr>
                          </m:ctrlPr>
                        </m:fPr>
                        <m:num>
                          <m:sSup>
                            <m:sSupPr>
                              <m:ctrlPr>
                                <a:rPr lang="de-DE" i="1">
                                  <a:latin typeface="Cambria Math" panose="02040503050406030204" pitchFamily="18" charset="0"/>
                                </a:rPr>
                              </m:ctrlPr>
                            </m:sSupPr>
                            <m:e>
                              <m:r>
                                <a:rPr lang="de-DE" i="1">
                                  <a:latin typeface="Cambria Math"/>
                                </a:rPr>
                                <m:t>𝐴</m:t>
                              </m:r>
                            </m:e>
                            <m:sup>
                              <m:r>
                                <a:rPr lang="de-DE" i="1">
                                  <a:latin typeface="Cambria Math"/>
                                </a:rPr>
                                <m:t>′</m:t>
                              </m:r>
                            </m:sup>
                          </m:sSup>
                        </m:num>
                        <m:den>
                          <m:r>
                            <a:rPr lang="de-DE" b="0" i="1" smtClean="0">
                              <a:latin typeface="Cambria Math"/>
                            </a:rPr>
                            <m:t>5</m:t>
                          </m:r>
                        </m:den>
                      </m:f>
                    </m:oMath>
                  </m:oMathPara>
                </a14:m>
                <a:endParaRPr lang="de-DE" i="1" dirty="0">
                  <a:latin typeface="Cambria Math"/>
                </a:endParaRPr>
              </a:p>
              <a:p>
                <a:endParaRPr lang="de-DE" i="1" dirty="0">
                  <a:latin typeface="Cambria Math"/>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172506" y="1160064"/>
                <a:ext cx="4223982" cy="2379690"/>
              </a:xfrm>
              <a:prstGeom prst="rect">
                <a:avLst/>
              </a:prstGeom>
              <a:blipFill rotWithShape="1">
                <a:blip r:embed="rId4"/>
                <a:stretch>
                  <a:fillRect/>
                </a:stretch>
              </a:blipFill>
            </p:spPr>
            <p:txBody>
              <a:bodyPr/>
              <a:lstStyle/>
              <a:p>
                <a:r>
                  <a:rPr lang="de-DE">
                    <a:noFill/>
                  </a:rPr>
                  <a:t> </a:t>
                </a:r>
              </a:p>
            </p:txBody>
          </p:sp>
        </mc:Fallback>
      </mc:AlternateContent>
      <p:sp>
        <p:nvSpPr>
          <p:cNvPr id="3" name="Slide Number Placeholder 2"/>
          <p:cNvSpPr>
            <a:spLocks noGrp="1"/>
          </p:cNvSpPr>
          <p:nvPr>
            <p:ph type="sldNum" sz="quarter" idx="12"/>
          </p:nvPr>
        </p:nvSpPr>
        <p:spPr/>
        <p:txBody>
          <a:bodyPr/>
          <a:lstStyle/>
          <a:p>
            <a:pPr>
              <a:defRPr/>
            </a:pPr>
            <a:fld id="{54D9700E-88A5-4F99-B11E-31B34AF2A341}" type="slidenum">
              <a:rPr lang="en-US" smtClean="0"/>
              <a:pPr>
                <a:defRPr/>
              </a:pPr>
              <a:t>6</a:t>
            </a:fld>
            <a:endParaRPr lang="en-US" dirty="0"/>
          </a:p>
        </p:txBody>
      </p:sp>
    </p:spTree>
    <p:extLst>
      <p:ext uri="{BB962C8B-B14F-4D97-AF65-F5344CB8AC3E}">
        <p14:creationId xmlns:p14="http://schemas.microsoft.com/office/powerpoint/2010/main" val="901019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457200" y="398464"/>
            <a:ext cx="8229600" cy="570528"/>
          </a:xfrm>
          <a:prstGeom prst="rect">
            <a:avLst/>
          </a:prstGeom>
        </p:spPr>
        <p:txBody>
          <a:bodyPr/>
          <a:lstStyle/>
          <a:p>
            <a:r>
              <a:rPr lang="de-DE" sz="2400" dirty="0">
                <a:solidFill>
                  <a:srgbClr val="4A452A"/>
                </a:solidFill>
                <a:latin typeface="Microsoft New Tai Lue" charset="0"/>
              </a:rPr>
              <a:t>Approximating VQEC</a:t>
            </a:r>
          </a:p>
        </p:txBody>
      </p:sp>
      <mc:AlternateContent xmlns:mc="http://schemas.openxmlformats.org/markup-compatibility/2006" xmlns:a14="http://schemas.microsoft.com/office/drawing/2010/main">
        <mc:Choice Requires="a14">
          <p:sp>
            <p:nvSpPr>
              <p:cNvPr id="5" name="Inhaltsplatzhalter 2"/>
              <p:cNvSpPr txBox="1">
                <a:spLocks/>
              </p:cNvSpPr>
              <p:nvPr/>
            </p:nvSpPr>
            <p:spPr>
              <a:xfrm>
                <a:off x="457200" y="1035619"/>
                <a:ext cx="8229600" cy="3394075"/>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400" dirty="0">
                    <a:solidFill>
                      <a:srgbClr val="00B0F0"/>
                    </a:solidFill>
                  </a:rPr>
                  <a:t>Encode video using constant rate factor (CRF) encoding </a:t>
                </a:r>
              </a:p>
              <a:p>
                <a:r>
                  <a:rPr lang="de-DE" sz="2400" dirty="0">
                    <a:solidFill>
                      <a:srgbClr val="00B0F0"/>
                    </a:solidFill>
                  </a:rPr>
                  <a:t>Find the bits per pixel (bpp)</a:t>
                </a:r>
                <a:endParaRPr lang="de-DE" sz="2400" b="0" i="1" dirty="0">
                  <a:solidFill>
                    <a:srgbClr val="00B0F0"/>
                  </a:solidFill>
                  <a:latin typeface="Cambria Math"/>
                </a:endParaRPr>
              </a:p>
              <a:p>
                <a:pPr marL="0" indent="0">
                  <a:buNone/>
                </a:pPr>
                <a14:m>
                  <m:oMathPara xmlns:m="http://schemas.openxmlformats.org/officeDocument/2006/math">
                    <m:oMathParaPr>
                      <m:jc m:val="centerGroup"/>
                    </m:oMathParaPr>
                    <m:oMath xmlns:m="http://schemas.openxmlformats.org/officeDocument/2006/math">
                      <m:r>
                        <a:rPr lang="de-DE" sz="2400" b="0" i="1" smtClean="0">
                          <a:solidFill>
                            <a:srgbClr val="00B0F0"/>
                          </a:solidFill>
                          <a:latin typeface="Cambria Math"/>
                        </a:rPr>
                        <m:t>𝑛𝑜𝑟𝑚𝐶𝑟𝑓𝐵𝑝𝑝</m:t>
                      </m:r>
                      <m:r>
                        <a:rPr lang="de-DE" sz="2400" b="0" i="1" smtClean="0">
                          <a:solidFill>
                            <a:srgbClr val="00B0F0"/>
                          </a:solidFill>
                          <a:latin typeface="Cambria Math"/>
                        </a:rPr>
                        <m:t>=</m:t>
                      </m:r>
                      <m:f>
                        <m:fPr>
                          <m:ctrlPr>
                            <a:rPr lang="de-DE" sz="2400" b="0" i="1" smtClean="0">
                              <a:solidFill>
                                <a:srgbClr val="00B0F0"/>
                              </a:solidFill>
                              <a:latin typeface="Cambria Math" panose="02040503050406030204" pitchFamily="18" charset="0"/>
                            </a:rPr>
                          </m:ctrlPr>
                        </m:fPr>
                        <m:num>
                          <m:r>
                            <a:rPr lang="de-DE" sz="2400" i="1">
                              <a:solidFill>
                                <a:srgbClr val="00B0F0"/>
                              </a:solidFill>
                              <a:latin typeface="Cambria Math"/>
                            </a:rPr>
                            <m:t>𝑠𝑖𝑧𝑒𝑏𝑦𝑡𝑒𝑠</m:t>
                          </m:r>
                          <m:r>
                            <a:rPr lang="de-DE" sz="2400" b="0" i="1" smtClean="0">
                              <a:solidFill>
                                <a:srgbClr val="00B0F0"/>
                              </a:solidFill>
                              <a:latin typeface="Cambria Math"/>
                            </a:rPr>
                            <m:t>∗8</m:t>
                          </m:r>
                        </m:num>
                        <m:den>
                          <m:r>
                            <a:rPr lang="de-DE" sz="2400" b="0" i="1" smtClean="0">
                              <a:solidFill>
                                <a:srgbClr val="00B0F0"/>
                              </a:solidFill>
                              <a:latin typeface="Cambria Math"/>
                            </a:rPr>
                            <m:t>𝑊</m:t>
                          </m:r>
                          <m:r>
                            <a:rPr lang="de-DE" sz="2400" b="0" i="1" smtClean="0">
                              <a:solidFill>
                                <a:srgbClr val="00B0F0"/>
                              </a:solidFill>
                              <a:latin typeface="Cambria Math"/>
                            </a:rPr>
                            <m:t>∗</m:t>
                          </m:r>
                          <m:r>
                            <a:rPr lang="de-DE" sz="2400" b="0" i="1" smtClean="0">
                              <a:solidFill>
                                <a:srgbClr val="00B0F0"/>
                              </a:solidFill>
                              <a:latin typeface="Cambria Math"/>
                            </a:rPr>
                            <m:t>𝐻</m:t>
                          </m:r>
                          <m:r>
                            <a:rPr lang="de-DE" sz="2400" b="0" i="1" smtClean="0">
                              <a:solidFill>
                                <a:srgbClr val="00B0F0"/>
                              </a:solidFill>
                              <a:latin typeface="Cambria Math"/>
                            </a:rPr>
                            <m:t>∗</m:t>
                          </m:r>
                          <m:r>
                            <a:rPr lang="de-DE" sz="2400" b="0" i="1" smtClean="0">
                              <a:solidFill>
                                <a:srgbClr val="00B0F0"/>
                              </a:solidFill>
                              <a:latin typeface="Cambria Math"/>
                            </a:rPr>
                            <m:t>𝑓𝑝𝑠</m:t>
                          </m:r>
                          <m:r>
                            <a:rPr lang="de-DE" sz="2400" b="0" i="1" smtClean="0">
                              <a:solidFill>
                                <a:srgbClr val="00B0F0"/>
                              </a:solidFill>
                              <a:latin typeface="Cambria Math"/>
                            </a:rPr>
                            <m:t>∗</m:t>
                          </m:r>
                          <m:r>
                            <a:rPr lang="de-DE" sz="2400" b="0" i="1" smtClean="0">
                              <a:solidFill>
                                <a:srgbClr val="00B0F0"/>
                              </a:solidFill>
                              <a:latin typeface="Cambria Math"/>
                            </a:rPr>
                            <m:t>𝑇</m:t>
                          </m:r>
                        </m:den>
                      </m:f>
                    </m:oMath>
                  </m:oMathPara>
                </a14:m>
                <a:endParaRPr lang="de-DE" sz="2400" dirty="0">
                  <a:solidFill>
                    <a:srgbClr val="00B0F0"/>
                  </a:solidFill>
                </a:endParaRPr>
              </a:p>
              <a:p>
                <a:r>
                  <a:rPr lang="de-DE" sz="2400" dirty="0">
                    <a:solidFill>
                      <a:srgbClr val="00B0F0"/>
                    </a:solidFill>
                  </a:rPr>
                  <a:t>Take log10 of the bpp value to compute the approximated encoding complexity value</a:t>
                </a:r>
                <a:r>
                  <a:rPr lang="de-DE" sz="2000" dirty="0">
                    <a:solidFill>
                      <a:srgbClr val="00B0F0"/>
                    </a:solidFill>
                  </a:rPr>
                  <a:t> </a:t>
                </a:r>
              </a:p>
              <a:p>
                <a:endParaRPr lang="de-DE" sz="2000" dirty="0">
                  <a:solidFill>
                    <a:srgbClr val="00B0F0"/>
                  </a:solidFill>
                </a:endParaRPr>
              </a:p>
              <a:p>
                <a:pPr marL="0" indent="0">
                  <a:buNone/>
                </a:pPr>
                <a:r>
                  <a:rPr lang="de-DE" sz="2400" dirty="0"/>
                  <a:t>		</a:t>
                </a:r>
                <a:r>
                  <a:rPr lang="de-DE" sz="2400" dirty="0">
                    <a:solidFill>
                      <a:srgbClr val="00B0F0"/>
                    </a:solidFill>
                  </a:rPr>
                  <a:t> </a:t>
                </a:r>
                <a14:m>
                  <m:oMath xmlns:m="http://schemas.openxmlformats.org/officeDocument/2006/math">
                    <m:sSup>
                      <m:sSupPr>
                        <m:ctrlPr>
                          <a:rPr lang="de-DE" sz="2400" b="0" i="1" smtClean="0">
                            <a:solidFill>
                              <a:srgbClr val="00B0F0"/>
                            </a:solidFill>
                            <a:latin typeface="Cambria Math" panose="02040503050406030204" pitchFamily="18" charset="0"/>
                          </a:rPr>
                        </m:ctrlPr>
                      </m:sSupPr>
                      <m:e>
                        <m:r>
                          <a:rPr lang="de-DE" sz="2400" i="1">
                            <a:solidFill>
                              <a:srgbClr val="00B0F0"/>
                            </a:solidFill>
                            <a:latin typeface="Cambria Math"/>
                          </a:rPr>
                          <m:t>𝐸𝑛𝑐𝐶𝑚𝑝</m:t>
                        </m:r>
                      </m:e>
                      <m:sup>
                        <m:r>
                          <a:rPr lang="de-DE" sz="2400" b="0" i="1" smtClean="0">
                            <a:solidFill>
                              <a:srgbClr val="00B0F0"/>
                            </a:solidFill>
                            <a:latin typeface="Cambria Math"/>
                          </a:rPr>
                          <m:t>∗</m:t>
                        </m:r>
                      </m:sup>
                    </m:sSup>
                    <m:r>
                      <a:rPr lang="de-DE" sz="2400" b="0" i="1" smtClean="0">
                        <a:solidFill>
                          <a:srgbClr val="00B0F0"/>
                        </a:solidFill>
                        <a:latin typeface="Cambria Math"/>
                      </a:rPr>
                      <m:t>=</m:t>
                    </m:r>
                    <m:r>
                      <a:rPr lang="de-DE" sz="2400" b="0" i="1" smtClean="0">
                        <a:solidFill>
                          <a:srgbClr val="00B0F0"/>
                        </a:solidFill>
                        <a:latin typeface="Cambria Math"/>
                      </a:rPr>
                      <m:t>𝑎</m:t>
                    </m:r>
                    <m:r>
                      <a:rPr lang="de-DE" sz="2400" b="0" i="1" smtClean="0">
                        <a:solidFill>
                          <a:srgbClr val="00B0F0"/>
                        </a:solidFill>
                        <a:latin typeface="Cambria Math"/>
                      </a:rPr>
                      <m:t>∗</m:t>
                    </m:r>
                    <m:r>
                      <a:rPr lang="de-DE" sz="2400" b="0" i="1" smtClean="0">
                        <a:solidFill>
                          <a:srgbClr val="00B0F0"/>
                        </a:solidFill>
                        <a:latin typeface="Cambria Math"/>
                      </a:rPr>
                      <m:t>𝑙𝑜𝑔</m:t>
                    </m:r>
                    <m:r>
                      <a:rPr lang="de-DE" sz="2400" b="0" i="1" smtClean="0">
                        <a:solidFill>
                          <a:srgbClr val="00B0F0"/>
                        </a:solidFill>
                        <a:latin typeface="Cambria Math"/>
                      </a:rPr>
                      <m:t>10(</m:t>
                    </m:r>
                    <m:r>
                      <a:rPr lang="de-DE" sz="2400" i="1">
                        <a:solidFill>
                          <a:srgbClr val="00B0F0"/>
                        </a:solidFill>
                        <a:latin typeface="Cambria Math"/>
                      </a:rPr>
                      <m:t>𝑛𝑜𝑟𝑚𝐶𝑟𝑓𝐵</m:t>
                    </m:r>
                    <m:r>
                      <a:rPr lang="de-DE" sz="2400" b="0" i="1" smtClean="0">
                        <a:solidFill>
                          <a:srgbClr val="00B0F0"/>
                        </a:solidFill>
                        <a:latin typeface="Cambria Math"/>
                      </a:rPr>
                      <m:t>𝑝𝑝</m:t>
                    </m:r>
                    <m:r>
                      <a:rPr lang="de-DE" sz="2400" b="0" i="1" smtClean="0">
                        <a:solidFill>
                          <a:srgbClr val="00B0F0"/>
                        </a:solidFill>
                        <a:latin typeface="Cambria Math"/>
                      </a:rPr>
                      <m:t>)</m:t>
                    </m:r>
                  </m:oMath>
                </a14:m>
                <a:endParaRPr lang="de-DE" sz="2400" dirty="0"/>
              </a:p>
              <a:p>
                <a:pPr marL="0" indent="0">
                  <a:buFont typeface="Arial" charset="0"/>
                  <a:buNone/>
                </a:pPr>
                <a:endParaRPr lang="en-GB" sz="2400" dirty="0"/>
              </a:p>
            </p:txBody>
          </p:sp>
        </mc:Choice>
        <mc:Fallback xmlns="">
          <p:sp>
            <p:nvSpPr>
              <p:cNvPr id="5" name="Inhaltsplatzhalter 2"/>
              <p:cNvSpPr txBox="1">
                <a:spLocks noRot="1" noChangeAspect="1" noMove="1" noResize="1" noEditPoints="1" noAdjustHandles="1" noChangeArrowheads="1" noChangeShapeType="1" noTextEdit="1"/>
              </p:cNvSpPr>
              <p:nvPr/>
            </p:nvSpPr>
            <p:spPr>
              <a:xfrm>
                <a:off x="457200" y="1035619"/>
                <a:ext cx="8229600" cy="3394075"/>
              </a:xfrm>
              <a:prstGeom prst="rect">
                <a:avLst/>
              </a:prstGeom>
              <a:blipFill rotWithShape="1">
                <a:blip r:embed="rId3"/>
                <a:stretch>
                  <a:fillRect l="-963" t="-1436"/>
                </a:stretch>
              </a:blipFill>
            </p:spPr>
            <p:txBody>
              <a:bodyPr/>
              <a:lstStyle/>
              <a:p>
                <a:r>
                  <a:rPr lang="de-DE">
                    <a:noFill/>
                  </a:rPr>
                  <a:t> </a:t>
                </a:r>
              </a:p>
            </p:txBody>
          </p:sp>
        </mc:Fallback>
      </mc:AlternateContent>
      <p:sp>
        <p:nvSpPr>
          <p:cNvPr id="2" name="TextBox 1"/>
          <p:cNvSpPr txBox="1"/>
          <p:nvPr/>
        </p:nvSpPr>
        <p:spPr>
          <a:xfrm>
            <a:off x="5677470" y="4436518"/>
            <a:ext cx="2826415" cy="369332"/>
          </a:xfrm>
          <a:prstGeom prst="rect">
            <a:avLst/>
          </a:prstGeom>
          <a:noFill/>
        </p:spPr>
        <p:txBody>
          <a:bodyPr wrap="none" rtlCol="0">
            <a:spAutoFit/>
          </a:bodyPr>
          <a:lstStyle/>
          <a:p>
            <a:r>
              <a:rPr lang="de-DE" dirty="0">
                <a:solidFill>
                  <a:srgbClr val="FF0000"/>
                </a:solidFill>
              </a:rPr>
              <a:t>What CRF value to use??</a:t>
            </a:r>
          </a:p>
        </p:txBody>
      </p:sp>
      <p:sp>
        <p:nvSpPr>
          <p:cNvPr id="3" name="Slide Number Placeholder 2"/>
          <p:cNvSpPr>
            <a:spLocks noGrp="1"/>
          </p:cNvSpPr>
          <p:nvPr>
            <p:ph type="sldNum" sz="quarter" idx="12"/>
          </p:nvPr>
        </p:nvSpPr>
        <p:spPr/>
        <p:txBody>
          <a:bodyPr/>
          <a:lstStyle/>
          <a:p>
            <a:pPr>
              <a:defRPr/>
            </a:pPr>
            <a:fld id="{54D9700E-88A5-4F99-B11E-31B34AF2A341}" type="slidenum">
              <a:rPr lang="en-US" smtClean="0"/>
              <a:pPr>
                <a:defRPr/>
              </a:pPr>
              <a:t>7</a:t>
            </a:fld>
            <a:endParaRPr lang="en-US" dirty="0"/>
          </a:p>
        </p:txBody>
      </p:sp>
    </p:spTree>
    <p:extLst>
      <p:ext uri="{BB962C8B-B14F-4D97-AF65-F5344CB8AC3E}">
        <p14:creationId xmlns:p14="http://schemas.microsoft.com/office/powerpoint/2010/main" val="3949790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457200" y="398464"/>
            <a:ext cx="8229600" cy="570528"/>
          </a:xfrm>
          <a:prstGeom prst="rect">
            <a:avLst/>
          </a:prstGeom>
        </p:spPr>
        <p:txBody>
          <a:bodyPr/>
          <a:lstStyle/>
          <a:p>
            <a:r>
              <a:rPr lang="de-DE" sz="2400" dirty="0">
                <a:solidFill>
                  <a:srgbClr val="4A452A"/>
                </a:solidFill>
                <a:latin typeface="Microsoft New Tai Lue" charset="0"/>
              </a:rPr>
              <a:t>Exp. Evaluation (1/5) – 730 UHD SRCs</a:t>
            </a:r>
          </a:p>
        </p:txBody>
      </p:sp>
      <p:pic>
        <p:nvPicPr>
          <p:cNvPr id="2052" name="Picture 4" descr="G:\VideoDatabase\Databases\Opticom_SmartCoding\src_comp_analysis\si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152" y="866712"/>
            <a:ext cx="3169347" cy="2377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VideoDatabase\Databases\Opticom_SmartCoding\src_comp_analysis\rd_plot_all_vma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19" y="2206721"/>
            <a:ext cx="3089942" cy="23178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VideoDatabase\Databases\Opticom_SmartCoding\src_comp_analysis\rd_plot_all_pevq.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684" y="2335107"/>
            <a:ext cx="2998568"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32415" y="3608990"/>
            <a:ext cx="2309287" cy="646331"/>
          </a:xfrm>
          <a:prstGeom prst="rect">
            <a:avLst/>
          </a:prstGeom>
          <a:noFill/>
        </p:spPr>
        <p:txBody>
          <a:bodyPr wrap="none" rtlCol="0">
            <a:spAutoFit/>
          </a:bodyPr>
          <a:lstStyle/>
          <a:p>
            <a:pPr algn="ctr"/>
            <a:r>
              <a:rPr lang="de-DE" dirty="0"/>
              <a:t>Constant QP coding </a:t>
            </a:r>
          </a:p>
          <a:p>
            <a:pPr algn="ctr"/>
            <a:r>
              <a:rPr lang="de-DE" dirty="0"/>
              <a:t>using x264</a:t>
            </a:r>
          </a:p>
        </p:txBody>
      </p:sp>
      <p:sp>
        <p:nvSpPr>
          <p:cNvPr id="3" name="Slide Number Placeholder 2"/>
          <p:cNvSpPr>
            <a:spLocks noGrp="1"/>
          </p:cNvSpPr>
          <p:nvPr>
            <p:ph type="sldNum" sz="quarter" idx="12"/>
          </p:nvPr>
        </p:nvSpPr>
        <p:spPr/>
        <p:txBody>
          <a:bodyPr/>
          <a:lstStyle/>
          <a:p>
            <a:pPr>
              <a:defRPr/>
            </a:pPr>
            <a:fld id="{54D9700E-88A5-4F99-B11E-31B34AF2A341}" type="slidenum">
              <a:rPr lang="en-US" smtClean="0"/>
              <a:pPr>
                <a:defRPr/>
              </a:pPr>
              <a:t>8</a:t>
            </a:fld>
            <a:endParaRPr lang="en-US" dirty="0"/>
          </a:p>
        </p:txBody>
      </p:sp>
    </p:spTree>
    <p:extLst>
      <p:ext uri="{BB962C8B-B14F-4D97-AF65-F5344CB8AC3E}">
        <p14:creationId xmlns:p14="http://schemas.microsoft.com/office/powerpoint/2010/main" val="180104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457200" y="398464"/>
            <a:ext cx="8229600" cy="570528"/>
          </a:xfrm>
          <a:prstGeom prst="rect">
            <a:avLst/>
          </a:prstGeom>
        </p:spPr>
        <p:txBody>
          <a:bodyPr/>
          <a:lstStyle/>
          <a:p>
            <a:r>
              <a:rPr lang="de-DE" sz="2400" dirty="0">
                <a:solidFill>
                  <a:srgbClr val="4A452A"/>
                </a:solidFill>
                <a:latin typeface="Microsoft New Tai Lue" charset="0"/>
              </a:rPr>
              <a:t>Exp. Evaluation (2/5) – VQEC (VMAF vs PEVQ)</a:t>
            </a:r>
          </a:p>
        </p:txBody>
      </p:sp>
      <p:pic>
        <p:nvPicPr>
          <p:cNvPr id="4100" name="Picture 4" descr="G:\VideoDatabase\Databases\Opticom_SmartCoding\src_comp_analysis\compare_true_complexity_for_different_metr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070" y="935806"/>
            <a:ext cx="4875919"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54D9700E-88A5-4F99-B11E-31B34AF2A341}" type="slidenum">
              <a:rPr lang="en-US" smtClean="0"/>
              <a:pPr>
                <a:defRPr/>
              </a:pPr>
              <a:t>9</a:t>
            </a:fld>
            <a:endParaRPr lang="en-US" dirty="0"/>
          </a:p>
        </p:txBody>
      </p:sp>
    </p:spTree>
    <p:extLst>
      <p:ext uri="{BB962C8B-B14F-4D97-AF65-F5344CB8AC3E}">
        <p14:creationId xmlns:p14="http://schemas.microsoft.com/office/powerpoint/2010/main" val="1208415038"/>
      </p:ext>
    </p:extLst>
  </p:cSld>
  <p:clrMapOvr>
    <a:masterClrMapping/>
  </p:clrMapOvr>
</p:sld>
</file>

<file path=ppt/theme/theme1.xml><?xml version="1.0" encoding="utf-8"?>
<a:theme xmlns:a="http://schemas.openxmlformats.org/drawingml/2006/main" name="2_Text slide">
  <a:themeElements>
    <a:clrScheme name="2_Text slid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2_Text sli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ext sli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Text slid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Text slid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Text slid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potx" id="{94E1F940-D141-43C0-9098-4D47BE0BD387}" vid="{CB7997E0-9CB2-46FF-BAC1-5ADABF5F62DE}"/>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x" id="{94E1F940-D141-43C0-9098-4D47BE0BD387}" vid="{7382E341-6C9B-410A-B85B-DBBA8D1D0913}"/>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E235A1C32222409603D880470446DA" ma:contentTypeVersion="1" ma:contentTypeDescription="Create a new document." ma:contentTypeScope="" ma:versionID="64f1c3d03e81bd93dc58dcffd670774c">
  <xsd:schema xmlns:xsd="http://www.w3.org/2001/XMLSchema" xmlns:xs="http://www.w3.org/2001/XMLSchema" xmlns:p="http://schemas.microsoft.com/office/2006/metadata/properties" xmlns:ns1="http://schemas.microsoft.com/sharepoint/v3" targetNamespace="http://schemas.microsoft.com/office/2006/metadata/properties" ma:root="true" ma:fieldsID="471047541fc32fa03796f67633b1faa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3391ED-6634-401E-83F8-B97FA99DAA72}">
  <ds:schemaRefs>
    <ds:schemaRef ds:uri="http://schemas.microsoft.com/sharepoint/v3/contenttype/forms"/>
  </ds:schemaRefs>
</ds:datastoreItem>
</file>

<file path=customXml/itemProps2.xml><?xml version="1.0" encoding="utf-8"?>
<ds:datastoreItem xmlns:ds="http://schemas.openxmlformats.org/officeDocument/2006/customXml" ds:itemID="{0C137EB3-FA47-4E51-A8BD-D3946E26DDC6}">
  <ds:schemaRefs>
    <ds:schemaRef ds:uri="http://purl.org/dc/dcmitype/"/>
    <ds:schemaRef ds:uri="http://schemas.microsoft.com/office/2006/metadata/properties"/>
    <ds:schemaRef ds:uri="http://purl.org/dc/elements/1.1/"/>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A86C6B88-DA57-439F-B0A9-EB317A038E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3175</Words>
  <Application>Microsoft Office PowerPoint</Application>
  <PresentationFormat>Bildschirmpräsentation (16:9)</PresentationFormat>
  <Paragraphs>234</Paragraphs>
  <Slides>14</Slides>
  <Notes>14</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1</vt:i4>
      </vt:variant>
      <vt:variant>
        <vt:lpstr>Folientitel</vt:lpstr>
      </vt:variant>
      <vt:variant>
        <vt:i4>14</vt:i4>
      </vt:variant>
    </vt:vector>
  </HeadingPairs>
  <TitlesOfParts>
    <vt:vector size="24" baseType="lpstr">
      <vt:lpstr>Times New Roman</vt:lpstr>
      <vt:lpstr>Arial</vt:lpstr>
      <vt:lpstr>Verdana</vt:lpstr>
      <vt:lpstr>Microsoft New Tai Lue</vt:lpstr>
      <vt:lpstr>Wingdings</vt:lpstr>
      <vt:lpstr>Calibri</vt:lpstr>
      <vt:lpstr>Cambria Math</vt:lpstr>
      <vt:lpstr>2_Text slide</vt:lpstr>
      <vt:lpstr>Larissa</vt:lpstr>
      <vt:lpstr>Acrobat Document</vt:lpstr>
      <vt:lpstr>Encoding complexity of short video sequences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Claudia Hahn</dc:creator>
  <cp:lastModifiedBy>Shahid Mahmood Satti</cp:lastModifiedBy>
  <cp:revision>136</cp:revision>
  <cp:lastPrinted>2014-04-02T18:16:47Z</cp:lastPrinted>
  <dcterms:created xsi:type="dcterms:W3CDTF">2015-08-10T12:37:14Z</dcterms:created>
  <dcterms:modified xsi:type="dcterms:W3CDTF">2021-12-14T12:52:16Z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0x010100EDE235A1C32222409603D880470446DA</vt:lpwstr>
  </property>
</Properties>
</file>