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11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1" r:id="rId10"/>
    <p:sldId id="322" r:id="rId11"/>
    <p:sldId id="323" r:id="rId12"/>
    <p:sldId id="324" r:id="rId13"/>
    <p:sldId id="320" r:id="rId14"/>
  </p:sldIdLst>
  <p:sldSz cx="12192000" cy="6858000"/>
  <p:notesSz cx="6858000" cy="9144000"/>
  <p:defaultTextStyle>
    <a:defPPr>
      <a:defRPr lang="en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3C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23"/>
    <p:restoredTop sz="96197"/>
  </p:normalViewPr>
  <p:slideViewPr>
    <p:cSldViewPr snapToGrid="0" snapToObjects="1">
      <p:cViewPr varScale="1">
        <p:scale>
          <a:sx n="113" d="100"/>
          <a:sy n="113" d="100"/>
        </p:scale>
        <p:origin x="2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2EF66E-012C-7643-9711-067722C13025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F3BBCF1E-2E61-BE44-B9FB-FC64C8AE38C0}">
      <dgm:prSet phldrT="[Text]"/>
      <dgm:spPr/>
      <dgm:t>
        <a:bodyPr/>
        <a:lstStyle/>
        <a:p>
          <a:r>
            <a:rPr lang="en-GB" b="0" i="0" u="none" dirty="0"/>
            <a:t>Picture: “People 160_h”, Compression: “A”</a:t>
          </a:r>
          <a:endParaRPr lang="en-GB" dirty="0"/>
        </a:p>
      </dgm:t>
    </dgm:pt>
    <dgm:pt modelId="{E2D13F9A-1C08-0049-B6C5-75B85D901B4C}" type="parTrans" cxnId="{5ED12E54-FC19-6949-810A-3C994946B88D}">
      <dgm:prSet/>
      <dgm:spPr/>
      <dgm:t>
        <a:bodyPr/>
        <a:lstStyle/>
        <a:p>
          <a:endParaRPr lang="en-GB"/>
        </a:p>
      </dgm:t>
    </dgm:pt>
    <dgm:pt modelId="{09937337-0E06-2E44-9F80-AA12AA3BD93F}" type="sibTrans" cxnId="{5ED12E54-FC19-6949-810A-3C994946B88D}">
      <dgm:prSet/>
      <dgm:spPr/>
      <dgm:t>
        <a:bodyPr/>
        <a:lstStyle/>
        <a:p>
          <a:endParaRPr lang="en-GB"/>
        </a:p>
      </dgm:t>
    </dgm:pt>
    <dgm:pt modelId="{7C4989DD-0906-9944-9D45-2A579C94C232}">
      <dgm:prSet phldrT="[Text]"/>
      <dgm:spPr/>
      <dgm:t>
        <a:bodyPr/>
        <a:lstStyle/>
        <a:p>
          <a:r>
            <a:rPr lang="en-GB" b="0" i="0" u="none" dirty="0"/>
            <a:t>Picture: “People 160_h”, Compression: “D”</a:t>
          </a:r>
          <a:endParaRPr lang="en-GB" dirty="0"/>
        </a:p>
      </dgm:t>
    </dgm:pt>
    <dgm:pt modelId="{73713819-24A3-4A43-8510-D2325BD83A5F}" type="parTrans" cxnId="{3D940D6C-C4A2-BE43-8138-B9E55108ACBC}">
      <dgm:prSet/>
      <dgm:spPr/>
      <dgm:t>
        <a:bodyPr/>
        <a:lstStyle/>
        <a:p>
          <a:endParaRPr lang="en-GB"/>
        </a:p>
      </dgm:t>
    </dgm:pt>
    <dgm:pt modelId="{EEA22312-A330-0A4A-82C0-713FCF6B3217}" type="sibTrans" cxnId="{3D940D6C-C4A2-BE43-8138-B9E55108ACBC}">
      <dgm:prSet/>
      <dgm:spPr/>
      <dgm:t>
        <a:bodyPr/>
        <a:lstStyle/>
        <a:p>
          <a:endParaRPr lang="en-GB"/>
        </a:p>
      </dgm:t>
    </dgm:pt>
    <dgm:pt modelId="{0AAA6459-8FA8-DE4D-8F0F-1D39A1AAA6D4}">
      <dgm:prSet phldrT="[Text]"/>
      <dgm:spPr/>
      <dgm:t>
        <a:bodyPr/>
        <a:lstStyle/>
        <a:p>
          <a:r>
            <a:rPr lang="en-GB" b="0" i="0" u="none" dirty="0"/>
            <a:t>Picture: “People 160_h”, Compression: “G”</a:t>
          </a:r>
          <a:endParaRPr lang="en-GB" dirty="0"/>
        </a:p>
      </dgm:t>
    </dgm:pt>
    <dgm:pt modelId="{229B8155-FE7A-F441-9531-9C57CA38FBFC}" type="parTrans" cxnId="{5DD9062D-48C5-334F-8FFF-2698E460E80F}">
      <dgm:prSet/>
      <dgm:spPr/>
      <dgm:t>
        <a:bodyPr/>
        <a:lstStyle/>
        <a:p>
          <a:endParaRPr lang="en-GB"/>
        </a:p>
      </dgm:t>
    </dgm:pt>
    <dgm:pt modelId="{442DC902-7218-954A-A56D-23FAAA8A5A84}" type="sibTrans" cxnId="{5DD9062D-48C5-334F-8FFF-2698E460E80F}">
      <dgm:prSet/>
      <dgm:spPr/>
      <dgm:t>
        <a:bodyPr/>
        <a:lstStyle/>
        <a:p>
          <a:endParaRPr lang="en-GB"/>
        </a:p>
      </dgm:t>
    </dgm:pt>
    <dgm:pt modelId="{3E3A0CD2-E168-224D-A638-784E667919E8}" type="pres">
      <dgm:prSet presAssocID="{B12EF66E-012C-7643-9711-067722C13025}" presName="Name0" presStyleCnt="0">
        <dgm:presLayoutVars>
          <dgm:dir/>
          <dgm:resizeHandles val="exact"/>
        </dgm:presLayoutVars>
      </dgm:prSet>
      <dgm:spPr/>
    </dgm:pt>
    <dgm:pt modelId="{46DCCF7D-E6EA-4840-8B5E-447020B2DBC1}" type="pres">
      <dgm:prSet presAssocID="{F3BBCF1E-2E61-BE44-B9FB-FC64C8AE38C0}" presName="composite" presStyleCnt="0"/>
      <dgm:spPr/>
    </dgm:pt>
    <dgm:pt modelId="{4A659C8B-7CF5-0F46-82AC-D366AA8BC553}" type="pres">
      <dgm:prSet presAssocID="{F3BBCF1E-2E61-BE44-B9FB-FC64C8AE38C0}" presName="rect1" presStyleLbl="bgImgPlac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46B8A27B-71DA-D14D-B4A8-F42DCA06A90E}" type="pres">
      <dgm:prSet presAssocID="{F3BBCF1E-2E61-BE44-B9FB-FC64C8AE38C0}" presName="wedgeRectCallout1" presStyleLbl="node1" presStyleIdx="0" presStyleCnt="3">
        <dgm:presLayoutVars>
          <dgm:bulletEnabled val="1"/>
        </dgm:presLayoutVars>
      </dgm:prSet>
      <dgm:spPr/>
    </dgm:pt>
    <dgm:pt modelId="{7C21B1C2-5AD8-DB4E-9643-7E90672B7521}" type="pres">
      <dgm:prSet presAssocID="{09937337-0E06-2E44-9F80-AA12AA3BD93F}" presName="sibTrans" presStyleCnt="0"/>
      <dgm:spPr/>
    </dgm:pt>
    <dgm:pt modelId="{53BE3730-4E98-4F42-9089-5FC3B1A42884}" type="pres">
      <dgm:prSet presAssocID="{7C4989DD-0906-9944-9D45-2A579C94C232}" presName="composite" presStyleCnt="0"/>
      <dgm:spPr/>
    </dgm:pt>
    <dgm:pt modelId="{E8B7238D-F08D-F548-AD0B-5C03B0B321BC}" type="pres">
      <dgm:prSet presAssocID="{7C4989DD-0906-9944-9D45-2A579C94C232}" presName="rect1" presStyleLbl="bgImgPlace1" presStyleIdx="1" presStyleCnt="3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66993EA4-29E0-BF42-9B44-B2F8C6A5C90D}" type="pres">
      <dgm:prSet presAssocID="{7C4989DD-0906-9944-9D45-2A579C94C232}" presName="wedgeRectCallout1" presStyleLbl="node1" presStyleIdx="1" presStyleCnt="3">
        <dgm:presLayoutVars>
          <dgm:bulletEnabled val="1"/>
        </dgm:presLayoutVars>
      </dgm:prSet>
      <dgm:spPr/>
    </dgm:pt>
    <dgm:pt modelId="{10A218F4-8DC2-C744-89CD-2EFB8B6EB5EF}" type="pres">
      <dgm:prSet presAssocID="{EEA22312-A330-0A4A-82C0-713FCF6B3217}" presName="sibTrans" presStyleCnt="0"/>
      <dgm:spPr/>
    </dgm:pt>
    <dgm:pt modelId="{C0F2E1F0-45CE-B949-A7A5-CC8980E3A09A}" type="pres">
      <dgm:prSet presAssocID="{0AAA6459-8FA8-DE4D-8F0F-1D39A1AAA6D4}" presName="composite" presStyleCnt="0"/>
      <dgm:spPr/>
    </dgm:pt>
    <dgm:pt modelId="{912507B6-1EC4-A64E-AB56-431613CAF3AB}" type="pres">
      <dgm:prSet presAssocID="{0AAA6459-8FA8-DE4D-8F0F-1D39A1AAA6D4}" presName="rect1" presStyleLbl="bgImgPlace1" presStyleIdx="2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79E45059-4D4C-DE41-A721-8B6BD69614E6}" type="pres">
      <dgm:prSet presAssocID="{0AAA6459-8FA8-DE4D-8F0F-1D39A1AAA6D4}" presName="wedgeRectCallout1" presStyleLbl="node1" presStyleIdx="2" presStyleCnt="3">
        <dgm:presLayoutVars>
          <dgm:bulletEnabled val="1"/>
        </dgm:presLayoutVars>
      </dgm:prSet>
      <dgm:spPr/>
    </dgm:pt>
  </dgm:ptLst>
  <dgm:cxnLst>
    <dgm:cxn modelId="{494E6D09-559D-6641-B1BD-B1E349BF19AA}" type="presOf" srcId="{7C4989DD-0906-9944-9D45-2A579C94C232}" destId="{66993EA4-29E0-BF42-9B44-B2F8C6A5C90D}" srcOrd="0" destOrd="0" presId="urn:microsoft.com/office/officeart/2008/layout/BendingPictureCaptionList"/>
    <dgm:cxn modelId="{5DD9062D-48C5-334F-8FFF-2698E460E80F}" srcId="{B12EF66E-012C-7643-9711-067722C13025}" destId="{0AAA6459-8FA8-DE4D-8F0F-1D39A1AAA6D4}" srcOrd="2" destOrd="0" parTransId="{229B8155-FE7A-F441-9531-9C57CA38FBFC}" sibTransId="{442DC902-7218-954A-A56D-23FAAA8A5A84}"/>
    <dgm:cxn modelId="{0E70AE32-E884-7040-8321-289653ECE378}" type="presOf" srcId="{B12EF66E-012C-7643-9711-067722C13025}" destId="{3E3A0CD2-E168-224D-A638-784E667919E8}" srcOrd="0" destOrd="0" presId="urn:microsoft.com/office/officeart/2008/layout/BendingPictureCaptionList"/>
    <dgm:cxn modelId="{5ED12E54-FC19-6949-810A-3C994946B88D}" srcId="{B12EF66E-012C-7643-9711-067722C13025}" destId="{F3BBCF1E-2E61-BE44-B9FB-FC64C8AE38C0}" srcOrd="0" destOrd="0" parTransId="{E2D13F9A-1C08-0049-B6C5-75B85D901B4C}" sibTransId="{09937337-0E06-2E44-9F80-AA12AA3BD93F}"/>
    <dgm:cxn modelId="{3D940D6C-C4A2-BE43-8138-B9E55108ACBC}" srcId="{B12EF66E-012C-7643-9711-067722C13025}" destId="{7C4989DD-0906-9944-9D45-2A579C94C232}" srcOrd="1" destOrd="0" parTransId="{73713819-24A3-4A43-8510-D2325BD83A5F}" sibTransId="{EEA22312-A330-0A4A-82C0-713FCF6B3217}"/>
    <dgm:cxn modelId="{B0E8F9CA-8388-764D-B5B8-AAD3F44CF517}" type="presOf" srcId="{F3BBCF1E-2E61-BE44-B9FB-FC64C8AE38C0}" destId="{46B8A27B-71DA-D14D-B4A8-F42DCA06A90E}" srcOrd="0" destOrd="0" presId="urn:microsoft.com/office/officeart/2008/layout/BendingPictureCaptionList"/>
    <dgm:cxn modelId="{8E28EAD1-EA6A-E24D-8031-399DCD26FA0E}" type="presOf" srcId="{0AAA6459-8FA8-DE4D-8F0F-1D39A1AAA6D4}" destId="{79E45059-4D4C-DE41-A721-8B6BD69614E6}" srcOrd="0" destOrd="0" presId="urn:microsoft.com/office/officeart/2008/layout/BendingPictureCaptionList"/>
    <dgm:cxn modelId="{53A96E68-F312-E24E-844C-F65EEC2B19CB}" type="presParOf" srcId="{3E3A0CD2-E168-224D-A638-784E667919E8}" destId="{46DCCF7D-E6EA-4840-8B5E-447020B2DBC1}" srcOrd="0" destOrd="0" presId="urn:microsoft.com/office/officeart/2008/layout/BendingPictureCaptionList"/>
    <dgm:cxn modelId="{0FAAAD4A-A9A2-454B-B734-32E84EF267F1}" type="presParOf" srcId="{46DCCF7D-E6EA-4840-8B5E-447020B2DBC1}" destId="{4A659C8B-7CF5-0F46-82AC-D366AA8BC553}" srcOrd="0" destOrd="0" presId="urn:microsoft.com/office/officeart/2008/layout/BendingPictureCaptionList"/>
    <dgm:cxn modelId="{8508BA69-E0C0-0647-8DD0-D92ABFAF2CAD}" type="presParOf" srcId="{46DCCF7D-E6EA-4840-8B5E-447020B2DBC1}" destId="{46B8A27B-71DA-D14D-B4A8-F42DCA06A90E}" srcOrd="1" destOrd="0" presId="urn:microsoft.com/office/officeart/2008/layout/BendingPictureCaptionList"/>
    <dgm:cxn modelId="{FB1FA558-AC4F-144C-8DD2-EAC203883C60}" type="presParOf" srcId="{3E3A0CD2-E168-224D-A638-784E667919E8}" destId="{7C21B1C2-5AD8-DB4E-9643-7E90672B7521}" srcOrd="1" destOrd="0" presId="urn:microsoft.com/office/officeart/2008/layout/BendingPictureCaptionList"/>
    <dgm:cxn modelId="{29798993-904E-674E-A783-01360AE53A22}" type="presParOf" srcId="{3E3A0CD2-E168-224D-A638-784E667919E8}" destId="{53BE3730-4E98-4F42-9089-5FC3B1A42884}" srcOrd="2" destOrd="0" presId="urn:microsoft.com/office/officeart/2008/layout/BendingPictureCaptionList"/>
    <dgm:cxn modelId="{2ECD1BC9-9CBB-9649-8025-2633CF469838}" type="presParOf" srcId="{53BE3730-4E98-4F42-9089-5FC3B1A42884}" destId="{E8B7238D-F08D-F548-AD0B-5C03B0B321BC}" srcOrd="0" destOrd="0" presId="urn:microsoft.com/office/officeart/2008/layout/BendingPictureCaptionList"/>
    <dgm:cxn modelId="{970AA8E9-9A6F-4947-8253-13A575025885}" type="presParOf" srcId="{53BE3730-4E98-4F42-9089-5FC3B1A42884}" destId="{66993EA4-29E0-BF42-9B44-B2F8C6A5C90D}" srcOrd="1" destOrd="0" presId="urn:microsoft.com/office/officeart/2008/layout/BendingPictureCaptionList"/>
    <dgm:cxn modelId="{1E554A9F-35DE-484D-B1E4-61FC1A64FE59}" type="presParOf" srcId="{3E3A0CD2-E168-224D-A638-784E667919E8}" destId="{10A218F4-8DC2-C744-89CD-2EFB8B6EB5EF}" srcOrd="3" destOrd="0" presId="urn:microsoft.com/office/officeart/2008/layout/BendingPictureCaptionList"/>
    <dgm:cxn modelId="{E222F878-1D56-6C4A-8ABC-071D0117B73C}" type="presParOf" srcId="{3E3A0CD2-E168-224D-A638-784E667919E8}" destId="{C0F2E1F0-45CE-B949-A7A5-CC8980E3A09A}" srcOrd="4" destOrd="0" presId="urn:microsoft.com/office/officeart/2008/layout/BendingPictureCaptionList"/>
    <dgm:cxn modelId="{36230BB2-8344-D047-B6AD-3162CE7CF552}" type="presParOf" srcId="{C0F2E1F0-45CE-B949-A7A5-CC8980E3A09A}" destId="{912507B6-1EC4-A64E-AB56-431613CAF3AB}" srcOrd="0" destOrd="0" presId="urn:microsoft.com/office/officeart/2008/layout/BendingPictureCaptionList"/>
    <dgm:cxn modelId="{93E4B851-EAB4-314B-9A5A-77A13429C0DB}" type="presParOf" srcId="{C0F2E1F0-45CE-B949-A7A5-CC8980E3A09A}" destId="{79E45059-4D4C-DE41-A721-8B6BD69614E6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59C8B-7CF5-0F46-82AC-D366AA8BC553}">
      <dsp:nvSpPr>
        <dsp:cNvPr id="0" name=""/>
        <dsp:cNvSpPr/>
      </dsp:nvSpPr>
      <dsp:spPr>
        <a:xfrm>
          <a:off x="0" y="532606"/>
          <a:ext cx="3286125" cy="262890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B8A27B-71DA-D14D-B4A8-F42DCA06A90E}">
      <dsp:nvSpPr>
        <dsp:cNvPr id="0" name=""/>
        <dsp:cNvSpPr/>
      </dsp:nvSpPr>
      <dsp:spPr>
        <a:xfrm>
          <a:off x="295751" y="2898616"/>
          <a:ext cx="2924651" cy="92011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u="none" kern="1200" dirty="0"/>
            <a:t>Picture: “People 160_h”, Compression: “A”</a:t>
          </a:r>
          <a:endParaRPr lang="en-GB" sz="2100" kern="1200" dirty="0"/>
        </a:p>
      </dsp:txBody>
      <dsp:txXfrm>
        <a:off x="295751" y="2898616"/>
        <a:ext cx="2924651" cy="920115"/>
      </dsp:txXfrm>
    </dsp:sp>
    <dsp:sp modelId="{E8B7238D-F08D-F548-AD0B-5C03B0B321BC}">
      <dsp:nvSpPr>
        <dsp:cNvPr id="0" name=""/>
        <dsp:cNvSpPr/>
      </dsp:nvSpPr>
      <dsp:spPr>
        <a:xfrm>
          <a:off x="3614737" y="532606"/>
          <a:ext cx="3286125" cy="2628900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93EA4-29E0-BF42-9B44-B2F8C6A5C90D}">
      <dsp:nvSpPr>
        <dsp:cNvPr id="0" name=""/>
        <dsp:cNvSpPr/>
      </dsp:nvSpPr>
      <dsp:spPr>
        <a:xfrm>
          <a:off x="3910488" y="2898616"/>
          <a:ext cx="2924651" cy="92011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u="none" kern="1200" dirty="0"/>
            <a:t>Picture: “People 160_h”, Compression: “D”</a:t>
          </a:r>
          <a:endParaRPr lang="en-GB" sz="2100" kern="1200" dirty="0"/>
        </a:p>
      </dsp:txBody>
      <dsp:txXfrm>
        <a:off x="3910488" y="2898616"/>
        <a:ext cx="2924651" cy="920115"/>
      </dsp:txXfrm>
    </dsp:sp>
    <dsp:sp modelId="{912507B6-1EC4-A64E-AB56-431613CAF3AB}">
      <dsp:nvSpPr>
        <dsp:cNvPr id="0" name=""/>
        <dsp:cNvSpPr/>
      </dsp:nvSpPr>
      <dsp:spPr>
        <a:xfrm>
          <a:off x="7229475" y="532606"/>
          <a:ext cx="3286125" cy="2628900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E45059-4D4C-DE41-A721-8B6BD69614E6}">
      <dsp:nvSpPr>
        <dsp:cNvPr id="0" name=""/>
        <dsp:cNvSpPr/>
      </dsp:nvSpPr>
      <dsp:spPr>
        <a:xfrm>
          <a:off x="7525226" y="2898616"/>
          <a:ext cx="2924651" cy="92011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u="none" kern="1200" dirty="0"/>
            <a:t>Picture: “People 160_h”, Compression: “G”</a:t>
          </a:r>
          <a:endParaRPr lang="en-GB" sz="2100" kern="1200" dirty="0"/>
        </a:p>
      </dsp:txBody>
      <dsp:txXfrm>
        <a:off x="7525226" y="2898616"/>
        <a:ext cx="2924651" cy="920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364BD-B687-F145-AE53-C30A3BE7F272}" type="datetimeFigureOut">
              <a:rPr lang="en-PT" smtClean="0"/>
              <a:t>6/27/23</a:t>
            </a:fld>
            <a:endParaRPr lang="en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05E38-EA84-7F4D-B5F1-DAA662406DF3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846211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12592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70A84-12DF-0698-559A-DBC026556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873307-E53D-D0CB-A068-A9220B3EC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88C44-0133-DE8F-EE1F-CB638F2D1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3007-BD10-6643-BB79-C35E86C211B3}" type="datetimeFigureOut">
              <a:rPr lang="en-PT" smtClean="0"/>
              <a:t>6/27/23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898DE-483A-BD5F-D005-B1AE8F90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C77A3-53A0-093B-DFF0-1FF8A5DA3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F88C-65EF-4744-8B18-48D057972452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017512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D7BDF-EDA2-C449-34C6-203344B5A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F6F8CE-3F95-FEF6-2C8A-919337A3D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DD0FC-05AB-99F1-DAD5-337090DA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3007-BD10-6643-BB79-C35E86C211B3}" type="datetimeFigureOut">
              <a:rPr lang="en-PT" smtClean="0"/>
              <a:t>6/27/23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B3E06-8EF4-C024-CA5F-3A053C738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4AA49-AA06-73A5-F99E-D42703E3D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F88C-65EF-4744-8B18-48D057972452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966500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23E7E0-1E21-CC66-1989-C369872FF5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718745-E978-8F6C-5939-B1F39C4E1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A725D-3FB1-7942-9731-F49978A03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3007-BD10-6643-BB79-C35E86C211B3}" type="datetimeFigureOut">
              <a:rPr lang="en-PT" smtClean="0"/>
              <a:t>6/27/23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49710-9902-0DA5-C5DB-AB4383E6A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C3996-8D6E-072F-3FF9-8B422E3C2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F88C-65EF-4744-8B18-48D057972452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376698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>
  <p:cSld name="Tittellysbil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fa49fbb718_0_185"/>
          <p:cNvSpPr txBox="1">
            <a:spLocks noGrp="1"/>
          </p:cNvSpPr>
          <p:nvPr>
            <p:ph type="ctrTitle"/>
          </p:nvPr>
        </p:nvSpPr>
        <p:spPr>
          <a:xfrm>
            <a:off x="630160" y="3191533"/>
            <a:ext cx="9167394" cy="6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C74"/>
              </a:buClr>
              <a:buSzPts val="8000"/>
              <a:buFont typeface="Arial"/>
              <a:buNone/>
              <a:defRPr sz="4001">
                <a:solidFill>
                  <a:srgbClr val="0F3C74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gfa49fbb718_0_185"/>
          <p:cNvSpPr txBox="1">
            <a:spLocks noGrp="1"/>
          </p:cNvSpPr>
          <p:nvPr>
            <p:ph type="dt" idx="10"/>
          </p:nvPr>
        </p:nvSpPr>
        <p:spPr>
          <a:xfrm>
            <a:off x="9569442" y="6261482"/>
            <a:ext cx="1993160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gfa49fbb718_0_185"/>
          <p:cNvSpPr txBox="1">
            <a:spLocks noGrp="1"/>
          </p:cNvSpPr>
          <p:nvPr>
            <p:ph type="body" idx="1"/>
          </p:nvPr>
        </p:nvSpPr>
        <p:spPr>
          <a:xfrm>
            <a:off x="630160" y="5749148"/>
            <a:ext cx="2110325" cy="559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228646" lvl="0" indent="-11432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1">
                <a:solidFill>
                  <a:schemeClr val="dk2"/>
                </a:solidFill>
              </a:defRPr>
            </a:lvl1pPr>
            <a:lvl2pPr marL="457291" lvl="1" indent="-17148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685937" lvl="2" indent="-17148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914583" lvl="3" indent="-17148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1143229" lvl="4" indent="-17148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1371874" lvl="5" indent="-17148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520" lvl="6" indent="-17148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9166" lvl="7" indent="-17148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811" lvl="8" indent="-17148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gfa49fbb718_0_185"/>
          <p:cNvSpPr txBox="1">
            <a:spLocks noGrp="1"/>
          </p:cNvSpPr>
          <p:nvPr>
            <p:ph type="body" idx="2"/>
          </p:nvPr>
        </p:nvSpPr>
        <p:spPr>
          <a:xfrm>
            <a:off x="630160" y="6026348"/>
            <a:ext cx="2110325" cy="559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228646" lvl="0" indent="-11432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1">
                <a:solidFill>
                  <a:schemeClr val="dk2"/>
                </a:solidFill>
              </a:defRPr>
            </a:lvl1pPr>
            <a:lvl2pPr marL="457291" lvl="1" indent="-17148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685937" lvl="2" indent="-17148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914583" lvl="3" indent="-17148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1143229" lvl="4" indent="-17148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1371874" lvl="5" indent="-17148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520" lvl="6" indent="-17148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9166" lvl="7" indent="-17148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811" lvl="8" indent="-17148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gfa49fbb718_0_185"/>
          <p:cNvSpPr txBox="1">
            <a:spLocks noGrp="1"/>
          </p:cNvSpPr>
          <p:nvPr>
            <p:ph type="body" idx="3"/>
          </p:nvPr>
        </p:nvSpPr>
        <p:spPr>
          <a:xfrm>
            <a:off x="5100701" y="5745726"/>
            <a:ext cx="3383991" cy="559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228646" lvl="0" indent="-11432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0">
                <a:solidFill>
                  <a:schemeClr val="dk2"/>
                </a:solidFill>
              </a:defRPr>
            </a:lvl1pPr>
            <a:lvl2pPr marL="457291" lvl="1" indent="-17148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685937" lvl="2" indent="-17148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914583" lvl="3" indent="-17148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1143229" lvl="4" indent="-17148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1371874" lvl="5" indent="-17148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520" lvl="6" indent="-17148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9166" lvl="7" indent="-17148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811" lvl="8" indent="-17148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gfa49fbb718_0_185"/>
          <p:cNvSpPr txBox="1">
            <a:spLocks noGrp="1"/>
          </p:cNvSpPr>
          <p:nvPr>
            <p:ph type="body" idx="4"/>
          </p:nvPr>
        </p:nvSpPr>
        <p:spPr>
          <a:xfrm>
            <a:off x="5100701" y="6025480"/>
            <a:ext cx="3383991" cy="559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228646" lvl="0" indent="-11432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0">
                <a:solidFill>
                  <a:schemeClr val="dk2"/>
                </a:solidFill>
              </a:defRPr>
            </a:lvl1pPr>
            <a:lvl2pPr marL="457291" lvl="1" indent="-17148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685937" lvl="2" indent="-17148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914583" lvl="3" indent="-17148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1143229" lvl="4" indent="-17148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1371874" lvl="5" indent="-17148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520" lvl="6" indent="-17148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9166" lvl="7" indent="-17148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811" lvl="8" indent="-17148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1" name="Google Shape;61;gfa49fbb718_0_1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0156" y="342503"/>
            <a:ext cx="1006994" cy="1127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056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27944-9115-0A14-7DEF-85623AE8B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6DE80-E91A-702B-F9D0-5FE840F2A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47406-F9C2-CB1E-BC53-78EE92252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3007-BD10-6643-BB79-C35E86C211B3}" type="datetimeFigureOut">
              <a:rPr lang="en-PT" smtClean="0"/>
              <a:t>6/27/23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47466-05A5-EF9C-6421-6E2AF160A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B4C01-0736-2FAB-C44E-59911E393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F88C-65EF-4744-8B18-48D057972452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63147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8C673-0EA2-D40B-18B9-8A0E9FC28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F73BA-5A3A-3C98-22E8-E298A2A79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31D46-771A-DE5A-F255-5AB37891D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3007-BD10-6643-BB79-C35E86C211B3}" type="datetimeFigureOut">
              <a:rPr lang="en-PT" smtClean="0"/>
              <a:t>6/27/23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8FFE6-F246-7B0D-A832-A04CAD241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53C56-7AD6-B599-416B-9BE84BE01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F88C-65EF-4744-8B18-48D057972452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64759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2D780-1659-4256-FD7F-573DAD1D5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0E153-8889-D42B-D686-056CE555C4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FF5452-4589-6FE5-CD86-B036A3B5D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B415BF-C5DE-788A-124E-47BBA85ED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3007-BD10-6643-BB79-C35E86C211B3}" type="datetimeFigureOut">
              <a:rPr lang="en-PT" smtClean="0"/>
              <a:t>6/27/23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723A3-A411-390B-8EF8-659E52E0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E3DF59-0568-3D83-FA01-E7E306188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F88C-65EF-4744-8B18-48D057972452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901094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9C3DA-C20D-3874-BD89-E1CB98111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F6A06-168F-8153-BCAF-7D688D9F8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2ED7A-7436-0B08-856A-18448B3B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A55FA-1E8D-809C-AA9B-C7963AEE4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C9BDEC-9F1A-8C42-198C-84738DDA5B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97A35C-305C-47C9-707E-F75E3FB56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3007-BD10-6643-BB79-C35E86C211B3}" type="datetimeFigureOut">
              <a:rPr lang="en-PT" smtClean="0"/>
              <a:t>6/27/23</a:t>
            </a:fld>
            <a:endParaRPr lang="en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3BF0CA-68E2-1C4F-90FB-19DBAD8E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135EF4-945A-26A9-6BBB-0471724E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F88C-65EF-4744-8B18-48D057972452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047185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8985E-0C93-3F51-9FF5-BFEAD6072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11ACF-ABD8-44DC-6DBA-327D20167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3007-BD10-6643-BB79-C35E86C211B3}" type="datetimeFigureOut">
              <a:rPr lang="en-PT" smtClean="0"/>
              <a:t>6/27/23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7743C0-67DC-E289-57A5-A1DF020A6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7ACE98-8597-E460-CD78-341EA71EA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F88C-65EF-4744-8B18-48D057972452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56193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51C28A-D6A2-DFCF-76B6-7F6C49007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3007-BD10-6643-BB79-C35E86C211B3}" type="datetimeFigureOut">
              <a:rPr lang="en-PT" smtClean="0"/>
              <a:t>6/27/23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C3CA5B-8746-C643-BA63-819CA4FB8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F41AD0-FAF9-E030-F7E8-8CF1AB09E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F88C-65EF-4744-8B18-48D057972452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147437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D8CE7-C358-CF22-9A04-FAE5931D0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B7C3B-A7C3-B424-600D-6A36A54F8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1182DC-CDDA-374C-7C3D-492D3C994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7354A2-105A-17E3-5788-DB056460D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3007-BD10-6643-BB79-C35E86C211B3}" type="datetimeFigureOut">
              <a:rPr lang="en-PT" smtClean="0"/>
              <a:t>6/27/23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C871A-C365-0EA9-C93E-B6A62681C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3DB334-BC9C-EB82-2586-108A41D2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F88C-65EF-4744-8B18-48D057972452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656459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AF192-EB1B-94CE-31EC-8E38675C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6A2A4B-3F78-9C17-068B-C5D91C6EEB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CA9187-3BA3-4108-2395-0479B89DC5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A8C694-25B0-E8C9-5490-1911C6786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3007-BD10-6643-BB79-C35E86C211B3}" type="datetimeFigureOut">
              <a:rPr lang="en-PT" smtClean="0"/>
              <a:t>6/27/23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7FFC-36BE-98BC-AF4E-CDA99B4FC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0E9CD-48D4-F177-C367-027FB52C4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F88C-65EF-4744-8B18-48D057972452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16328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BDFAD3-4EEB-8005-D7B0-5E4229521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0913B-AB8E-FA7D-2A5B-458855718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53625-3AF3-248A-A9CA-35BF19F30D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73007-BD10-6643-BB79-C35E86C211B3}" type="datetimeFigureOut">
              <a:rPr lang="en-PT" smtClean="0"/>
              <a:t>6/27/23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D47D3-FC57-E11A-D66A-15182DD7F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33A9B-B027-8925-0398-6E2A9E8B2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4F88C-65EF-4744-8B18-48D057972452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84310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mikolaj.leszczuk@agh.edu.pl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4C3729-C33E-FAF8-9A62-DAADB63E7283}"/>
              </a:ext>
            </a:extLst>
          </p:cNvPr>
          <p:cNvSpPr/>
          <p:nvPr/>
        </p:nvSpPr>
        <p:spPr>
          <a:xfrm>
            <a:off x="1" y="6072183"/>
            <a:ext cx="12192000" cy="914404"/>
          </a:xfrm>
          <a:prstGeom prst="rect">
            <a:avLst/>
          </a:prstGeom>
          <a:solidFill>
            <a:srgbClr val="103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Mikołaj Leszczuk, Lucjan Janowski, Michał Wierzchoń, Bogdan </a:t>
            </a:r>
            <a:r>
              <a:rPr lang="pl-PL" dirty="0" err="1"/>
              <a:t>Ćmiel</a:t>
            </a:r>
            <a:endParaRPr lang="en-PT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C3CF9A2-C565-4CB0-9192-24D63B0A6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00481"/>
            <a:ext cx="9144000" cy="12313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Crowdsourcing Pixel Quality Study Using Non-neutral Photos</a:t>
            </a:r>
          </a:p>
        </p:txBody>
      </p:sp>
    </p:spTree>
    <p:extLst>
      <p:ext uri="{BB962C8B-B14F-4D97-AF65-F5344CB8AC3E}">
        <p14:creationId xmlns:p14="http://schemas.microsoft.com/office/powerpoint/2010/main" val="2809384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0822E-D763-0353-82F5-ED82ABB04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The Vast Majority of Participants Being Not Outliers (ITU-T 0.75 Pearson Correlation Criterion)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0422F0-AEC4-A128-BB6C-71C7F0028D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1160" y="1825625"/>
            <a:ext cx="634967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95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EB873-9B19-CCE9-E219-DF53A6933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Trapping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063A9-5C5D-7B93-BEDF-84F98D0365B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20 trapping questions asked to filter out inattentive participants</a:t>
            </a:r>
          </a:p>
          <a:p>
            <a:r>
              <a:rPr lang="en-GB" dirty="0">
                <a:solidFill>
                  <a:schemeClr val="bg1"/>
                </a:solidFill>
              </a:rPr>
              <a:t>Examples given on the right</a:t>
            </a:r>
          </a:p>
          <a:p>
            <a:r>
              <a:rPr lang="en-GB" dirty="0">
                <a:solidFill>
                  <a:schemeClr val="bg1"/>
                </a:solidFill>
              </a:rPr>
              <a:t>Up to 3 errors were allowed (agreed a priori)</a:t>
            </a:r>
          </a:p>
          <a:p>
            <a:r>
              <a:rPr lang="en-GB" dirty="0">
                <a:solidFill>
                  <a:schemeClr val="bg1"/>
                </a:solidFill>
              </a:rPr>
              <a:t>Remember that low image quality may make it difficult to answer</a:t>
            </a:r>
          </a:p>
          <a:p>
            <a:r>
              <a:rPr lang="en-GB" dirty="0">
                <a:solidFill>
                  <a:srgbClr val="00B050"/>
                </a:solidFill>
              </a:rPr>
              <a:t>All participants positively verified (no more than 3 errors)!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422F04-E640-33D9-7A00-7666594047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“Did the photo show a market?” (Answer: True)</a:t>
            </a:r>
          </a:p>
          <a:p>
            <a:r>
              <a:rPr lang="en-GB" dirty="0">
                <a:solidFill>
                  <a:schemeClr val="bg1"/>
                </a:solidFill>
              </a:rPr>
              <a:t>“Did the photo show a street?” (Answer: True)</a:t>
            </a:r>
          </a:p>
          <a:p>
            <a:r>
              <a:rPr lang="en-GB" dirty="0">
                <a:solidFill>
                  <a:schemeClr val="bg1"/>
                </a:solidFill>
              </a:rPr>
              <a:t>“Did the photo show an artist?” (Answer: True)</a:t>
            </a:r>
          </a:p>
          <a:p>
            <a:r>
              <a:rPr lang="en-GB" dirty="0">
                <a:solidFill>
                  <a:schemeClr val="bg1"/>
                </a:solidFill>
              </a:rPr>
              <a:t>“Did the photo show a garlic?” (Answer: False)</a:t>
            </a:r>
          </a:p>
          <a:p>
            <a:r>
              <a:rPr lang="en-GB" dirty="0">
                <a:solidFill>
                  <a:schemeClr val="bg1"/>
                </a:solidFill>
              </a:rPr>
              <a:t>“Did the photo show pollution?” (Answer: False)</a:t>
            </a:r>
          </a:p>
        </p:txBody>
      </p:sp>
    </p:spTree>
    <p:extLst>
      <p:ext uri="{BB962C8B-B14F-4D97-AF65-F5344CB8AC3E}">
        <p14:creationId xmlns:p14="http://schemas.microsoft.com/office/powerpoint/2010/main" val="3595202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12407-DD02-5EA4-16CD-ADEB7C3B5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825F4-0647-E6F6-E9D2-F684D5A66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Crowd-sourcing platforms tailored for conducting a psychophysical experiment in case of the lack of specialized requirements</a:t>
            </a:r>
          </a:p>
          <a:p>
            <a:r>
              <a:rPr lang="en-GB" dirty="0">
                <a:solidFill>
                  <a:schemeClr val="bg1"/>
                </a:solidFill>
              </a:rPr>
              <a:t>Platforms commonly used in this type of research known for the low quality of collected subjective data</a:t>
            </a:r>
          </a:p>
          <a:p>
            <a:r>
              <a:rPr lang="en-GB" dirty="0">
                <a:solidFill>
                  <a:schemeClr val="bg1"/>
                </a:solidFill>
              </a:rPr>
              <a:t>Prolific as an alternative solution, resulting in a higher standard of online research data</a:t>
            </a:r>
          </a:p>
          <a:p>
            <a:r>
              <a:rPr lang="en-GB" dirty="0">
                <a:solidFill>
                  <a:schemeClr val="bg1"/>
                </a:solidFill>
              </a:rPr>
              <a:t>Comparison of typical participant salaries: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Amazon Mechanical Turk: $2-7/hour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MicroWorkers: $4/hour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Prolific: $8-15/hour</a:t>
            </a:r>
          </a:p>
        </p:txBody>
      </p:sp>
    </p:spTree>
    <p:extLst>
      <p:ext uri="{BB962C8B-B14F-4D97-AF65-F5344CB8AC3E}">
        <p14:creationId xmlns:p14="http://schemas.microsoft.com/office/powerpoint/2010/main" val="2575197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366AA-8588-A586-94B3-858134F87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B6C52-F520-024C-6B7C-2366D638C1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Mikołaj Leszczuk, </a:t>
            </a:r>
            <a:r>
              <a:rPr lang="en-GB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mikolaj.leszczuk@agh.edu.pl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AGH University of Krakow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Faculty of Computer Science, Electronics and Communications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Institute of Telecommunications</a:t>
            </a:r>
          </a:p>
        </p:txBody>
      </p:sp>
    </p:spTree>
    <p:extLst>
      <p:ext uri="{BB962C8B-B14F-4D97-AF65-F5344CB8AC3E}">
        <p14:creationId xmlns:p14="http://schemas.microsoft.com/office/powerpoint/2010/main" val="2861139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6F9B5-C98C-03CB-3FB5-65F4D49A7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9B0D1-9B12-B930-AF3A-E3DB3066B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Nowadays the assessment of QoE requiring a multidisciplinary approach</a:t>
            </a:r>
          </a:p>
          <a:p>
            <a:r>
              <a:rPr lang="en-GB" dirty="0">
                <a:solidFill>
                  <a:schemeClr val="bg1"/>
                </a:solidFill>
              </a:rPr>
              <a:t>Combining techniques from psychology, human-computer interaction, signal processing, data analytics, and machine learning</a:t>
            </a:r>
          </a:p>
          <a:p>
            <a:r>
              <a:rPr lang="en-GB" dirty="0">
                <a:solidFill>
                  <a:schemeClr val="bg1"/>
                </a:solidFill>
              </a:rPr>
              <a:t>Investigating the impact of emotional content on the perceived quality of multimedia in psychophysical QoE experiments</a:t>
            </a:r>
          </a:p>
          <a:p>
            <a:r>
              <a:rPr lang="en-GB" dirty="0">
                <a:solidFill>
                  <a:schemeClr val="bg1"/>
                </a:solidFill>
              </a:rPr>
              <a:t>This presentation: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Not about results on this investigation (these to be reported later)</a:t>
            </a:r>
          </a:p>
          <a:p>
            <a:pPr lvl="1"/>
            <a:r>
              <a:rPr lang="en-GB" dirty="0">
                <a:solidFill>
                  <a:srgbClr val="00B050"/>
                </a:solidFill>
              </a:rPr>
              <a:t>But about a (new?) way of collecting crowdsourcing data</a:t>
            </a:r>
          </a:p>
        </p:txBody>
      </p:sp>
    </p:spTree>
    <p:extLst>
      <p:ext uri="{BB962C8B-B14F-4D97-AF65-F5344CB8AC3E}">
        <p14:creationId xmlns:p14="http://schemas.microsoft.com/office/powerpoint/2010/main" val="3944128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58BB-28E3-3781-B5E1-9C4A1F9EB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Source Reference Circuits (SRCs)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C182F-A543-C74F-2C68-08F06D94B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Nencki Affective Picture System (NAPS) picture database used</a:t>
            </a:r>
          </a:p>
          <a:p>
            <a:r>
              <a:rPr lang="en-GB" dirty="0">
                <a:solidFill>
                  <a:schemeClr val="bg1"/>
                </a:solidFill>
              </a:rPr>
              <a:t>1,356 high-quality realistic pictures, categorised as: “people”, “faces”, “animals”, “objects” and “landscapes”</a:t>
            </a:r>
          </a:p>
          <a:p>
            <a:r>
              <a:rPr lang="en-GB" dirty="0">
                <a:solidFill>
                  <a:schemeClr val="bg1"/>
                </a:solidFill>
              </a:rPr>
              <a:t>Database providing per-picture ratings covering entire range of 3 psychological variables: valence, arousal &amp; approach/avoidance</a:t>
            </a:r>
          </a:p>
          <a:p>
            <a:r>
              <a:rPr lang="en-GB" dirty="0">
                <a:solidFill>
                  <a:schemeClr val="bg1"/>
                </a:solidFill>
              </a:rPr>
              <a:t>Using a subset of the NAPS database in the “people” category (250 pictures), being one of the most popular categories used in research</a:t>
            </a:r>
          </a:p>
          <a:p>
            <a:r>
              <a:rPr lang="en-GB" dirty="0">
                <a:solidFill>
                  <a:schemeClr val="bg1"/>
                </a:solidFill>
              </a:rPr>
              <a:t>Not removing pictures with potentially graphic, sexual or upsetting content</a:t>
            </a:r>
          </a:p>
        </p:txBody>
      </p:sp>
    </p:spTree>
    <p:extLst>
      <p:ext uri="{BB962C8B-B14F-4D97-AF65-F5344CB8AC3E}">
        <p14:creationId xmlns:p14="http://schemas.microsoft.com/office/powerpoint/2010/main" val="3646148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18473-D557-2F32-D0E8-56A9FF72F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Hypothetical Reference Circuits (HRCs)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0013C-310F-7214-A7B7-5AB7862212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7 quality levels with fixed quality metric levels, as shown in Table</a:t>
            </a:r>
          </a:p>
          <a:p>
            <a:r>
              <a:rPr lang="en-GB" dirty="0">
                <a:solidFill>
                  <a:schemeClr val="bg1"/>
                </a:solidFill>
              </a:rPr>
              <a:t>Max quality metric level achieved for SRC image: 10</a:t>
            </a:r>
          </a:p>
          <a:p>
            <a:r>
              <a:rPr lang="en-GB" dirty="0">
                <a:solidFill>
                  <a:schemeClr val="bg1"/>
                </a:solidFill>
              </a:rPr>
              <a:t>The values of the other levels empirically selected </a:t>
            </a:r>
          </a:p>
          <a:p>
            <a:r>
              <a:rPr lang="en-GB" dirty="0">
                <a:solidFill>
                  <a:schemeClr val="bg1"/>
                </a:solidFill>
              </a:rPr>
              <a:t>Aiming at achieving distribution of quality levels being: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Widest possible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Most uniform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C8A7C45-0CC9-5038-0C18-7BB22CDBCC5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39720190"/>
              </p:ext>
            </p:extLst>
          </p:nvPr>
        </p:nvGraphicFramePr>
        <p:xfrm>
          <a:off x="6172200" y="1825625"/>
          <a:ext cx="5708650" cy="3235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54325">
                  <a:extLst>
                    <a:ext uri="{9D8B030D-6E8A-4147-A177-3AD203B41FA5}">
                      <a16:colId xmlns:a16="http://schemas.microsoft.com/office/drawing/2014/main" val="340615345"/>
                    </a:ext>
                  </a:extLst>
                </a:gridCol>
                <a:gridCol w="2854325">
                  <a:extLst>
                    <a:ext uri="{9D8B030D-6E8A-4147-A177-3AD203B41FA5}">
                      <a16:colId xmlns:a16="http://schemas.microsoft.com/office/drawing/2014/main" val="10755085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Quality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FovVideoVDP Quality Setting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5687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995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9.825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858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9.600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997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9.350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792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9.050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47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8.600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332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7.750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056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4594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22D11-ADB6-9C43-AFB5-C20567DD5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Example Processed Video Sequence (PVS)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(Or Actually Processed Picture)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DCBD400-12B6-F091-70AD-D911810A7B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74335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5574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51311-DD67-C61B-9B7E-C6569BDE7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Picture Quality (ACR) as Measured Variable</a:t>
            </a:r>
          </a:p>
        </p:txBody>
      </p:sp>
      <p:pic>
        <p:nvPicPr>
          <p:cNvPr id="10" name="Content Placeholder 7" descr="A screenshot of a test&#10;&#10;Description automatically generated with low confidence">
            <a:extLst>
              <a:ext uri="{FF2B5EF4-FFF2-40B4-BE49-F238E27FC236}">
                <a16:creationId xmlns:a16="http://schemas.microsoft.com/office/drawing/2014/main" id="{ABDBC66A-768F-2BB8-D78A-37C12240C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39" y="1825625"/>
            <a:ext cx="359512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57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A8D3D-5015-4FE8-44E6-F7549D0D8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Crowd-Sourcing Platform Conduct a Psychophysical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82F9F-88B8-3C31-ABF5-F69933B4D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Due to the lack of specialized requirements, the experiment seeming to be tailored for crowdsourcing</a:t>
            </a:r>
          </a:p>
          <a:p>
            <a:r>
              <a:rPr lang="en-GB" dirty="0">
                <a:solidFill>
                  <a:schemeClr val="bg1"/>
                </a:solidFill>
              </a:rPr>
              <a:t>So far, platforms commonly used in this type of research including: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Amazon Mechanical Turk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MicroWorkers</a:t>
            </a:r>
          </a:p>
          <a:p>
            <a:r>
              <a:rPr lang="en-GB" dirty="0">
                <a:solidFill>
                  <a:schemeClr val="bg1"/>
                </a:solidFill>
              </a:rPr>
              <a:t>However, these platforms known for the low quality of collected subjective data</a:t>
            </a:r>
          </a:p>
          <a:p>
            <a:r>
              <a:rPr lang="en-GB" dirty="0">
                <a:solidFill>
                  <a:schemeClr val="bg1"/>
                </a:solidFill>
              </a:rPr>
              <a:t>Resulting in the need to reject even half of the answers</a:t>
            </a:r>
          </a:p>
          <a:p>
            <a:r>
              <a:rPr lang="en-GB" dirty="0">
                <a:solidFill>
                  <a:schemeClr val="bg1"/>
                </a:solidFill>
              </a:rPr>
              <a:t>Meanwhile, decided to use an alternative solution...</a:t>
            </a:r>
          </a:p>
        </p:txBody>
      </p:sp>
    </p:spTree>
    <p:extLst>
      <p:ext uri="{BB962C8B-B14F-4D97-AF65-F5344CB8AC3E}">
        <p14:creationId xmlns:p14="http://schemas.microsoft.com/office/powerpoint/2010/main" val="2547498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AE8EA-6354-4D30-7FB2-0C83584D9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Prolific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”A Higher Standard of Online Research”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74036-BA58-9E4F-4174-E47F60D806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Participants recruited and compensated through Prolific </a:t>
            </a:r>
          </a:p>
          <a:p>
            <a:r>
              <a:rPr lang="en-GB" dirty="0">
                <a:solidFill>
                  <a:schemeClr val="bg1"/>
                </a:solidFill>
              </a:rPr>
              <a:t>Test group of 115 users participating in experiment</a:t>
            </a:r>
          </a:p>
          <a:p>
            <a:r>
              <a:rPr lang="en-GB" dirty="0">
                <a:solidFill>
                  <a:schemeClr val="bg1"/>
                </a:solidFill>
              </a:rPr>
              <a:t>The experiment carried out remotely</a:t>
            </a:r>
          </a:p>
          <a:p>
            <a:r>
              <a:rPr lang="en-GB" dirty="0">
                <a:solidFill>
                  <a:schemeClr val="bg1"/>
                </a:solidFill>
              </a:rPr>
              <a:t>The participants compensated (£9=$11/hour) for their time</a:t>
            </a:r>
          </a:p>
        </p:txBody>
      </p:sp>
      <p:pic>
        <p:nvPicPr>
          <p:cNvPr id="7" name="Content Placeholder 6" descr="A picture containing text, font, screenshot, logo&#10;&#10;Description automatically generated">
            <a:extLst>
              <a:ext uri="{FF2B5EF4-FFF2-40B4-BE49-F238E27FC236}">
                <a16:creationId xmlns:a16="http://schemas.microsoft.com/office/drawing/2014/main" id="{AAD5D07B-D456-8C06-59CA-97DBD952F6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641124"/>
            <a:ext cx="5181600" cy="2720340"/>
          </a:xfrm>
        </p:spPr>
      </p:pic>
    </p:spTree>
    <p:extLst>
      <p:ext uri="{BB962C8B-B14F-4D97-AF65-F5344CB8AC3E}">
        <p14:creationId xmlns:p14="http://schemas.microsoft.com/office/powerpoint/2010/main" val="2610375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76132-D080-9977-5ECE-7F4F684AC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Most Participants Fully Completing the Experiment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800DA7-6922-45F2-0282-EC80AEFA10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6137" y="1825625"/>
            <a:ext cx="64997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49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668</Words>
  <Application>Microsoft Macintosh PowerPoint</Application>
  <PresentationFormat>Widescreen</PresentationFormat>
  <Paragraphs>80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Crowdsourcing Pixel Quality Study Using Non-neutral Photos</vt:lpstr>
      <vt:lpstr>Introduction</vt:lpstr>
      <vt:lpstr>Source Reference Circuits (SRCs)</vt:lpstr>
      <vt:lpstr>Hypothetical Reference Circuits (HRCs)</vt:lpstr>
      <vt:lpstr>Example Processed Video Sequence (PVS) (Or Actually Processed Picture)</vt:lpstr>
      <vt:lpstr>Picture Quality (ACR) as Measured Variable</vt:lpstr>
      <vt:lpstr>Crowd-Sourcing Platform Conduct a Psychophysical Experiment</vt:lpstr>
      <vt:lpstr>Prolific ”A Higher Standard of Online Research”</vt:lpstr>
      <vt:lpstr>Most Participants Fully Completing the Experiment</vt:lpstr>
      <vt:lpstr>The Vast Majority of Participants Being Not Outliers (ITU-T 0.75 Pearson Correlation Criterion)</vt:lpstr>
      <vt:lpstr>Trapping Questions</vt:lpstr>
      <vt:lpstr>Conclusions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Factors influencing video Quality of Experience: measurements and theoretical mode</dc:title>
  <dc:creator>Kamil Koniuch</dc:creator>
  <cp:lastModifiedBy>Mikołaj Leszczuk</cp:lastModifiedBy>
  <cp:revision>23</cp:revision>
  <dcterms:created xsi:type="dcterms:W3CDTF">2022-06-22T13:09:06Z</dcterms:created>
  <dcterms:modified xsi:type="dcterms:W3CDTF">2023-06-28T05:37:46Z</dcterms:modified>
</cp:coreProperties>
</file>