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72" r:id="rId2"/>
    <p:sldId id="316" r:id="rId3"/>
    <p:sldId id="311" r:id="rId4"/>
    <p:sldId id="388" r:id="rId5"/>
    <p:sldId id="389" r:id="rId6"/>
    <p:sldId id="396" r:id="rId7"/>
    <p:sldId id="368" r:id="rId8"/>
    <p:sldId id="397" r:id="rId9"/>
    <p:sldId id="398" r:id="rId10"/>
    <p:sldId id="399" r:id="rId11"/>
    <p:sldId id="400" r:id="rId12"/>
    <p:sldId id="401" r:id="rId13"/>
  </p:sldIdLst>
  <p:sldSz cx="21913850" cy="12193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37C72B-8CD9-D720-D83B-A8AF590AF2CF}" name="Masala  Enrico" initials="ME" userId="S::enrico.masala@polito.it::b5dfb846-013a-4244-9b6d-7f6e2ab0087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5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726"/>
    <a:srgbClr val="FF4F00"/>
    <a:srgbClr val="A60027"/>
    <a:srgbClr val="801D73"/>
    <a:srgbClr val="A34204"/>
    <a:srgbClr val="C4426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/>
    <p:restoredTop sz="94549"/>
  </p:normalViewPr>
  <p:slideViewPr>
    <p:cSldViewPr snapToGrid="0">
      <p:cViewPr>
        <p:scale>
          <a:sx n="43" d="100"/>
          <a:sy n="43" d="100"/>
        </p:scale>
        <p:origin x="92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D3606-BFFB-4E4B-9C1E-A382EB2A1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49ED8-5E48-4C2D-9981-E903B008B2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A177-771F-4EEF-BE1E-4BD3838BC32F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50D02A-F7E2-4DE0-8C3E-7D46CA16F1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EB6A2-9A57-4462-9065-0B416F391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C8173-A2FA-46BD-8A9A-2678D72EA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4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6F07E-710F-4FB7-AF0A-E82082F3F062}" type="datetimeFigureOut">
              <a:rPr lang="en-US" smtClean="0"/>
              <a:t>6/28/23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43000"/>
            <a:ext cx="5543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FD219-005D-47AE-8387-2D4F57649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2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28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50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59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15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21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16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FD219-005D-47AE-8387-2D4F576495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9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2253" y="5754028"/>
            <a:ext cx="18181025" cy="113742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2253" y="8037900"/>
            <a:ext cx="12059852" cy="203226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5400" b="0" cap="all" spc="200" baseline="0">
                <a:solidFill>
                  <a:schemeClr val="tx2"/>
                </a:solidFill>
                <a:latin typeface="+mn-lt"/>
              </a:defRPr>
            </a:lvl1pPr>
            <a:lvl2pPr marL="457199" indent="0" algn="ctr">
              <a:buNone/>
              <a:defRPr sz="2400"/>
            </a:lvl2pPr>
            <a:lvl3pPr marL="914396" indent="0" algn="ctr">
              <a:buNone/>
              <a:defRPr sz="2400"/>
            </a:lvl3pPr>
            <a:lvl4pPr marL="1371594" indent="0" algn="ctr">
              <a:buNone/>
              <a:defRPr sz="2000"/>
            </a:lvl4pPr>
            <a:lvl5pPr marL="1828792" indent="0" algn="ctr">
              <a:buNone/>
              <a:defRPr sz="2000"/>
            </a:lvl5pPr>
            <a:lvl6pPr marL="2285989" indent="0" algn="ctr">
              <a:buNone/>
              <a:defRPr sz="2000"/>
            </a:lvl6pPr>
            <a:lvl7pPr marL="2743187" indent="0" algn="ctr">
              <a:buNone/>
              <a:defRPr sz="2000"/>
            </a:lvl7pPr>
            <a:lvl8pPr marL="3200385" indent="0" algn="ctr">
              <a:buNone/>
              <a:defRPr sz="2000"/>
            </a:lvl8pPr>
            <a:lvl9pPr marL="3657582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780174" y="7648466"/>
            <a:ext cx="11840582" cy="0"/>
          </a:xfrm>
          <a:prstGeom prst="line">
            <a:avLst/>
          </a:prstGeom>
          <a:ln w="15875">
            <a:solidFill>
              <a:srgbClr val="A600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32181F2-6385-EB42-A238-13C7C7D1ECB1}"/>
              </a:ext>
            </a:extLst>
          </p:cNvPr>
          <p:cNvSpPr txBox="1">
            <a:spLocks/>
          </p:cNvSpPr>
          <p:nvPr userDrawn="1"/>
        </p:nvSpPr>
        <p:spPr>
          <a:xfrm>
            <a:off x="7661827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A600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VQEG_JEG-Hybrid_2023_109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" y="2214724"/>
            <a:ext cx="21913823" cy="873905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199" indent="0">
              <a:buNone/>
              <a:defRPr sz="2800"/>
            </a:lvl2pPr>
            <a:lvl3pPr marL="914396" indent="0">
              <a:buNone/>
              <a:defRPr sz="2400"/>
            </a:lvl3pPr>
            <a:lvl4pPr marL="1371594" indent="0">
              <a:buNone/>
              <a:defRPr sz="2000"/>
            </a:lvl4pPr>
            <a:lvl5pPr marL="1828792" indent="0">
              <a:buNone/>
              <a:defRPr sz="2000"/>
            </a:lvl5pPr>
            <a:lvl6pPr marL="2285989" indent="0">
              <a:buNone/>
              <a:defRPr sz="2000"/>
            </a:lvl6pPr>
            <a:lvl7pPr marL="2743187" indent="0">
              <a:buNone/>
              <a:defRPr sz="2000"/>
            </a:lvl7pPr>
            <a:lvl8pPr marL="3200385" indent="0">
              <a:buNone/>
              <a:defRPr sz="2000"/>
            </a:lvl8pPr>
            <a:lvl9pPr marL="3657582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8" y="1926239"/>
            <a:ext cx="18078926" cy="8509069"/>
          </a:xfrm>
        </p:spPr>
        <p:txBody>
          <a:bodyPr>
            <a:normAutofit/>
          </a:bodyPr>
          <a:lstStyle>
            <a:lvl1pPr marL="360361" indent="-273049">
              <a:defRPr sz="2800"/>
            </a:lvl1pPr>
            <a:lvl2pPr marL="625473" indent="-249236"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7053" y="855948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3773A7-18CF-8043-B984-4D8038B4F5FE}"/>
              </a:ext>
            </a:extLst>
          </p:cNvPr>
          <p:cNvSpPr txBox="1">
            <a:spLocks/>
          </p:cNvSpPr>
          <p:nvPr userDrawn="1"/>
        </p:nvSpPr>
        <p:spPr>
          <a:xfrm>
            <a:off x="7661827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0" b="1" kern="1200">
                <a:solidFill>
                  <a:srgbClr val="A60027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VQEG_JEG-Hybrid_2023_109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944B99-F66D-454C-BF01-7E05D6C656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82641" y="1765158"/>
            <a:ext cx="1643539" cy="16258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2248" y="1926239"/>
            <a:ext cx="18078926" cy="8509069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45720" rIns="0" bIns="45720" rtlCol="0">
            <a:normAutofit fontScale="55000" lnSpcReduction="20000"/>
          </a:bodyPr>
          <a:lstStyle>
            <a:lvl1pPr>
              <a:defRPr lang="en-US" sz="2800" dirty="0" smtClean="0">
                <a:solidFill>
                  <a:schemeClr val="tx2"/>
                </a:solidFill>
                <a:latin typeface="Consolas" panose="020B0609020204030204" pitchFamily="49" charset="0"/>
              </a:defRPr>
            </a:lvl1pPr>
            <a:lvl2pPr>
              <a:defRPr lang="en-US" sz="2400" dirty="0" smtClean="0">
                <a:solidFill>
                  <a:schemeClr val="lt1"/>
                </a:solidFill>
              </a:defRPr>
            </a:lvl2pPr>
            <a:lvl3pPr>
              <a:defRPr lang="en-US" sz="1800" dirty="0">
                <a:solidFill>
                  <a:schemeClr val="lt1"/>
                </a:solidFill>
              </a:defRPr>
            </a:lvl3pPr>
          </a:lstStyle>
          <a:p>
            <a:pPr marL="87312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2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248" y="1349424"/>
            <a:ext cx="18078926" cy="6340666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8" y="7917707"/>
            <a:ext cx="18078926" cy="2032265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9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70639" y="7722606"/>
            <a:ext cx="1775021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2249" y="2013623"/>
            <a:ext cx="8875109" cy="84216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6066" y="2013626"/>
            <a:ext cx="8875109" cy="842168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5CC602-F405-42B6-8AB9-138796ED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9" y="1984632"/>
            <a:ext cx="8875109" cy="130911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9" indent="0">
              <a:buNone/>
              <a:defRPr sz="1600" b="1"/>
            </a:lvl6pPr>
            <a:lvl7pPr marL="2743187" indent="0">
              <a:buNone/>
              <a:defRPr sz="1600" b="1"/>
            </a:lvl7pPr>
            <a:lvl8pPr marL="3200385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2249" y="3423161"/>
            <a:ext cx="8875109" cy="7012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76066" y="1984632"/>
            <a:ext cx="8875109" cy="130911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4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89" indent="0">
              <a:buNone/>
              <a:defRPr sz="1600" b="1"/>
            </a:lvl6pPr>
            <a:lvl7pPr marL="2743187" indent="0">
              <a:buNone/>
              <a:defRPr sz="1600" b="1"/>
            </a:lvl7pPr>
            <a:lvl8pPr marL="3200385" indent="0">
              <a:buNone/>
              <a:defRPr sz="1600" b="1"/>
            </a:lvl8pPr>
            <a:lvl9pPr marL="365758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76066" y="3423160"/>
            <a:ext cx="8875109" cy="70121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A3B5CAA-6790-4C42-82AF-1A75E0E6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625533" y="11485561"/>
            <a:ext cx="8668488" cy="6491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524" y="-383429"/>
            <a:ext cx="7280875" cy="12193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261608" y="0"/>
            <a:ext cx="115048" cy="12193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69" y="1056779"/>
            <a:ext cx="5752386" cy="4064529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581" y="1300654"/>
            <a:ext cx="11669125" cy="9348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1769" y="5202598"/>
            <a:ext cx="5752386" cy="600811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99" indent="0">
              <a:buNone/>
              <a:defRPr sz="1200"/>
            </a:lvl2pPr>
            <a:lvl3pPr marL="914396" indent="0">
              <a:buNone/>
              <a:defRPr sz="1000"/>
            </a:lvl3pPr>
            <a:lvl4pPr marL="1371594" indent="0">
              <a:buNone/>
              <a:defRPr sz="900"/>
            </a:lvl4pPr>
            <a:lvl5pPr marL="1828792" indent="0">
              <a:buNone/>
              <a:defRPr sz="900"/>
            </a:lvl5pPr>
            <a:lvl6pPr marL="2285989" indent="0">
              <a:buNone/>
              <a:defRPr sz="900"/>
            </a:lvl6pPr>
            <a:lvl7pPr marL="2743187" indent="0">
              <a:buNone/>
              <a:defRPr sz="900"/>
            </a:lvl7pPr>
            <a:lvl8pPr marL="3200385" indent="0">
              <a:buNone/>
              <a:defRPr sz="900"/>
            </a:lvl8pPr>
            <a:lvl9pPr marL="365758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6711" y="11485561"/>
            <a:ext cx="4706499" cy="649196"/>
          </a:xfrm>
        </p:spPr>
        <p:txBody>
          <a:bodyPr/>
          <a:lstStyle>
            <a:lvl1pPr algn="l">
              <a:defRPr/>
            </a:lvl1pPr>
          </a:lstStyle>
          <a:p>
            <a:r>
              <a:rPr lang="it-IT"/>
              <a:t>L Fotio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628581" y="11485561"/>
            <a:ext cx="8354655" cy="64919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72248" y="11262477"/>
            <a:ext cx="18181030" cy="118213"/>
          </a:xfrm>
          <a:prstGeom prst="rect">
            <a:avLst/>
          </a:prstGeom>
          <a:solidFill>
            <a:srgbClr val="A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2248" y="509589"/>
            <a:ext cx="18078926" cy="12487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2248" y="1863161"/>
            <a:ext cx="18078926" cy="8572144"/>
          </a:xfrm>
          <a:prstGeom prst="rect">
            <a:avLst/>
          </a:prstGeom>
          <a:solidFill>
            <a:schemeClr val="bg1"/>
          </a:solidFill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72254" y="11485561"/>
            <a:ext cx="4443650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b="1">
                <a:solidFill>
                  <a:srgbClr val="A60027"/>
                </a:solidFill>
              </a:defRPr>
            </a:lvl1pPr>
          </a:lstStyle>
          <a:p>
            <a:r>
              <a:rPr lang="it-IT"/>
              <a:t>L Fotio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5050" y="11485561"/>
            <a:ext cx="2358228" cy="6491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400" b="1">
                <a:solidFill>
                  <a:srgbClr val="A60027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4DC6B3-8A84-1335-FB57-B5A562E10A66}"/>
              </a:ext>
            </a:extLst>
          </p:cNvPr>
          <p:cNvSpPr/>
          <p:nvPr userDrawn="1"/>
        </p:nvSpPr>
        <p:spPr>
          <a:xfrm>
            <a:off x="1972248" y="1705076"/>
            <a:ext cx="18181030" cy="158085"/>
          </a:xfrm>
          <a:prstGeom prst="rect">
            <a:avLst/>
          </a:prstGeom>
          <a:solidFill>
            <a:srgbClr val="A60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/>
  <p:txStyles>
    <p:titleStyle>
      <a:lvl1pPr algn="ctr" defTabSz="914396" rtl="0" eaLnBrk="1" latinLnBrk="0" hangingPunct="1">
        <a:lnSpc>
          <a:spcPct val="85000"/>
        </a:lnSpc>
        <a:spcBef>
          <a:spcPct val="0"/>
        </a:spcBef>
        <a:buNone/>
        <a:defRPr sz="7200" b="1" kern="1200" spc="-50" baseline="0">
          <a:solidFill>
            <a:srgbClr val="A60027"/>
          </a:solidFill>
          <a:latin typeface="+mj-lt"/>
          <a:ea typeface="+mj-ea"/>
          <a:cs typeface="+mj-cs"/>
        </a:defRPr>
      </a:lvl1pPr>
    </p:titleStyle>
    <p:bodyStyle>
      <a:lvl1pPr marL="773112" indent="-685800" algn="l" defTabSz="91439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A60027"/>
        </a:buClr>
        <a:buSzPct val="100000"/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947737" indent="-571500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60027"/>
        </a:buClr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193796" indent="-571500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60027"/>
        </a:buClr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852674" indent="-28574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35553" indent="-28574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95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93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94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93" indent="-228599" algn="l" defTabSz="91439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4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368E-9082-2D16-A3D2-E2B5FD867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0392" y="6466198"/>
            <a:ext cx="18181025" cy="113742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60027"/>
                </a:solidFill>
                <a:latin typeface="+mn-lt"/>
              </a:rPr>
              <a:t>Human in the Loop Training Procedure of the AIO of a Real Subject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5AD5E-5FC4-7742-8394-C247B56B4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2254" y="8077747"/>
            <a:ext cx="14131346" cy="2032265"/>
          </a:xfrm>
        </p:spPr>
        <p:txBody>
          <a:bodyPr>
            <a:normAutofit fontScale="25000" lnSpcReduction="20000"/>
          </a:bodyPr>
          <a:lstStyle/>
          <a:p>
            <a:r>
              <a:rPr lang="en-US" sz="21600" b="1" dirty="0">
                <a:solidFill>
                  <a:schemeClr val="tx1"/>
                </a:solidFill>
              </a:rPr>
              <a:t>LOHIC FOTIO TIOTSOP</a:t>
            </a:r>
          </a:p>
          <a:p>
            <a:r>
              <a:rPr lang="en-US" sz="17600" b="1" dirty="0">
                <a:solidFill>
                  <a:schemeClr val="tx1"/>
                </a:solidFill>
              </a:rPr>
              <a:t>JEG-HyBRID Group</a:t>
            </a:r>
          </a:p>
          <a:p>
            <a:r>
              <a:rPr lang="en-US" sz="16000" b="1" dirty="0">
                <a:solidFill>
                  <a:schemeClr val="tx1"/>
                </a:solidFill>
              </a:rPr>
              <a:t>					</a:t>
            </a:r>
          </a:p>
          <a:p>
            <a:r>
              <a:rPr lang="en-US" sz="16000" b="1" dirty="0">
                <a:solidFill>
                  <a:schemeClr val="tx1"/>
                </a:solidFill>
              </a:rPr>
              <a:t>                                                     VQEG Meeting: JUN 2023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B12C6-14D8-AEE3-9B4A-F9866C647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D56D31-A9EA-61B4-4770-DACCF25F4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4" descr="Politecnico di Torino : Rankings, Fees &amp; Courses Details | Top Universities">
            <a:extLst>
              <a:ext uri="{FF2B5EF4-FFF2-40B4-BE49-F238E27FC236}">
                <a16:creationId xmlns:a16="http://schemas.microsoft.com/office/drawing/2014/main" id="{ACA9B4A6-DD31-83D8-080A-C70311EA9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79" y="182430"/>
            <a:ext cx="4650091" cy="4650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11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7462" y="2040598"/>
            <a:ext cx="18078926" cy="8509069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772795" indent="-685800"/>
            <a:endParaRPr lang="en-US" sz="5800" dirty="0">
              <a:cs typeface="Calibri" panose="020F0502020204030204"/>
            </a:endParaRP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GB" sz="5800" dirty="0">
                <a:cs typeface="Calibri" panose="020F0502020204030204"/>
              </a:rPr>
              <a:t>The accuracy of the trained AIOs is comparable to the repetition performance of real observers.</a:t>
            </a:r>
          </a:p>
          <a:p>
            <a:pPr marL="914400" indent="-914400" algn="just">
              <a:buFont typeface="+mj-lt"/>
              <a:buAutoNum type="arabicPeriod"/>
            </a:pPr>
            <a:endParaRPr lang="en-GB" sz="5400" dirty="0"/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GB" sz="5800" dirty="0">
                <a:cs typeface="Calibri" panose="020F0502020204030204"/>
              </a:rPr>
              <a:t>In general, each AIO predicts the observer it mimics better than the others AIOs. Thus, each AIO seems to have learned characteristics intrinsic to its observer.</a:t>
            </a:r>
          </a:p>
          <a:p>
            <a:pPr marL="914400" indent="-914400" algn="just">
              <a:buFont typeface="+mj-lt"/>
              <a:buAutoNum type="arabicPeriod"/>
            </a:pPr>
            <a:endParaRPr lang="en-GB" sz="5400" dirty="0"/>
          </a:p>
          <a:p>
            <a:pPr marL="914400" indent="-914400" algn="just">
              <a:lnSpc>
                <a:spcPct val="110000"/>
              </a:lnSpc>
              <a:buFont typeface="+mj-lt"/>
              <a:buAutoNum type="arabicPeriod"/>
            </a:pPr>
            <a:r>
              <a:rPr lang="en-GB" sz="5800" dirty="0">
                <a:cs typeface="Calibri" panose="020F0502020204030204"/>
              </a:rPr>
              <a:t>The accuracy of each AIO in predicting the opinion score of the related subject overcomes that of the JPEGResNet50 that was used as starting point. </a:t>
            </a: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8" y="1997243"/>
            <a:ext cx="18078926" cy="9129941"/>
          </a:xfrm>
        </p:spPr>
        <p:txBody>
          <a:bodyPr vert="horz" lIns="0" tIns="45720" rIns="0" bIns="45720" rtlCol="0" anchor="t">
            <a:normAutofit fontScale="77500" lnSpcReduction="20000"/>
          </a:bodyPr>
          <a:lstStyle/>
          <a:p>
            <a:pPr marL="86995" indent="0">
              <a:buNone/>
            </a:pPr>
            <a:endParaRPr lang="en-US" sz="5800" dirty="0">
              <a:cs typeface="Calibri" panose="020F0502020204030204"/>
            </a:endParaRPr>
          </a:p>
          <a:p>
            <a:pPr marL="914400" indent="-914400" algn="just">
              <a:lnSpc>
                <a:spcPct val="110000"/>
              </a:lnSpc>
              <a:buFont typeface="+mj-lt"/>
              <a:buAutoNum type="arabicPeriod"/>
            </a:pPr>
            <a:r>
              <a:rPr lang="en-GB" sz="5800" dirty="0">
                <a:cs typeface="Calibri" panose="020F0502020204030204"/>
              </a:rPr>
              <a:t>Is the iterative approach convergent ? How to define a suitable convergence criteria?</a:t>
            </a:r>
          </a:p>
          <a:p>
            <a:pPr marL="914400" indent="-914400" algn="just">
              <a:buFont typeface="+mj-lt"/>
              <a:buAutoNum type="arabicPeriod"/>
            </a:pPr>
            <a:endParaRPr lang="en-GB" sz="5400" dirty="0"/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GB" sz="5800" dirty="0">
                <a:cs typeface="Calibri" panose="020F0502020204030204"/>
              </a:rPr>
              <a:t>Can the approach be looked at as a standard way to collect opinion scores for AIOs training? </a:t>
            </a:r>
          </a:p>
          <a:p>
            <a:pPr marL="1747835" lvl="2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GB" sz="5200" dirty="0">
                <a:cs typeface="Calibri" panose="020F0502020204030204"/>
              </a:rPr>
              <a:t>Avoiding  the collection of useless data </a:t>
            </a:r>
          </a:p>
          <a:p>
            <a:pPr marL="1747835" lvl="2" indent="-914400" algn="just">
              <a:lnSpc>
                <a:spcPct val="120000"/>
              </a:lnSpc>
              <a:buFont typeface="+mj-lt"/>
              <a:buAutoNum type="arabicPeriod"/>
            </a:pPr>
            <a:r>
              <a:rPr lang="en-GB" sz="5200" dirty="0">
                <a:cs typeface="Calibri" panose="020F0502020204030204"/>
              </a:rPr>
              <a:t>Mitigating the effect of subjects’ fatigue </a:t>
            </a:r>
            <a:endParaRPr lang="en-GB" sz="4300" dirty="0">
              <a:cs typeface="Calibri" panose="020F0502020204030204"/>
            </a:endParaRPr>
          </a:p>
          <a:p>
            <a:pPr marL="914400" indent="-914400" algn="just">
              <a:lnSpc>
                <a:spcPct val="120000"/>
              </a:lnSpc>
              <a:buFont typeface="+mj-lt"/>
              <a:buAutoNum type="arabicPeriod"/>
            </a:pPr>
            <a:endParaRPr lang="en-GB" sz="5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en-GB" sz="5800" b="1" dirty="0">
                <a:solidFill>
                  <a:srgbClr val="C00000"/>
                </a:solidFill>
                <a:cs typeface="Calibri" panose="020F0502020204030204"/>
              </a:rPr>
              <a:t>Note</a:t>
            </a:r>
            <a:r>
              <a:rPr lang="en-GB" sz="5800" dirty="0">
                <a:cs typeface="Calibri" panose="020F0502020204030204"/>
              </a:rPr>
              <a:t>: We are currently looking for people willing to enter into the loop.  Volunteers will be asked to rate new sets of stimuli until the training loop of their AIO converges.</a:t>
            </a: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52" y="2367391"/>
            <a:ext cx="18078926" cy="8509069"/>
          </a:xfrm>
        </p:spPr>
        <p:txBody>
          <a:bodyPr vert="horz" lIns="0" tIns="45720" rIns="0" bIns="45720" rtlCol="0" anchor="t">
            <a:normAutofit/>
          </a:bodyPr>
          <a:lstStyle/>
          <a:p>
            <a:pPr marL="829945" indent="-742950" algn="just"/>
            <a:endParaRPr lang="en-US" sz="4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829945" indent="-742950" algn="just">
              <a:lnSpc>
                <a:spcPct val="100000"/>
              </a:lnSpc>
            </a:pPr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Pavel Majer, Tiotsop, Lohic Fotio and Marcus Barkowsky, "</a:t>
            </a:r>
            <a:r>
              <a:rPr lang="en-US" sz="4000" dirty="0">
                <a:solidFill>
                  <a:srgbClr val="222222"/>
                </a:solidFill>
                <a:latin typeface="Arial" panose="020B0604020202020204" pitchFamily="34" charset="0"/>
              </a:rPr>
              <a:t>Training the DNN of a Single Observer by Conducting Individualized Subjective Experiments</a:t>
            </a:r>
            <a:r>
              <a:rPr lang="en-GB" sz="4000" dirty="0">
                <a:solidFill>
                  <a:srgbClr val="222222"/>
                </a:solidFill>
                <a:latin typeface="Arial" panose="020B0604020202020204" pitchFamily="34" charset="0"/>
              </a:rPr>
              <a:t>." in Proc. 15th Intl. Conf. on Quality of Multimedia Experience (QoMEX). Ghent, Belgium, Jun 2023</a:t>
            </a:r>
            <a:endParaRPr lang="en-US" sz="40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86995" indent="0">
              <a:lnSpc>
                <a:spcPct val="100000"/>
              </a:lnSpc>
              <a:buNone/>
            </a:pPr>
            <a:endParaRPr lang="en-US" sz="5400" dirty="0">
              <a:cs typeface="Calibri" panose="020F0502020204030204"/>
            </a:endParaRPr>
          </a:p>
          <a:p>
            <a:pPr marL="829945" indent="-742950" algn="just">
              <a:lnSpc>
                <a:spcPct val="100000"/>
              </a:lnSpc>
            </a:pPr>
            <a:r>
              <a:rPr lang="en-GB" sz="4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Tiotsop, Lohic Fotio, Antonio Servetti, Marcus Barkowsky, Peter Pocta, Tomas Mizdos, Glenn Van Wallendael, and Enrico Masala. "Predicting individual quality ratings of compressed images through deep CNNs-based artificial observers." </a:t>
            </a:r>
            <a:r>
              <a:rPr lang="en-GB" sz="40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Signal Processing: Image Communication</a:t>
            </a:r>
            <a:r>
              <a:rPr lang="en-GB" sz="40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112 (2023): 116917.</a:t>
            </a: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4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Artificial Intelligence-Based Observers: AIOs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4352" y="2125344"/>
            <a:ext cx="18078926" cy="8509069"/>
          </a:xfrm>
        </p:spPr>
        <p:txBody>
          <a:bodyPr vert="horz" lIns="0" tIns="45720" rIns="0" bIns="45720" rtlCol="0" anchor="t">
            <a:normAutofit/>
          </a:bodyPr>
          <a:lstStyle/>
          <a:p>
            <a:pPr marL="772795" indent="-685800"/>
            <a:endParaRPr lang="en-US" sz="5400" dirty="0">
              <a:cs typeface="Calibri" panose="020F0502020204030204"/>
            </a:endParaRPr>
          </a:p>
          <a:p>
            <a:pPr marL="829945" indent="-742950">
              <a:lnSpc>
                <a:spcPct val="100000"/>
              </a:lnSpc>
            </a:pPr>
            <a:r>
              <a:rPr lang="en-US" sz="5400" dirty="0">
                <a:cs typeface="Calibri" panose="020F0502020204030204"/>
              </a:rPr>
              <a:t>AIO: deep neural network (DNN) trained to mimic the quality perception of an individual subject</a:t>
            </a:r>
          </a:p>
          <a:p>
            <a:pPr marL="829945" indent="-742950">
              <a:lnSpc>
                <a:spcPct val="100000"/>
              </a:lnSpc>
            </a:pPr>
            <a:endParaRPr lang="en-US" sz="5400" dirty="0">
              <a:cs typeface="Calibri" panose="020F0502020204030204"/>
            </a:endParaRPr>
          </a:p>
          <a:p>
            <a:pPr marL="829945" indent="-742950">
              <a:lnSpc>
                <a:spcPct val="100000"/>
              </a:lnSpc>
            </a:pPr>
            <a:r>
              <a:rPr lang="en-US" sz="5400" dirty="0">
                <a:cs typeface="Calibri" panose="020F0502020204030204"/>
              </a:rPr>
              <a:t>The AIOs output a five-class probability distribution on the ACR scale</a:t>
            </a:r>
          </a:p>
          <a:p>
            <a:pPr marL="829945" indent="-742950">
              <a:lnSpc>
                <a:spcPct val="100000"/>
              </a:lnSpc>
            </a:pPr>
            <a:endParaRPr lang="en-US" sz="5400" dirty="0">
              <a:cs typeface="Calibri" panose="020F0502020204030204"/>
            </a:endParaRPr>
          </a:p>
          <a:p>
            <a:pPr marL="829945" indent="-742950">
              <a:lnSpc>
                <a:spcPct val="100000"/>
              </a:lnSpc>
            </a:pPr>
            <a:r>
              <a:rPr lang="en-US" sz="5400" dirty="0">
                <a:cs typeface="Calibri" panose="020F0502020204030204"/>
              </a:rPr>
              <a:t>Aim and Scope: designing media processing systems that account for the characteristics of the targeted audience</a:t>
            </a:r>
          </a:p>
          <a:p>
            <a:pPr marL="829945" indent="-742950">
              <a:buFont typeface="+mj-lt"/>
              <a:buAutoNum type="arabicPeriod"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57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Training AIOs is a Challenging Learning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7" y="2367391"/>
            <a:ext cx="19019195" cy="8509069"/>
          </a:xfrm>
        </p:spPr>
        <p:txBody>
          <a:bodyPr vert="horz" lIns="0" tIns="45720" rIns="0" bIns="45720" rtlCol="0" anchor="t">
            <a:normAutofit fontScale="70000" lnSpcReduction="20000"/>
          </a:bodyPr>
          <a:lstStyle/>
          <a:p>
            <a:pPr marL="360045" indent="-272415">
              <a:lnSpc>
                <a:spcPct val="120000"/>
              </a:lnSpc>
            </a:pPr>
            <a:r>
              <a:rPr lang="en-US" sz="7000" dirty="0">
                <a:cs typeface="Calibri" panose="020F0502020204030204"/>
              </a:rPr>
              <a:t> Current subjectively annotated datasets do not even allow an effective training of DNNs for </a:t>
            </a:r>
            <a:r>
              <a:rPr lang="en-US" sz="7000" b="1" dirty="0">
                <a:cs typeface="Calibri" panose="020F0502020204030204"/>
              </a:rPr>
              <a:t>MOS prediction </a:t>
            </a:r>
            <a:r>
              <a:rPr lang="en-US" sz="7000" dirty="0">
                <a:cs typeface="Calibri" panose="020F0502020204030204"/>
              </a:rPr>
              <a:t>[1]</a:t>
            </a:r>
          </a:p>
          <a:p>
            <a:pPr marL="87630" indent="0">
              <a:lnSpc>
                <a:spcPct val="120000"/>
              </a:lnSpc>
              <a:buNone/>
            </a:pPr>
            <a:endParaRPr lang="en-US" sz="7000" dirty="0">
              <a:cs typeface="Calibri" panose="020F0502020204030204"/>
            </a:endParaRPr>
          </a:p>
          <a:p>
            <a:pPr marL="360045" indent="-272415">
              <a:lnSpc>
                <a:spcPct val="120000"/>
              </a:lnSpc>
            </a:pPr>
            <a:r>
              <a:rPr lang="en-US" sz="7000" dirty="0">
                <a:cs typeface="Calibri" panose="020F0502020204030204"/>
              </a:rPr>
              <a:t> Available datasets for the </a:t>
            </a:r>
            <a:r>
              <a:rPr lang="en-US" sz="7000" b="1" dirty="0">
                <a:cs typeface="Calibri" panose="020F0502020204030204"/>
              </a:rPr>
              <a:t>training of AIOs </a:t>
            </a:r>
            <a:r>
              <a:rPr lang="en-US" sz="7000" dirty="0">
                <a:cs typeface="Calibri" panose="020F0502020204030204"/>
              </a:rPr>
              <a:t>are even more limited in size; </a:t>
            </a:r>
          </a:p>
          <a:p>
            <a:pPr marL="87630" indent="0">
              <a:lnSpc>
                <a:spcPct val="120000"/>
              </a:lnSpc>
              <a:buNone/>
            </a:pPr>
            <a:endParaRPr lang="en-US" sz="7000" dirty="0">
              <a:cs typeface="Calibri" panose="020F0502020204030204"/>
            </a:endParaRPr>
          </a:p>
          <a:p>
            <a:pPr marL="360045" indent="-272415">
              <a:lnSpc>
                <a:spcPct val="120000"/>
              </a:lnSpc>
            </a:pPr>
            <a:r>
              <a:rPr lang="en-US" sz="7000" dirty="0">
                <a:cs typeface="Calibri" panose="020F0502020204030204"/>
              </a:rPr>
              <a:t> Training AIOs is a learning task with noisy labels and limited amount of training samples</a:t>
            </a:r>
          </a:p>
          <a:p>
            <a:pPr marL="87630" indent="0">
              <a:lnSpc>
                <a:spcPct val="120000"/>
              </a:lnSpc>
              <a:buNone/>
            </a:pPr>
            <a:endParaRPr lang="en-US" sz="5400" dirty="0">
              <a:cs typeface="Calibri" panose="020F0502020204030204"/>
            </a:endParaRPr>
          </a:p>
          <a:p>
            <a:pPr marL="87630" indent="0" algn="just">
              <a:lnSpc>
                <a:spcPct val="120000"/>
              </a:lnSpc>
              <a:buNone/>
            </a:pP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</a:rPr>
              <a:t>[1]</a:t>
            </a:r>
            <a:r>
              <a:rPr lang="en-US" sz="5400" dirty="0"/>
              <a:t> </a:t>
            </a:r>
            <a:r>
              <a:rPr lang="en-GB" sz="4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J. Kim, H. Zeng, D. Ghadiyaram, S. Lee, L. Zhang and A. C. Bovik, "Deep Convolutional Neural Models for Picture-Quality Prediction: Challenges and Solutions to Data-Driven Image Quality Assessment," in </a:t>
            </a:r>
            <a:r>
              <a:rPr lang="en-GB" sz="4000" b="0" i="1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IEEE Signal Processing Magazine</a:t>
            </a:r>
            <a:r>
              <a:rPr lang="en-GB" sz="40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vol. 34, no. 6, pp. 130-141, Nov. 2017, doi: 10.1109/MSP.2017.2736018.</a:t>
            </a:r>
            <a:endParaRPr lang="en-US" sz="5400" dirty="0">
              <a:cs typeface="Calibri"/>
            </a:endParaRPr>
          </a:p>
          <a:p>
            <a:pPr marL="86995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06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Previous Approach: Two-steps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129" y="1842259"/>
            <a:ext cx="18651164" cy="8509069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87630" indent="0">
              <a:buNone/>
            </a:pPr>
            <a:endParaRPr lang="en-US" sz="5400" b="1" dirty="0">
              <a:cs typeface="Calibri" panose="020F0502020204030204"/>
            </a:endParaRPr>
          </a:p>
          <a:p>
            <a:pPr marL="360045" indent="-272415" algn="just">
              <a:lnSpc>
                <a:spcPct val="110000"/>
              </a:lnSpc>
            </a:pPr>
            <a:r>
              <a:rPr lang="en-US" sz="5400" b="1" dirty="0">
                <a:cs typeface="Calibri" panose="020F0502020204030204"/>
              </a:rPr>
              <a:t> First step: </a:t>
            </a:r>
            <a:r>
              <a:rPr lang="en-US" sz="5400" dirty="0">
                <a:cs typeface="Calibri" panose="020F0502020204030204"/>
              </a:rPr>
              <a:t>create a large scale synthetically annotated dataset, and use it to train a DNN (</a:t>
            </a:r>
            <a:r>
              <a:rPr lang="en-US" sz="5400" b="1" dirty="0">
                <a:solidFill>
                  <a:srgbClr val="C00000"/>
                </a:solidFill>
                <a:cs typeface="Calibri" panose="020F0502020204030204"/>
              </a:rPr>
              <a:t>JPEGResNet50</a:t>
            </a:r>
            <a:r>
              <a:rPr lang="en-US" sz="5400" dirty="0">
                <a:cs typeface="Calibri" panose="020F0502020204030204"/>
              </a:rPr>
              <a:t>) to extract generic perceptual features</a:t>
            </a:r>
          </a:p>
          <a:p>
            <a:pPr marL="87630" indent="0" algn="just">
              <a:lnSpc>
                <a:spcPct val="110000"/>
              </a:lnSpc>
              <a:buNone/>
            </a:pPr>
            <a:endParaRPr lang="en-US" sz="5400" dirty="0">
              <a:cs typeface="Calibri" panose="020F0502020204030204"/>
            </a:endParaRPr>
          </a:p>
          <a:p>
            <a:pPr marL="360045" indent="-272415" algn="just">
              <a:lnSpc>
                <a:spcPct val="110000"/>
              </a:lnSpc>
            </a:pPr>
            <a:r>
              <a:rPr lang="en-US" sz="5400" dirty="0">
                <a:cs typeface="Calibri" panose="020F0502020204030204"/>
              </a:rPr>
              <a:t> </a:t>
            </a:r>
            <a:r>
              <a:rPr lang="en-US" sz="5400" b="1" dirty="0">
                <a:cs typeface="Calibri" panose="020F0502020204030204"/>
              </a:rPr>
              <a:t>Second step</a:t>
            </a:r>
            <a:r>
              <a:rPr lang="en-US" sz="5400" dirty="0">
                <a:cs typeface="Calibri" panose="020F0502020204030204"/>
              </a:rPr>
              <a:t>: Refine the weights of the trained DNN by performing an additional training on a </a:t>
            </a:r>
            <a:r>
              <a:rPr lang="en-US" sz="5400" b="1" dirty="0">
                <a:solidFill>
                  <a:srgbClr val="C00000"/>
                </a:solidFill>
                <a:cs typeface="Calibri" panose="020F0502020204030204"/>
              </a:rPr>
              <a:t>small scale subjectively annotated dataset</a:t>
            </a:r>
          </a:p>
          <a:p>
            <a:pPr marL="87630" indent="0">
              <a:lnSpc>
                <a:spcPct val="110000"/>
              </a:lnSpc>
              <a:buNone/>
            </a:pPr>
            <a:endParaRPr lang="en-US" sz="5400" dirty="0">
              <a:cs typeface="Calibri" panose="020F0502020204030204"/>
            </a:endParaRPr>
          </a:p>
          <a:p>
            <a:pPr marL="360045" indent="-272415">
              <a:lnSpc>
                <a:spcPct val="110000"/>
              </a:lnSpc>
            </a:pPr>
            <a:r>
              <a:rPr lang="en-US" sz="5400" dirty="0">
                <a:cs typeface="Calibri" panose="020F0502020204030204"/>
              </a:rPr>
              <a:t> Issues:  </a:t>
            </a:r>
            <a:r>
              <a:rPr lang="en-US" sz="5400" b="1" dirty="0">
                <a:solidFill>
                  <a:srgbClr val="C00000"/>
                </a:solidFill>
                <a:cs typeface="Calibri" panose="020F0502020204030204"/>
              </a:rPr>
              <a:t>is such a single small scale subjectively annotated dataset enough?</a:t>
            </a:r>
          </a:p>
          <a:p>
            <a:pPr marL="360045" indent="-272415"/>
            <a:endParaRPr lang="en-US" sz="5400" dirty="0">
              <a:cs typeface="Calibri" panose="020F0502020204030204"/>
            </a:endParaRPr>
          </a:p>
          <a:p>
            <a:pPr marL="360045" indent="-272415"/>
            <a:endParaRPr lang="en-US" sz="5400" dirty="0">
              <a:cs typeface="Calibri" panose="020F0502020204030204"/>
            </a:endParaRPr>
          </a:p>
          <a:p>
            <a:pPr marL="87630" indent="0">
              <a:buNone/>
            </a:pPr>
            <a:endParaRPr lang="en-US" sz="5400" dirty="0">
              <a:cs typeface="Calibri" panose="020F0502020204030204"/>
            </a:endParaRPr>
          </a:p>
          <a:p>
            <a:pPr marL="86995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2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Putting the Human into a Learning Loop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787A7-1FB5-E8E5-E820-40AA93D6F471}"/>
              </a:ext>
            </a:extLst>
          </p:cNvPr>
          <p:cNvSpPr txBox="1"/>
          <p:nvPr/>
        </p:nvSpPr>
        <p:spPr>
          <a:xfrm>
            <a:off x="1607127" y="2087218"/>
            <a:ext cx="18334469" cy="81971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5400" dirty="0">
                <a:cs typeface="Calibri" panose="020F0502020204030204"/>
              </a:rPr>
              <a:t>To train the DNN of a subject and thus an </a:t>
            </a:r>
            <a:r>
              <a:rPr lang="en-GB" sz="5400" dirty="0">
                <a:cs typeface="Calibri" panose="020F0502020204030204"/>
              </a:rPr>
              <a:t>Artificial Intelligence-based Observer (AIO),</a:t>
            </a:r>
            <a:r>
              <a:rPr lang="en" sz="5400" dirty="0">
                <a:cs typeface="Calibri" panose="020F0502020204030204"/>
              </a:rPr>
              <a:t> we propose an iterative procedure. </a:t>
            </a:r>
            <a:br>
              <a:rPr lang="en" sz="5400" dirty="0">
                <a:cs typeface="Calibri" panose="020F0502020204030204"/>
              </a:rPr>
            </a:br>
            <a:r>
              <a:rPr lang="en" sz="5400" dirty="0">
                <a:cs typeface="Calibri" panose="020F0502020204030204"/>
              </a:rPr>
              <a:t>Steps for each learning iteration: </a:t>
            </a:r>
          </a:p>
          <a:p>
            <a:pPr marL="1287780" lvl="1" indent="-742950" defTabSz="914396">
              <a:spcBef>
                <a:spcPts val="1200"/>
              </a:spcBef>
              <a:spcAft>
                <a:spcPts val="1400"/>
              </a:spcAft>
              <a:buClr>
                <a:srgbClr val="A60027"/>
              </a:buClr>
              <a:buSzPct val="100000"/>
              <a:buFont typeface="+mj-lt"/>
              <a:buAutoNum type="arabicPeriod"/>
            </a:pPr>
            <a:r>
              <a:rPr lang="en" sz="4800" dirty="0">
                <a:cs typeface="Calibri" panose="020F0502020204030204"/>
              </a:rPr>
              <a:t>Ask the  subject to rate a selected set of images </a:t>
            </a:r>
          </a:p>
          <a:p>
            <a:pPr marL="1287780" lvl="1" indent="-742950" defTabSz="914396">
              <a:spcBef>
                <a:spcPts val="1200"/>
              </a:spcBef>
              <a:spcAft>
                <a:spcPts val="1400"/>
              </a:spcAft>
              <a:buClr>
                <a:srgbClr val="A60027"/>
              </a:buClr>
              <a:buSzPct val="100000"/>
              <a:buFont typeface="+mj-lt"/>
              <a:buAutoNum type="arabicPeriod"/>
            </a:pPr>
            <a:r>
              <a:rPr lang="en" sz="4800" dirty="0">
                <a:cs typeface="Calibri" panose="020F0502020204030204"/>
              </a:rPr>
              <a:t>Train the DNN of the subject on the collected opinion scores</a:t>
            </a:r>
          </a:p>
          <a:p>
            <a:pPr marL="1287780" lvl="1" indent="-742950" defTabSz="914396">
              <a:spcBef>
                <a:spcPts val="1200"/>
              </a:spcBef>
              <a:spcAft>
                <a:spcPts val="1400"/>
              </a:spcAft>
              <a:buClr>
                <a:srgbClr val="A60027"/>
              </a:buClr>
              <a:buSzPct val="100000"/>
              <a:buFont typeface="+mj-lt"/>
              <a:buAutoNum type="arabicPeriod"/>
            </a:pPr>
            <a:r>
              <a:rPr lang="en" sz="4800" dirty="0">
                <a:cs typeface="Calibri" panose="020F0502020204030204"/>
              </a:rPr>
              <a:t>Use the trained DNN to make inference on a large-scale dataset</a:t>
            </a:r>
          </a:p>
          <a:p>
            <a:pPr marL="1287780" lvl="1" indent="-742950" algn="just" defTabSz="914396">
              <a:spcBef>
                <a:spcPts val="1200"/>
              </a:spcBef>
              <a:spcAft>
                <a:spcPts val="1400"/>
              </a:spcAft>
              <a:buClr>
                <a:srgbClr val="A60027"/>
              </a:buClr>
              <a:buSzPct val="100000"/>
              <a:buFont typeface="+mj-lt"/>
              <a:buAutoNum type="arabicPeriod"/>
            </a:pPr>
            <a:r>
              <a:rPr lang="en" sz="4800" dirty="0">
                <a:cs typeface="Calibri" panose="020F0502020204030204"/>
              </a:rPr>
              <a:t>Select a new set of images to be rated by the subject, i.e., images for which the DNN provided a quality prediction prone to very high uncertainty. Go back to step 1 with the newly selected images</a:t>
            </a:r>
          </a:p>
        </p:txBody>
      </p:sp>
    </p:spTree>
    <p:extLst>
      <p:ext uri="{BB962C8B-B14F-4D97-AF65-F5344CB8AC3E}">
        <p14:creationId xmlns:p14="http://schemas.microsoft.com/office/powerpoint/2010/main" val="2834701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09589"/>
            <a:ext cx="19345523" cy="1248701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83BA2C-3D6E-A721-4A08-7098DB6827AC}"/>
              </a:ext>
            </a:extLst>
          </p:cNvPr>
          <p:cNvSpPr txBox="1"/>
          <p:nvPr/>
        </p:nvSpPr>
        <p:spPr>
          <a:xfrm>
            <a:off x="1701084" y="2657391"/>
            <a:ext cx="19016038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GB" sz="1800" dirty="0"/>
          </a:p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5400" dirty="0">
                <a:cs typeface="Calibri" panose="020F0502020204030204"/>
              </a:rPr>
              <a:t> We considered five subjects for our experiment</a:t>
            </a:r>
          </a:p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5400" dirty="0">
                <a:cs typeface="Calibri" panose="020F0502020204030204"/>
              </a:rPr>
              <a:t> For each subject, the AIO was trained by performing three iterations of the previous 4 points</a:t>
            </a:r>
          </a:p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5400" dirty="0">
                <a:cs typeface="Calibri" panose="020F0502020204030204"/>
              </a:rPr>
              <a:t> During each iteration, each subject rated 300 new images </a:t>
            </a:r>
          </a:p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5400" dirty="0">
                <a:cs typeface="Calibri" panose="020F0502020204030204"/>
              </a:rPr>
              <a:t> The AIO of each subject has a similar architecture to that of the JPEGResNet50. Hence it is a DNN with 50 hidden layers. The weights obviously differ from subject to subject</a:t>
            </a:r>
            <a:r>
              <a:rPr lang="en-GB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1990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59468F-3148-6CB7-8F77-B9D8182E7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8492" y="2152521"/>
            <a:ext cx="11606592" cy="84605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BA31B-F8BB-4FC6-31EC-F701D8AFC8BA}"/>
                  </a:ext>
                </a:extLst>
              </p:cNvPr>
              <p:cNvSpPr txBox="1"/>
              <p:nvPr/>
            </p:nvSpPr>
            <p:spPr>
              <a:xfrm>
                <a:off x="13080571" y="4332068"/>
                <a:ext cx="7624787" cy="5078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60045" indent="-272415" algn="just" defTabSz="914396">
                  <a:spcBef>
                    <a:spcPts val="1200"/>
                  </a:spcBef>
                  <a:spcAft>
                    <a:spcPts val="200"/>
                  </a:spcAft>
                  <a:buClr>
                    <a:srgbClr val="A60027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GB" sz="5400" b="1" dirty="0">
                    <a:solidFill>
                      <a:srgbClr val="C00000"/>
                    </a:solidFill>
                    <a:cs typeface="Calibri" panose="020F0502020204030204"/>
                  </a:rPr>
                  <a:t> Fig. 1. </a:t>
                </a:r>
                <a:r>
                  <a:rPr lang="en-GB" sz="5400" dirty="0">
                    <a:cs typeface="Calibri" panose="020F0502020204030204"/>
                  </a:rPr>
                  <a:t>Summary of the implementation of the proposed human-in-the-loop approach to train the AIO of an individual observer </a:t>
                </a:r>
                <a14:m>
                  <m:oMath xmlns:m="http://schemas.openxmlformats.org/officeDocument/2006/math">
                    <m:r>
                      <a:rPr lang="it-IT" sz="5400">
                        <a:latin typeface="Cambria Math" panose="02040503050406030204" pitchFamily="18" charset="0"/>
                      </a:rPr>
                      <m:t>𝑜</m:t>
                    </m:r>
                  </m:oMath>
                </a14:m>
                <a:r>
                  <a:rPr lang="en-GB" sz="5400" dirty="0">
                    <a:cs typeface="Calibri" panose="020F0502020204030204"/>
                  </a:rPr>
                  <a:t>.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1BA31B-F8BB-4FC6-31EC-F701D8AFC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571" y="4332068"/>
                <a:ext cx="7624787" cy="5078313"/>
              </a:xfrm>
              <a:prstGeom prst="rect">
                <a:avLst/>
              </a:prstGeom>
              <a:blipFill>
                <a:blip r:embed="rId4"/>
                <a:stretch>
                  <a:fillRect l="-2829" t="-3242" r="-4326" b="-6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488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Real Subjects Performance as a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84E6E-34C6-9E2D-E4A5-B3A53C945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2248" y="2612718"/>
            <a:ext cx="17692236" cy="8509069"/>
          </a:xfrm>
        </p:spPr>
        <p:txBody>
          <a:bodyPr vert="horz" lIns="0" tIns="45720" rIns="0" bIns="45720" rtlCol="0" anchor="t">
            <a:normAutofit/>
          </a:bodyPr>
          <a:lstStyle/>
          <a:p>
            <a:pPr marL="360045" indent="-272415">
              <a:lnSpc>
                <a:spcPct val="100000"/>
              </a:lnSpc>
            </a:pPr>
            <a:r>
              <a:rPr lang="en-US" sz="5400" dirty="0">
                <a:cs typeface="Calibri" panose="020F0502020204030204"/>
              </a:rPr>
              <a:t> Percentage of stimuli for which each subject  repeated his first evaluation after rating twice the same stimulus.</a:t>
            </a:r>
            <a:endParaRPr lang="en-US" sz="5400" b="1" dirty="0">
              <a:cs typeface="Calibri" panose="020F0502020204030204"/>
            </a:endParaRPr>
          </a:p>
          <a:p>
            <a:pPr marL="87630" indent="0">
              <a:buNone/>
            </a:pPr>
            <a:endParaRPr lang="en-US" sz="5400" b="1" dirty="0">
              <a:cs typeface="Calibri" panose="020F0502020204030204"/>
            </a:endParaRPr>
          </a:p>
          <a:p>
            <a:pPr marL="87630" indent="0">
              <a:buNone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29945" indent="-742950">
              <a:buFont typeface="+mj-lt"/>
              <a:buAutoNum type="arabicPeriod"/>
            </a:pPr>
            <a:endParaRPr lang="en-US" sz="5400" dirty="0">
              <a:solidFill>
                <a:srgbClr val="404040">
                  <a:alpha val="17910"/>
                </a:srgbClr>
              </a:solidFill>
              <a:cs typeface="Calibri" panose="020F0502020204030204"/>
            </a:endParaRP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  <a:p>
            <a:pPr marL="360045" indent="-272415" algn="just">
              <a:lnSpc>
                <a:spcPct val="100000"/>
              </a:lnSpc>
            </a:pPr>
            <a:r>
              <a:rPr lang="en-US" sz="5400" dirty="0">
                <a:cs typeface="Calibri" panose="020F0502020204030204"/>
              </a:rPr>
              <a:t> These percentages can be considered a </a:t>
            </a:r>
            <a:r>
              <a:rPr lang="en-US" sz="5400" b="1" dirty="0">
                <a:solidFill>
                  <a:srgbClr val="C00000"/>
                </a:solidFill>
                <a:cs typeface="Calibri" panose="020F0502020204030204"/>
              </a:rPr>
              <a:t>kind of reference performance</a:t>
            </a:r>
            <a:r>
              <a:rPr lang="en-US" sz="5400" dirty="0">
                <a:cs typeface="Calibri" panose="020F0502020204030204"/>
              </a:rPr>
              <a:t> to benchmark the performance of AIOs on a test set never seen during the training process.</a:t>
            </a:r>
          </a:p>
          <a:p>
            <a:pPr marL="86995" indent="0">
              <a:buNone/>
            </a:pPr>
            <a:endParaRPr lang="en-US" sz="5400" b="1" dirty="0">
              <a:cs typeface="Calibri" panose="020F0502020204030204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picture containing text, font, number, line&#10;&#10;Description automatically generated">
            <a:extLst>
              <a:ext uri="{FF2B5EF4-FFF2-40B4-BE49-F238E27FC236}">
                <a16:creationId xmlns:a16="http://schemas.microsoft.com/office/drawing/2014/main" id="{DFDBFAFB-2DD2-5E20-6996-2AB6F48A7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29" y="4664566"/>
            <a:ext cx="17692235" cy="28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3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5709C-C280-305A-D18D-364A0D64B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AIOs Performance on a Test 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324AA-6EBF-D14A-6A04-7C0F28C53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L Fotio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357AD-5C3E-D9FA-C7A5-34BFAF19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B30CB8-32E9-7B4D-D566-2BACBA848A3A}"/>
              </a:ext>
            </a:extLst>
          </p:cNvPr>
          <p:cNvSpPr txBox="1"/>
          <p:nvPr/>
        </p:nvSpPr>
        <p:spPr>
          <a:xfrm>
            <a:off x="1258111" y="2214081"/>
            <a:ext cx="19507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45" indent="-272415" algn="just" defTabSz="914396">
              <a:spcBef>
                <a:spcPts val="1200"/>
              </a:spcBef>
              <a:spcAft>
                <a:spcPts val="200"/>
              </a:spcAft>
              <a:buClr>
                <a:srgbClr val="A60027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4800" dirty="0">
                <a:cs typeface="Calibri" panose="020F0502020204030204"/>
              </a:rPr>
              <a:t>AIOs were used to predict the opinion scores of the five real observers on a set of 300 images rated by the observers but not used in the training loop of the AIOs.</a:t>
            </a:r>
          </a:p>
        </p:txBody>
      </p:sp>
      <p:pic>
        <p:nvPicPr>
          <p:cNvPr id="13" name="Picture 12" descr="A picture containing text, font, screenshot, number&#10;&#10;Description automatically generated">
            <a:extLst>
              <a:ext uri="{FF2B5EF4-FFF2-40B4-BE49-F238E27FC236}">
                <a16:creationId xmlns:a16="http://schemas.microsoft.com/office/drawing/2014/main" id="{8F2576B0-F09A-E77F-46C6-365AA4216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140" y="5203028"/>
            <a:ext cx="18433034" cy="54141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1A05C3-6DC9-D245-92A1-3AD6D8FA32FB}"/>
              </a:ext>
            </a:extLst>
          </p:cNvPr>
          <p:cNvSpPr/>
          <p:nvPr/>
        </p:nvSpPr>
        <p:spPr>
          <a:xfrm>
            <a:off x="4738362" y="4522405"/>
            <a:ext cx="123829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cs typeface="Calibri" panose="020F0502020204030204"/>
              </a:rPr>
              <a:t>Accuracy of each AIO in predicting each real observer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8604483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25025</TotalTime>
  <Words>891</Words>
  <Application>Microsoft Macintosh PowerPoint</Application>
  <PresentationFormat>Custom</PresentationFormat>
  <Paragraphs>109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Consolas</vt:lpstr>
      <vt:lpstr>Retrospect</vt:lpstr>
      <vt:lpstr>Human in the Loop Training Procedure of the AIO of a Real Subject</vt:lpstr>
      <vt:lpstr>Artificial Intelligence-Based Observers: AIOs</vt:lpstr>
      <vt:lpstr>Training AIOs is a Challenging Learning Task</vt:lpstr>
      <vt:lpstr>Previous Approach: Two-steps Learning</vt:lpstr>
      <vt:lpstr>Putting the Human into a Learning Loop </vt:lpstr>
      <vt:lpstr>Implementation</vt:lpstr>
      <vt:lpstr>Implementation</vt:lpstr>
      <vt:lpstr>Real Subjects Performance as a Benchmark</vt:lpstr>
      <vt:lpstr>AIOs Performance on a Test Set</vt:lpstr>
      <vt:lpstr>Key Points</vt:lpstr>
      <vt:lpstr>Future Work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CORNO  FULVIO</dc:creator>
  <cp:lastModifiedBy>LOHIC FOTIO TIOTSOP</cp:lastModifiedBy>
  <cp:revision>238</cp:revision>
  <cp:lastPrinted>2022-12-14T21:09:54Z</cp:lastPrinted>
  <dcterms:created xsi:type="dcterms:W3CDTF">2020-04-30T10:25:31Z</dcterms:created>
  <dcterms:modified xsi:type="dcterms:W3CDTF">2023-06-28T09:27:25Z</dcterms:modified>
</cp:coreProperties>
</file>