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59" r:id="rId5"/>
    <p:sldId id="263" r:id="rId6"/>
    <p:sldId id="274" r:id="rId7"/>
    <p:sldId id="275" r:id="rId8"/>
    <p:sldId id="272" r:id="rId9"/>
    <p:sldId id="273" r:id="rId10"/>
    <p:sldId id="276" r:id="rId11"/>
    <p:sldId id="278" r:id="rId12"/>
    <p:sldId id="258" r:id="rId13"/>
    <p:sldId id="279" r:id="rId14"/>
    <p:sldId id="262" r:id="rId15"/>
    <p:sldId id="280" r:id="rId16"/>
    <p:sldId id="264" r:id="rId17"/>
    <p:sldId id="265" r:id="rId18"/>
    <p:sldId id="271" r:id="rId19"/>
    <p:sldId id="28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AK" initials="AA" lastIdx="2" clrIdx="0">
    <p:extLst>
      <p:ext uri="{19B8F6BF-5375-455C-9EA6-DF929625EA0E}">
        <p15:presenceInfo xmlns:p15="http://schemas.microsoft.com/office/powerpoint/2012/main" userId="Ali 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F73"/>
    <a:srgbClr val="00929E"/>
    <a:srgbClr val="D55844"/>
    <a:srgbClr val="DD965B"/>
    <a:srgbClr val="92B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4DE3-5C23-4292-A046-9714BCF72BF5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8DBA8-9D0A-4DC4-A498-49DD94321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99C5-6B40-3A1F-F41B-975E0E54A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E6836-CBCB-B9FD-2685-A0C3F9844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F170-59AE-BE2B-5E53-7B7AFD04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79AE-2ECC-4DC4-9E5B-8AD9EDFC74EF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E26C-7EA8-BF8F-C4FD-859A02D1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2EA3-F8E1-6006-FC4F-3305D4AB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3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B13-A29E-4DDE-FC2A-9CBEA5A1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D4C5D-ED60-BFCD-9E50-D37DC87DA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6B81-D6B2-5048-6444-3BEE023F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015-ED49-482B-B555-96A77A3FAA5E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F8867-FDD3-5142-3213-9628DC9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9BA8-43AC-3D83-1861-815E789A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311F2-3B05-3F2C-F390-588F10470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9876E-214E-9998-BB5E-F6DC0EA3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AF1ED-BDED-A92F-EB99-672863F4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423C-DCCC-42EE-B251-3B670C17D3BF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1D39-059A-D919-91A6-B0541EC3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D018-725D-D362-464F-65E4E999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A8B6-0B10-13CE-5D40-B0B5B255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061C-1C33-497A-E7D0-705C27D0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2A6E-4589-E833-6026-B5B8FE3E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27DB-32BB-417A-A6DF-8823E6D74604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8C6E-1E8E-34CE-2F2A-B4A1C59B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7F01-482B-602C-D2FB-D33C04B3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7D0C-66D1-323F-1545-8F0D8C85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F3A3-360C-2145-BF3E-CBA977E4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2B33D-1874-DFB1-E71E-46B3E8A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4989-0379-4586-B0AD-F033A1A3A27D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AC997-083B-36AA-4059-DA2EC61E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FF7C-8E1D-03B1-DBF4-C883A22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162D-BE51-7651-933B-9BC6AD6C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9E52-1EA1-1828-B651-943ED950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F2BA1-F3F9-8D33-44F6-A26FEE31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FFC2D-3E15-7D86-AFFE-913D1B79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06E5-560E-4330-8CD1-F2A7FB45C7A0}" type="datetime1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92121-CEC2-0257-6427-AA2402EB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6D158-4C2D-8D77-7AA2-36204B88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A648-7523-D6F6-EBA6-5A77D0DC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17D9-635B-BE9A-350E-18C5D1E3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183F5-72AD-7D1D-8705-09B1E4523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264CD-374E-AEDC-2771-7F4E060AB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97FBE-7EB8-FFB5-ECA9-D3563A542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5DB82-0966-16F8-DDDE-3418F552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1D7E-F3C9-4EA1-8755-E8C9C9BCFA92}" type="datetime1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C14C2-F005-AB7B-0E66-A769C492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109B7-A1DF-A1F4-0D1F-75382225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D8FB-4756-CFAB-09BA-3C3B5914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6043E-59DC-763F-253C-3B6CEF37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52D1-62B2-4829-95EF-661BA9EE39F4}" type="datetime1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DE3C9-37C4-7423-E4BF-E27106FB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9E936-1BF5-EED3-ADC7-E413F4CE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6D032-4546-9B8A-2CF0-643F7BF9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AD8B-5D9F-4071-AF8A-DF6ED43B985F}" type="datetime1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D6F82-C8AB-8C46-F1E7-651B9351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3A0DD-7FAF-162A-40F0-F3E32396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163F-349E-832E-54D1-67C79F79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3A0A-D6CE-0B04-79C7-F9C600BD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BF11A-4A79-01A3-D869-DCE64944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CFD4-3570-097C-8AD3-F5DB5FB7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7DFF-42A5-4579-ACCF-748A7FC27C17}" type="datetime1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145FC-6156-10B9-E55C-6C11F067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7FCC-ED93-2EA3-EF43-8D321C64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2CA9-8334-2841-BE9B-AEC62038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85DAF-B9C1-74BD-35D5-F0B5DA26B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94607-5DB8-640C-6C48-4CB615F7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3CFFA-BEA8-DEE4-3FA2-9452B351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DCD6-73D1-48E1-A447-CB080E678087}" type="datetime1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EB8A-B365-5F13-EF28-E609707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80DBF-87D5-DD34-7C04-512C6236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B8C2-1012-96E9-7307-97C03801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7E028-7C13-4C81-8DFA-45756855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C6B5-3F59-4C42-837A-23E92DC32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03F7-9490-4663-BC98-CAF4CF9FFB55}" type="datetime1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0913-7A19-450D-EAEC-202B7E3DD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C4E4B-546D-AF14-B953-BA20078F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1CAF-84D0-CCFB-90A4-53DF656D9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3" y="518063"/>
            <a:ext cx="10432111" cy="1549275"/>
          </a:xfrm>
        </p:spPr>
        <p:txBody>
          <a:bodyPr>
            <a:no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  <a:t>Acceptability and Annoyance </a:t>
            </a:r>
            <a:b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</a:br>
            <a: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  <a:t>of Video Quality in Context</a:t>
            </a:r>
            <a:endParaRPr lang="en-GB" sz="4400" dirty="0">
              <a:latin typeface="Raleway Mediu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57586-AF4C-3847-31D6-4A11F710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83" y="5984103"/>
            <a:ext cx="2650435" cy="53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C8CA6-1F4D-BF77-52FC-298CC009C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3" y="5894825"/>
            <a:ext cx="2650435" cy="782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32767-C8F8-C149-715A-A39ABC5A1E67}"/>
              </a:ext>
            </a:extLst>
          </p:cNvPr>
          <p:cNvSpPr txBox="1"/>
          <p:nvPr/>
        </p:nvSpPr>
        <p:spPr>
          <a:xfrm>
            <a:off x="538036" y="2609526"/>
            <a:ext cx="11115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Ali Ak, Patrick Le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Callet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 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Nantes University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Abhishek Gera, Denise Noyes</a:t>
            </a: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, Francois Blouin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,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Hassene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Tmar</a:t>
            </a: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, 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Ioannis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Katsavounidis</a:t>
            </a: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META</a:t>
            </a:r>
          </a:p>
          <a:p>
            <a:pPr algn="ctr"/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algn="ctr"/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VQEG 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December 2023</a:t>
            </a:r>
          </a:p>
          <a:p>
            <a:pPr algn="l"/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7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9E78E-D021-24CE-0B50-36FB4F71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2" y="850791"/>
            <a:ext cx="9997322" cy="57485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Predicting Acceptance / Annoyance Categories - VMAF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3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Predicting Acceptance / Annoyance Categories - VMAF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6034B-47AB-B6A3-18D7-BC3EE2B3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2" y="850791"/>
            <a:ext cx="9997322" cy="57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4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29" y="710809"/>
            <a:ext cx="1067583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3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Predicting Acceptance / Annoyance Categories - UVQ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29" y="710809"/>
            <a:ext cx="1067583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4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Predicting Acceptance / Annoyance Categories - UVQ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64" y="710809"/>
            <a:ext cx="1066737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7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7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If we know </a:t>
            </a:r>
            <a:r>
              <a:rPr lang="en-GB" sz="2400" dirty="0" err="1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AccAnn</a:t>
            </a: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-MOS of the SRC, VMAF is enough for the rest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64" y="710809"/>
            <a:ext cx="1066737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8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8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If we know </a:t>
            </a:r>
            <a:r>
              <a:rPr lang="en-GB" sz="2400" dirty="0" err="1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AccAnn</a:t>
            </a: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-MOS of the SRC, VMAF is enough for the rest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64" y="710809"/>
            <a:ext cx="1066737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9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9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If we use UVQ score of the SRC instead of SRC’s </a:t>
            </a:r>
            <a:r>
              <a:rPr lang="en-GB" sz="2400" dirty="0" err="1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AccAnn</a:t>
            </a: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-MOS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64" y="710809"/>
            <a:ext cx="10667373" cy="613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"/>
          <p:cNvCxnSpPr/>
          <p:nvPr/>
        </p:nvCxnSpPr>
        <p:spPr>
          <a:xfrm>
            <a:off x="369903" y="514906"/>
            <a:ext cx="11452193" cy="0"/>
          </a:xfrm>
          <a:prstGeom prst="straightConnector1">
            <a:avLst/>
          </a:prstGeom>
          <a:noFill/>
          <a:ln w="38100" cap="flat" cmpd="sng">
            <a:solidFill>
              <a:srgbClr val="355F8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F8D"/>
              </a:buClr>
              <a:buSzPts val="2400"/>
              <a:buFont typeface="Raleway ExtraBold"/>
              <a:buNone/>
            </a:pP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If we use UVQ score of the SRC instead of SRC’s </a:t>
            </a:r>
            <a:r>
              <a:rPr lang="en-GB" sz="2400" dirty="0" err="1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AccAnn</a:t>
            </a:r>
            <a:r>
              <a:rPr lang="en-GB" sz="2400" dirty="0">
                <a:solidFill>
                  <a:srgbClr val="355F8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-MOS</a:t>
            </a:r>
            <a:endParaRPr sz="2400" dirty="0">
              <a:solidFill>
                <a:srgbClr val="355F8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Metric Thresholds for Acceptance / Annoyance 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28495-0C90-B1FD-D384-2382C5BB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4" y="589556"/>
            <a:ext cx="7198373" cy="43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5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Metric Thresholds for Acceptance / Annoyance 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28495-0C90-B1FD-D384-2382C5BB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4" y="589556"/>
            <a:ext cx="7198373" cy="4320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89EAC-463E-1A0E-33AB-56941527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" y="4875372"/>
            <a:ext cx="4206240" cy="18461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DBAB70-63D5-5E6A-814E-5C5C11EBAE9F}"/>
              </a:ext>
            </a:extLst>
          </p:cNvPr>
          <p:cNvSpPr txBox="1"/>
          <p:nvPr/>
        </p:nvSpPr>
        <p:spPr>
          <a:xfrm>
            <a:off x="4948154" y="4884546"/>
            <a:ext cx="70106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VMAF thresholds for Basic and Premium subscription profiles</a:t>
            </a:r>
          </a:p>
          <a:p>
            <a:r>
              <a:rPr lang="en-US" dirty="0"/>
              <a:t> on Tablet and TV [1]</a:t>
            </a:r>
          </a:p>
          <a:p>
            <a:endParaRPr lang="en-US" dirty="0"/>
          </a:p>
          <a:p>
            <a:r>
              <a:rPr lang="en-US" sz="1400" dirty="0"/>
              <a:t>1 - 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Jing Li, Lukas </a:t>
            </a:r>
            <a:r>
              <a:rPr lang="en-GB" sz="1400" b="0" i="0" dirty="0" err="1">
                <a:effectLst/>
                <a:latin typeface="Arial" panose="020B0604020202020204" pitchFamily="34" charset="0"/>
              </a:rPr>
              <a:t>Krasula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, Yoann </a:t>
            </a:r>
            <a:r>
              <a:rPr lang="en-GB" sz="1400" b="0" i="0" dirty="0" err="1">
                <a:effectLst/>
                <a:latin typeface="Arial" panose="020B0604020202020204" pitchFamily="34" charset="0"/>
              </a:rPr>
              <a:t>Baveye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, Zhi Li, and Patrick Le </a:t>
            </a:r>
            <a:r>
              <a:rPr lang="en-GB" sz="1400" b="0" i="0" dirty="0" err="1">
                <a:effectLst/>
                <a:latin typeface="Arial" panose="020B0604020202020204" pitchFamily="34" charset="0"/>
              </a:rPr>
              <a:t>Callet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, “</a:t>
            </a:r>
            <a:r>
              <a:rPr lang="en-GB" sz="1400" b="0" i="0" dirty="0" err="1">
                <a:effectLst/>
                <a:latin typeface="Arial" panose="020B0604020202020204" pitchFamily="34" charset="0"/>
              </a:rPr>
              <a:t>Accann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: A new subjective assessment methodology for measuring acceptability and annoyance of quality of experience,” IEEE Transactions on Multi-media, vol. 21, no. 10, pp. 2589–2602,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401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Acceptance / Annoyance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78DFE-2F84-ACB4-A374-7E4700235C8F}"/>
              </a:ext>
            </a:extLst>
          </p:cNvPr>
          <p:cNvSpPr txBox="1"/>
          <p:nvPr/>
        </p:nvSpPr>
        <p:spPr>
          <a:xfrm>
            <a:off x="508883" y="1017767"/>
            <a:ext cx="11115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Video quality </a:t>
            </a: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alone is not enough to define Quality of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User expectations has a major impact on user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Acceptance/Annoyance is a measure of user satisfaction for video streaming services, online social media platforms, etc., and it takes user expectations and user profile into account.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EE234-8E0C-264E-C71F-5696A0B2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Conclusion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7D634-8366-9665-4980-09B64DFE1166}"/>
              </a:ext>
            </a:extLst>
          </p:cNvPr>
          <p:cNvSpPr txBox="1"/>
          <p:nvPr/>
        </p:nvSpPr>
        <p:spPr>
          <a:xfrm>
            <a:off x="369902" y="1030501"/>
            <a:ext cx="113582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We used acceptance/annoyance paradigm to measure </a:t>
            </a:r>
            <a:r>
              <a:rPr lang="en-US" dirty="0" err="1">
                <a:latin typeface="Raleway" pitchFamily="2" charset="0"/>
                <a:cs typeface="Arial" panose="020B0604020202020204" pitchFamily="34" charset="0"/>
              </a:rPr>
              <a:t>QoE</a:t>
            </a: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 in an online social media platform context.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Acquired VMAF thresholds differs greatly from the previous studies, especially for acceptance.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Combining UVQ with VMAF presents slight improvement on predicting </a:t>
            </a: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acceptance/annoyance categories.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Larger room for improvement in predicting source content quality</a:t>
            </a: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VMAF seems sufficient when we have access to the source content quality as ground truth.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Next step: User generated HDR content and AV1</a:t>
            </a:r>
            <a:endParaRPr lang="en-US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CD881-EE29-9BE2-64E6-E4D859A1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4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Previously on Acceptance / Annoyance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E6C9349-10AF-C4BA-DBD7-08CB1611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3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1B060-2DE5-D4AC-1B4F-FDC4AB86E860}"/>
              </a:ext>
            </a:extLst>
          </p:cNvPr>
          <p:cNvSpPr txBox="1"/>
          <p:nvPr/>
        </p:nvSpPr>
        <p:spPr>
          <a:xfrm>
            <a:off x="671888" y="5499344"/>
            <a:ext cx="10638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1 - </a:t>
            </a:r>
            <a:r>
              <a:rPr lang="en-GB" sz="1400" b="0" i="0" dirty="0">
                <a:effectLst/>
              </a:rPr>
              <a:t>Jing Li, Lukas </a:t>
            </a:r>
            <a:r>
              <a:rPr lang="en-GB" sz="1400" b="0" i="0" dirty="0" err="1">
                <a:effectLst/>
              </a:rPr>
              <a:t>Krasula</a:t>
            </a:r>
            <a:r>
              <a:rPr lang="en-GB" sz="1400" b="0" i="0" dirty="0">
                <a:effectLst/>
              </a:rPr>
              <a:t>, Yoann </a:t>
            </a:r>
            <a:r>
              <a:rPr lang="en-GB" sz="1400" b="0" i="0" dirty="0" err="1">
                <a:effectLst/>
              </a:rPr>
              <a:t>Baveye</a:t>
            </a:r>
            <a:r>
              <a:rPr lang="en-GB" sz="1400" b="0" i="0" dirty="0">
                <a:effectLst/>
              </a:rPr>
              <a:t>, Zhi Li, and Patrick Le </a:t>
            </a:r>
            <a:r>
              <a:rPr lang="en-GB" sz="1400" b="0" i="0" dirty="0" err="1">
                <a:effectLst/>
              </a:rPr>
              <a:t>Callet</a:t>
            </a:r>
            <a:r>
              <a:rPr lang="en-GB" sz="1400" b="0" i="0" dirty="0">
                <a:effectLst/>
              </a:rPr>
              <a:t>, “</a:t>
            </a:r>
            <a:r>
              <a:rPr lang="en-GB" sz="1400" b="0" i="0" dirty="0" err="1">
                <a:effectLst/>
              </a:rPr>
              <a:t>Accann</a:t>
            </a:r>
            <a:r>
              <a:rPr lang="en-GB" sz="1400" b="0" i="0" dirty="0">
                <a:effectLst/>
              </a:rPr>
              <a:t>: A new subjective assessment methodology for measuring acceptability and annoyance of quality of experience,” IEEE Transactions on Multi-media, vol. 21, no. 10, pp. 2589–2602, 2019</a:t>
            </a:r>
          </a:p>
          <a:p>
            <a:r>
              <a:rPr lang="en-GB" sz="1400" dirty="0"/>
              <a:t>2 - Ali Ak, Anne </a:t>
            </a:r>
            <a:r>
              <a:rPr lang="en-GB" sz="1400" dirty="0" err="1"/>
              <a:t>Flore</a:t>
            </a:r>
            <a:r>
              <a:rPr lang="en-GB" sz="1400" dirty="0"/>
              <a:t> Perrin, Denise Noyes, Ioannis </a:t>
            </a:r>
            <a:r>
              <a:rPr lang="en-GB" sz="1400" dirty="0" err="1"/>
              <a:t>Katsavounidis</a:t>
            </a:r>
            <a:r>
              <a:rPr lang="en-GB" sz="1400" dirty="0"/>
              <a:t>, and Patrick Le </a:t>
            </a:r>
            <a:r>
              <a:rPr lang="en-GB" sz="1400" dirty="0" err="1"/>
              <a:t>Callet</a:t>
            </a:r>
            <a:r>
              <a:rPr lang="en-GB" sz="1400" dirty="0"/>
              <a:t>, “Video consumption in context: Influence of data plan consumption on </a:t>
            </a:r>
            <a:r>
              <a:rPr lang="en-GB" sz="1400" dirty="0" err="1"/>
              <a:t>qoe</a:t>
            </a:r>
            <a:r>
              <a:rPr lang="en-GB" sz="1400" dirty="0"/>
              <a:t>,” in Proceedings of the 2023 ACM International Conference on Interactive Media Experiences, New York, NY, USA, 2023, IMX ’23, p. 320–324, Association for Computing Machinery.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F0A929-118F-9AA6-FB06-BAFB412DD34A}"/>
              </a:ext>
            </a:extLst>
          </p:cNvPr>
          <p:cNvSpPr txBox="1"/>
          <p:nvPr/>
        </p:nvSpPr>
        <p:spPr>
          <a:xfrm>
            <a:off x="671888" y="1152023"/>
            <a:ext cx="56653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Li et al.</a:t>
            </a:r>
          </a:p>
          <a:p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	Basic vs Premium subscription</a:t>
            </a:r>
          </a:p>
          <a:p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	Viewing on TV vs Tablet </a:t>
            </a:r>
          </a:p>
          <a:p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endParaRPr lang="en-GB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  <a:p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2) Ak et al.</a:t>
            </a:r>
          </a:p>
          <a:p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	Remaining Data</a:t>
            </a:r>
          </a:p>
          <a:p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	Remaining Battery</a:t>
            </a:r>
          </a:p>
          <a:p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	Signal Strength</a:t>
            </a:r>
          </a:p>
          <a:p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	etc.,</a:t>
            </a:r>
          </a:p>
          <a:p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0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FC4905-DDD4-5E4B-6AC0-3F97DE75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06" y="1028162"/>
            <a:ext cx="8771987" cy="20155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Acceptance/Annoyance: Multi-Step vs Single-Step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E937F-17ED-6682-6EA2-E10FD97B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0007" r="59721" b="17039"/>
          <a:stretch/>
        </p:blipFill>
        <p:spPr>
          <a:xfrm>
            <a:off x="4227441" y="3857933"/>
            <a:ext cx="3737113" cy="254961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657618-8EAE-6DD9-1043-679D669EB6BB}"/>
              </a:ext>
            </a:extLst>
          </p:cNvPr>
          <p:cNvSpPr/>
          <p:nvPr/>
        </p:nvSpPr>
        <p:spPr>
          <a:xfrm>
            <a:off x="1468337" y="1164168"/>
            <a:ext cx="9255319" cy="1879511"/>
          </a:xfrm>
          <a:prstGeom prst="roundRect">
            <a:avLst>
              <a:gd name="adj" fmla="val 82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2FBA57-7BB3-F022-DAEB-D3CB4D079E47}"/>
              </a:ext>
            </a:extLst>
          </p:cNvPr>
          <p:cNvSpPr/>
          <p:nvPr/>
        </p:nvSpPr>
        <p:spPr>
          <a:xfrm>
            <a:off x="3697357" y="3800286"/>
            <a:ext cx="4619706" cy="2727296"/>
          </a:xfrm>
          <a:prstGeom prst="roundRect">
            <a:avLst>
              <a:gd name="adj" fmla="val 5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39C4E-50A0-95A9-A6CC-F53E4AB55FF4}"/>
              </a:ext>
            </a:extLst>
          </p:cNvPr>
          <p:cNvSpPr txBox="1"/>
          <p:nvPr/>
        </p:nvSpPr>
        <p:spPr>
          <a:xfrm>
            <a:off x="4561394" y="3429000"/>
            <a:ext cx="30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Single Step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B0597-D070-E7F7-1F0E-18C20F7A9205}"/>
              </a:ext>
            </a:extLst>
          </p:cNvPr>
          <p:cNvSpPr txBox="1"/>
          <p:nvPr/>
        </p:nvSpPr>
        <p:spPr>
          <a:xfrm>
            <a:off x="4472608" y="756028"/>
            <a:ext cx="30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Multi Step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365B9-A122-4E5F-32F2-A4A9B80A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2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Subjective experiment details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CA2C0-78D2-95D2-9147-F459A9E7A8DA}"/>
              </a:ext>
            </a:extLst>
          </p:cNvPr>
          <p:cNvSpPr txBox="1"/>
          <p:nvPr/>
        </p:nvSpPr>
        <p:spPr>
          <a:xfrm>
            <a:off x="7855226" y="690041"/>
            <a:ext cx="39668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Two experiments with the same content: </a:t>
            </a:r>
            <a:r>
              <a:rPr lang="en-GB" b="1" dirty="0" err="1">
                <a:latin typeface="Raleway" pitchFamily="2" charset="0"/>
              </a:rPr>
              <a:t>AccAnn</a:t>
            </a:r>
            <a:r>
              <a:rPr lang="en-GB" dirty="0">
                <a:latin typeface="Raleway" pitchFamily="2" charset="0"/>
              </a:rPr>
              <a:t> and </a:t>
            </a:r>
            <a:r>
              <a:rPr lang="en-GB" b="1" dirty="0">
                <a:latin typeface="Raleway" pitchFamily="2" charset="0"/>
              </a:rPr>
              <a:t>ACR-HR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On </a:t>
            </a:r>
            <a:r>
              <a:rPr lang="en-GB" dirty="0" err="1">
                <a:latin typeface="Raleway" pitchFamily="2" charset="0"/>
              </a:rPr>
              <a:t>Iphone</a:t>
            </a:r>
            <a:r>
              <a:rPr lang="en-GB" dirty="0">
                <a:latin typeface="Raleway" pitchFamily="2" charset="0"/>
              </a:rPr>
              <a:t> 14 pro, in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48 SRCs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1080p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5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Varying fps (15-60)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Vertical orientation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Encoded with h264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4FC39-22E2-F807-03C1-C19A9CA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B7E4C-8048-DB28-69D6-4E990D42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9"/>
          <a:stretch/>
        </p:blipFill>
        <p:spPr>
          <a:xfrm>
            <a:off x="0" y="639961"/>
            <a:ext cx="7984963" cy="507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92FD3-4012-5D3C-4D07-627F1B5B6F30}"/>
              </a:ext>
            </a:extLst>
          </p:cNvPr>
          <p:cNvSpPr txBox="1"/>
          <p:nvPr/>
        </p:nvSpPr>
        <p:spPr>
          <a:xfrm>
            <a:off x="7855226" y="3821837"/>
            <a:ext cx="4244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CRF:24 &amp; Resolution: 512 × 288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CRF:23 &amp; Resolution: 640 × 360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CRF:26 &amp; Resolution: 960 × 540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CRF:29 &amp; Resolution: 960 × 540</a:t>
            </a:r>
            <a:endParaRPr lang="en-GB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CRF:31 &amp; Resolution: 1280 × 720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Raleway" pitchFamily="2" charset="0"/>
              </a:rPr>
              <a:t>CRF:34 &amp; Resolution: 1920 × 1080</a:t>
            </a:r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Determining Acceptance / Annoyance Categories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BF0DF8-D591-56C0-8A32-CB7F562864DC}"/>
              </a:ext>
            </a:extLst>
          </p:cNvPr>
          <p:cNvSpPr/>
          <p:nvPr/>
        </p:nvSpPr>
        <p:spPr>
          <a:xfrm>
            <a:off x="707667" y="2091193"/>
            <a:ext cx="2456953" cy="850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Raleway" pitchFamily="2" charset="0"/>
              </a:rPr>
              <a:t>AccAnn</a:t>
            </a:r>
            <a:r>
              <a:rPr lang="en-US" dirty="0">
                <a:latin typeface="Raleway" pitchFamily="2" charset="0"/>
              </a:rPr>
              <a:t>-MOS &gt;=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58DBE1-D76F-5032-67CA-681A9C9CAB9F}"/>
              </a:ext>
            </a:extLst>
          </p:cNvPr>
          <p:cNvSpPr/>
          <p:nvPr/>
        </p:nvSpPr>
        <p:spPr>
          <a:xfrm>
            <a:off x="707667" y="4473996"/>
            <a:ext cx="2456953" cy="850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Raleway" pitchFamily="2" charset="0"/>
              </a:rPr>
              <a:t>AccAnn</a:t>
            </a:r>
            <a:r>
              <a:rPr lang="en-US" dirty="0">
                <a:latin typeface="Raleway" pitchFamily="2" charset="0"/>
              </a:rPr>
              <a:t>-MOS &lt;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84847-822E-EB4A-CDA4-250ACE833C34}"/>
              </a:ext>
            </a:extLst>
          </p:cNvPr>
          <p:cNvSpPr/>
          <p:nvPr/>
        </p:nvSpPr>
        <p:spPr>
          <a:xfrm>
            <a:off x="4923179" y="1056291"/>
            <a:ext cx="2154805" cy="803081"/>
          </a:xfrm>
          <a:prstGeom prst="rect">
            <a:avLst/>
          </a:prstGeom>
          <a:solidFill>
            <a:srgbClr val="00929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Fisher’s Exact Test  True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60CB0-A40D-A380-4925-A4FBC28E8FB0}"/>
              </a:ext>
            </a:extLst>
          </p:cNvPr>
          <p:cNvSpPr/>
          <p:nvPr/>
        </p:nvSpPr>
        <p:spPr>
          <a:xfrm>
            <a:off x="4923179" y="3216364"/>
            <a:ext cx="2154805" cy="803081"/>
          </a:xfrm>
          <a:prstGeom prst="rect">
            <a:avLst/>
          </a:prstGeom>
          <a:solidFill>
            <a:srgbClr val="00929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Fisher’s Exact Test  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6EA88-2666-012D-F362-828A41DD0CD4}"/>
              </a:ext>
            </a:extLst>
          </p:cNvPr>
          <p:cNvSpPr/>
          <p:nvPr/>
        </p:nvSpPr>
        <p:spPr>
          <a:xfrm>
            <a:off x="4923179" y="5571276"/>
            <a:ext cx="2154805" cy="803081"/>
          </a:xfrm>
          <a:prstGeom prst="rect">
            <a:avLst/>
          </a:prstGeom>
          <a:solidFill>
            <a:srgbClr val="00929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Fisher’s Exact Test  True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8D10F00-BAF5-89D7-D6A8-39B991C697B9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164620" y="1457832"/>
            <a:ext cx="1758559" cy="105875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4CDEB85-6AAF-159F-90D3-4D998C5383DB}"/>
              </a:ext>
            </a:extLst>
          </p:cNvPr>
          <p:cNvCxnSpPr>
            <a:cxnSpLocks/>
          </p:cNvCxnSpPr>
          <p:nvPr/>
        </p:nvCxnSpPr>
        <p:spPr>
          <a:xfrm>
            <a:off x="3164619" y="2515262"/>
            <a:ext cx="1758558" cy="9289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6C44929-F517-C6DF-7593-E0564FAF6A5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164620" y="3832529"/>
            <a:ext cx="1758557" cy="10668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ADC5E8D-DEE4-7043-D462-89106FC7E36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64620" y="4899390"/>
            <a:ext cx="1758558" cy="112649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1A890E-66D9-B07D-C658-63B71E0367DE}"/>
              </a:ext>
            </a:extLst>
          </p:cNvPr>
          <p:cNvSpPr txBox="1"/>
          <p:nvPr/>
        </p:nvSpPr>
        <p:spPr>
          <a:xfrm>
            <a:off x="7899128" y="1201603"/>
            <a:ext cx="3304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929E"/>
                </a:solidFill>
                <a:latin typeface="Raleway" pitchFamily="2" charset="0"/>
              </a:rPr>
              <a:t>NAnn</a:t>
            </a:r>
            <a:endParaRPr lang="en-GB" b="1" dirty="0">
              <a:solidFill>
                <a:srgbClr val="00929E"/>
              </a:solidFill>
              <a:latin typeface="Raleway" pitchFamily="2" charset="0"/>
            </a:endParaRPr>
          </a:p>
          <a:p>
            <a:pPr algn="ctr"/>
            <a:r>
              <a:rPr lang="en-GB" dirty="0">
                <a:solidFill>
                  <a:srgbClr val="00929E"/>
                </a:solidFill>
                <a:latin typeface="Raleway" pitchFamily="2" charset="0"/>
              </a:rPr>
              <a:t>Not annoying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DD6FE6-E358-8B8C-30FC-9B30515F1769}"/>
              </a:ext>
            </a:extLst>
          </p:cNvPr>
          <p:cNvSpPr/>
          <p:nvPr/>
        </p:nvSpPr>
        <p:spPr>
          <a:xfrm>
            <a:off x="4923178" y="2113722"/>
            <a:ext cx="2154805" cy="803081"/>
          </a:xfrm>
          <a:prstGeom prst="rect">
            <a:avLst/>
          </a:prstGeom>
          <a:solidFill>
            <a:srgbClr val="DECF7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Fisher’s Exact Test  False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0688D3-2FF1-C571-24F9-F7C40CC3BEE1}"/>
              </a:ext>
            </a:extLst>
          </p:cNvPr>
          <p:cNvCxnSpPr>
            <a:stCxn id="5" idx="3"/>
            <a:endCxn id="20" idx="1"/>
          </p:cNvCxnSpPr>
          <p:nvPr/>
        </p:nvCxnSpPr>
        <p:spPr>
          <a:xfrm flipV="1">
            <a:off x="3164620" y="2515263"/>
            <a:ext cx="1758558" cy="1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26F9A-50E5-1219-FE31-2CE95D6A0009}"/>
              </a:ext>
            </a:extLst>
          </p:cNvPr>
          <p:cNvSpPr/>
          <p:nvPr/>
        </p:nvSpPr>
        <p:spPr>
          <a:xfrm>
            <a:off x="4923178" y="4487909"/>
            <a:ext cx="2154805" cy="803081"/>
          </a:xfrm>
          <a:prstGeom prst="rect">
            <a:avLst/>
          </a:prstGeom>
          <a:solidFill>
            <a:srgbClr val="DECF7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Fisher’s Exact Test  False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90EF39-6232-F945-33A8-6C38BA455438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 flipV="1">
            <a:off x="3164620" y="4889450"/>
            <a:ext cx="1758558" cy="9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7006F70-A012-BBE2-7AEF-1CDA906ED2C0}"/>
              </a:ext>
            </a:extLst>
          </p:cNvPr>
          <p:cNvSpPr txBox="1"/>
          <p:nvPr/>
        </p:nvSpPr>
        <p:spPr>
          <a:xfrm>
            <a:off x="7899128" y="2091193"/>
            <a:ext cx="3304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92B08B"/>
                </a:solidFill>
                <a:latin typeface="Raleway" pitchFamily="2" charset="0"/>
              </a:rPr>
              <a:t>UAnn</a:t>
            </a:r>
            <a:endParaRPr lang="en-GB" b="1" dirty="0">
              <a:solidFill>
                <a:srgbClr val="92B08B"/>
              </a:solidFill>
              <a:latin typeface="Raleway" pitchFamily="2" charset="0"/>
            </a:endParaRPr>
          </a:p>
          <a:p>
            <a:pPr algn="ctr"/>
            <a:r>
              <a:rPr lang="en-GB" dirty="0">
                <a:solidFill>
                  <a:srgbClr val="92B08B"/>
                </a:solidFill>
                <a:latin typeface="Raleway" pitchFamily="2" charset="0"/>
              </a:rPr>
              <a:t>Unsure about annoyance</a:t>
            </a:r>
          </a:p>
          <a:p>
            <a:pPr algn="ctr"/>
            <a:r>
              <a:rPr lang="en-GB" dirty="0">
                <a:solidFill>
                  <a:srgbClr val="92B08B"/>
                </a:solidFill>
                <a:latin typeface="Raleway" pitchFamily="2" charset="0"/>
              </a:rPr>
              <a:t>But acceptable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1A1D88-363E-0C95-D603-23850E1D5143}"/>
              </a:ext>
            </a:extLst>
          </p:cNvPr>
          <p:cNvSpPr txBox="1"/>
          <p:nvPr/>
        </p:nvSpPr>
        <p:spPr>
          <a:xfrm>
            <a:off x="7899128" y="3269915"/>
            <a:ext cx="3304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ECF73"/>
                </a:solidFill>
                <a:latin typeface="Raleway" pitchFamily="2" charset="0"/>
              </a:rPr>
              <a:t>AA</a:t>
            </a:r>
          </a:p>
          <a:p>
            <a:pPr algn="ctr"/>
            <a:r>
              <a:rPr lang="en-GB" dirty="0">
                <a:solidFill>
                  <a:srgbClr val="DECF73"/>
                </a:solidFill>
                <a:latin typeface="Raleway" pitchFamily="2" charset="0"/>
              </a:rPr>
              <a:t>Annoying but acceptable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E14B9-F7E8-28F1-26AE-C9E764C70471}"/>
              </a:ext>
            </a:extLst>
          </p:cNvPr>
          <p:cNvSpPr txBox="1"/>
          <p:nvPr/>
        </p:nvSpPr>
        <p:spPr>
          <a:xfrm>
            <a:off x="7899128" y="4401714"/>
            <a:ext cx="3304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DD965B"/>
                </a:solidFill>
                <a:latin typeface="Raleway" pitchFamily="2" charset="0"/>
              </a:rPr>
              <a:t>UAcc</a:t>
            </a:r>
            <a:endParaRPr lang="en-GB" b="1" dirty="0">
              <a:solidFill>
                <a:srgbClr val="DD965B"/>
              </a:solidFill>
              <a:latin typeface="Raleway" pitchFamily="2" charset="0"/>
            </a:endParaRPr>
          </a:p>
          <a:p>
            <a:pPr algn="ctr"/>
            <a:r>
              <a:rPr lang="en-GB" dirty="0">
                <a:solidFill>
                  <a:srgbClr val="DD965B"/>
                </a:solidFill>
                <a:latin typeface="Raleway" pitchFamily="2" charset="0"/>
              </a:rPr>
              <a:t>Unsure about acceptance</a:t>
            </a:r>
          </a:p>
          <a:p>
            <a:pPr algn="ctr"/>
            <a:r>
              <a:rPr lang="en-GB" dirty="0">
                <a:solidFill>
                  <a:srgbClr val="DD965B"/>
                </a:solidFill>
                <a:latin typeface="Raleway" pitchFamily="2" charset="0"/>
              </a:rPr>
              <a:t>But not annoying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29BA66-B2C7-A8C0-6D51-ED4FC61533F0}"/>
              </a:ext>
            </a:extLst>
          </p:cNvPr>
          <p:cNvSpPr txBox="1"/>
          <p:nvPr/>
        </p:nvSpPr>
        <p:spPr>
          <a:xfrm>
            <a:off x="7899128" y="5649650"/>
            <a:ext cx="3304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D55844"/>
                </a:solidFill>
                <a:latin typeface="Raleway" pitchFamily="2" charset="0"/>
              </a:rPr>
              <a:t>NAcc</a:t>
            </a:r>
            <a:endParaRPr lang="en-GB" b="1" dirty="0">
              <a:solidFill>
                <a:srgbClr val="D55844"/>
              </a:solidFill>
              <a:latin typeface="Raleway" pitchFamily="2" charset="0"/>
            </a:endParaRPr>
          </a:p>
          <a:p>
            <a:pPr algn="ctr"/>
            <a:r>
              <a:rPr lang="en-GB" dirty="0">
                <a:solidFill>
                  <a:srgbClr val="D55844"/>
                </a:solidFill>
                <a:latin typeface="Raleway" pitchFamily="2" charset="0"/>
              </a:rPr>
              <a:t>Not acceptable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6A2B1C-FB6B-AAEB-384C-6629691BB91D}"/>
              </a:ext>
            </a:extLst>
          </p:cNvPr>
          <p:cNvCxnSpPr>
            <a:cxnSpLocks/>
          </p:cNvCxnSpPr>
          <p:nvPr/>
        </p:nvCxnSpPr>
        <p:spPr>
          <a:xfrm>
            <a:off x="7077983" y="1460450"/>
            <a:ext cx="100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5D6FA5-F660-515F-FF29-7F78A3EEA730}"/>
              </a:ext>
            </a:extLst>
          </p:cNvPr>
          <p:cNvCxnSpPr>
            <a:cxnSpLocks/>
          </p:cNvCxnSpPr>
          <p:nvPr/>
        </p:nvCxnSpPr>
        <p:spPr>
          <a:xfrm>
            <a:off x="7077983" y="2506046"/>
            <a:ext cx="100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EB08C3-B5AD-C6D9-D72A-3A4733BE2B5A}"/>
              </a:ext>
            </a:extLst>
          </p:cNvPr>
          <p:cNvCxnSpPr>
            <a:cxnSpLocks/>
          </p:cNvCxnSpPr>
          <p:nvPr/>
        </p:nvCxnSpPr>
        <p:spPr>
          <a:xfrm>
            <a:off x="7077983" y="3593080"/>
            <a:ext cx="100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1BB0CE-937B-E8E0-B181-E33036DF483A}"/>
              </a:ext>
            </a:extLst>
          </p:cNvPr>
          <p:cNvCxnSpPr>
            <a:cxnSpLocks/>
          </p:cNvCxnSpPr>
          <p:nvPr/>
        </p:nvCxnSpPr>
        <p:spPr>
          <a:xfrm>
            <a:off x="7070032" y="4887648"/>
            <a:ext cx="100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3E0220-1554-CC7B-46D9-CC7827B87083}"/>
              </a:ext>
            </a:extLst>
          </p:cNvPr>
          <p:cNvCxnSpPr>
            <a:cxnSpLocks/>
          </p:cNvCxnSpPr>
          <p:nvPr/>
        </p:nvCxnSpPr>
        <p:spPr>
          <a:xfrm>
            <a:off x="7072018" y="5972815"/>
            <a:ext cx="100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0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Determining Acceptance / Annoyance Categories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CC9C1-B022-D22D-273B-A0BA0937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2" r="-1"/>
          <a:stretch/>
        </p:blipFill>
        <p:spPr>
          <a:xfrm>
            <a:off x="369902" y="802420"/>
            <a:ext cx="10225377" cy="57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Mapping ACR-MOS to </a:t>
            </a:r>
            <a:r>
              <a:rPr lang="en-US" sz="2400" dirty="0" err="1">
                <a:solidFill>
                  <a:srgbClr val="355F8D"/>
                </a:solidFill>
                <a:latin typeface="Raleway ExtraBold" pitchFamily="2" charset="0"/>
              </a:rPr>
              <a:t>AccAnn</a:t>
            </a:r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-MOS 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7EDB5-2311-5F38-765A-D46077248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5" y="606710"/>
            <a:ext cx="9696638" cy="5976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4EF19-3BBC-ADB6-C1DF-539BC293C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495" y="4685510"/>
            <a:ext cx="5296632" cy="91341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</p:spTree>
    <p:extLst>
      <p:ext uri="{BB962C8B-B14F-4D97-AF65-F5344CB8AC3E}">
        <p14:creationId xmlns:p14="http://schemas.microsoft.com/office/powerpoint/2010/main" val="279723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Predicting Acceptance / Annoyance Categories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A3473-E0B5-372D-5CC1-82AA9665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" y="1315000"/>
            <a:ext cx="5472130" cy="3344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CBD99-8357-CC24-321B-E1EDC2A1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0516"/>
            <a:ext cx="5856984" cy="35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677</Words>
  <Application>Microsoft Office PowerPoint</Application>
  <PresentationFormat>Widescreen</PresentationFormat>
  <Paragraphs>113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Raleway ExtraBold</vt:lpstr>
      <vt:lpstr>Raleway Medium</vt:lpstr>
      <vt:lpstr>Office Theme</vt:lpstr>
      <vt:lpstr>Acceptability and Annoyance  of Video Quality in Context</vt:lpstr>
      <vt:lpstr>Acceptance / Annoyance</vt:lpstr>
      <vt:lpstr>Previously on Acceptance / Annoyance</vt:lpstr>
      <vt:lpstr>Acceptance/Annoyance: Multi-Step vs Single-Step</vt:lpstr>
      <vt:lpstr>Subjective experiment details</vt:lpstr>
      <vt:lpstr>Determining Acceptance / Annoyance Categories</vt:lpstr>
      <vt:lpstr>Determining Acceptance / Annoyance Categories</vt:lpstr>
      <vt:lpstr>Mapping ACR-MOS to AccAnn-MOS </vt:lpstr>
      <vt:lpstr>Predicting Acceptance / Annoyance Categories</vt:lpstr>
      <vt:lpstr>Predicting Acceptance / Annoyance Categories - VMAF</vt:lpstr>
      <vt:lpstr>Predicting Acceptance / Annoyance Categories - VMAF</vt:lpstr>
      <vt:lpstr>Predicting Acceptance / Annoyance Categories - UVQ</vt:lpstr>
      <vt:lpstr>Predicting Acceptance / Annoyance Categories - UVQ</vt:lpstr>
      <vt:lpstr>If we know AccAnn-MOS of the SRC, VMAF is enough for the rest</vt:lpstr>
      <vt:lpstr>If we know AccAnn-MOS of the SRC, VMAF is enough for the rest</vt:lpstr>
      <vt:lpstr>If we use UVQ score of the SRC instead of SRC’s AccAnn-MOS</vt:lpstr>
      <vt:lpstr>If we use UVQ score of the SRC instead of SRC’s AccAnn-MOS</vt:lpstr>
      <vt:lpstr>Metric Thresholds for Acceptance / Annoyance </vt:lpstr>
      <vt:lpstr>Metric Thresholds for Acceptance / Annoyance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Acceptability and Annoyance  of Video Quality in Context</dc:title>
  <dc:creator>Ali AK</dc:creator>
  <cp:lastModifiedBy>Ali AK</cp:lastModifiedBy>
  <cp:revision>12</cp:revision>
  <dcterms:created xsi:type="dcterms:W3CDTF">2023-06-26T17:38:54Z</dcterms:created>
  <dcterms:modified xsi:type="dcterms:W3CDTF">2023-12-18T18:03:33Z</dcterms:modified>
</cp:coreProperties>
</file>