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6"/>
  </p:notesMasterIdLst>
  <p:handoutMasterIdLst>
    <p:handoutMasterId r:id="rId17"/>
  </p:handoutMasterIdLst>
  <p:sldIdLst>
    <p:sldId id="349" r:id="rId2"/>
    <p:sldId id="340" r:id="rId3"/>
    <p:sldId id="346" r:id="rId4"/>
    <p:sldId id="368" r:id="rId5"/>
    <p:sldId id="371" r:id="rId6"/>
    <p:sldId id="377" r:id="rId7"/>
    <p:sldId id="379" r:id="rId8"/>
    <p:sldId id="381" r:id="rId9"/>
    <p:sldId id="380" r:id="rId10"/>
    <p:sldId id="382" r:id="rId11"/>
    <p:sldId id="366" r:id="rId12"/>
    <p:sldId id="369" r:id="rId13"/>
    <p:sldId id="378" r:id="rId14"/>
    <p:sldId id="372" r:id="rId15"/>
  </p:sldIdLst>
  <p:sldSz cx="9144000" cy="5143500" type="screen16x9"/>
  <p:notesSz cx="6797675" cy="9928225"/>
  <p:defaultTextStyle>
    <a:defPPr>
      <a:defRPr lang="en-US"/>
    </a:defPPr>
    <a:lvl1pPr marL="0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F168553D-BE63-EC43-B7FD-715E900F5DCA}">
          <p14:sldIdLst>
            <p14:sldId id="349"/>
            <p14:sldId id="340"/>
            <p14:sldId id="346"/>
            <p14:sldId id="368"/>
            <p14:sldId id="371"/>
            <p14:sldId id="377"/>
            <p14:sldId id="379"/>
            <p14:sldId id="381"/>
            <p14:sldId id="380"/>
            <p14:sldId id="382"/>
            <p14:sldId id="366"/>
            <p14:sldId id="369"/>
            <p14:sldId id="378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5">
          <p15:clr>
            <a:srgbClr val="A4A3A4"/>
          </p15:clr>
        </p15:guide>
        <p15:guide id="2" orient="horz" pos="2948">
          <p15:clr>
            <a:srgbClr val="A4A3A4"/>
          </p15:clr>
        </p15:guide>
        <p15:guide id="3" orient="horz" pos="2784">
          <p15:clr>
            <a:srgbClr val="A4A3A4"/>
          </p15:clr>
        </p15:guide>
        <p15:guide id="4" orient="horz" pos="626">
          <p15:clr>
            <a:srgbClr val="A4A3A4"/>
          </p15:clr>
        </p15:guide>
        <p15:guide id="5" orient="horz" pos="284">
          <p15:clr>
            <a:srgbClr val="A4A3A4"/>
          </p15:clr>
        </p15:guide>
        <p15:guide id="6" orient="horz" pos="455">
          <p15:clr>
            <a:srgbClr val="A4A3A4"/>
          </p15:clr>
        </p15:guide>
        <p15:guide id="7" orient="horz" pos="788">
          <p15:clr>
            <a:srgbClr val="A4A3A4"/>
          </p15:clr>
        </p15:guide>
        <p15:guide id="8" pos="288">
          <p15:clr>
            <a:srgbClr val="A4A3A4"/>
          </p15:clr>
        </p15:guide>
        <p15:guide id="9" pos="5466">
          <p15:clr>
            <a:srgbClr val="A4A3A4"/>
          </p15:clr>
        </p15:guide>
        <p15:guide id="10" pos="2880">
          <p15:clr>
            <a:srgbClr val="A4A3A4"/>
          </p15:clr>
        </p15:guide>
        <p15:guide id="11" pos="2823">
          <p15:clr>
            <a:srgbClr val="A4A3A4"/>
          </p15:clr>
        </p15:guide>
        <p15:guide id="12" pos="29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68"/>
    <a:srgbClr val="3332AD"/>
    <a:srgbClr val="0092DD"/>
    <a:srgbClr val="CDEBF9"/>
    <a:srgbClr val="323232"/>
    <a:srgbClr val="3333AD"/>
    <a:srgbClr val="009CDD"/>
    <a:srgbClr val="660000"/>
    <a:srgbClr val="C1001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46746" autoAdjust="0"/>
  </p:normalViewPr>
  <p:slideViewPr>
    <p:cSldViewPr snapToGrid="0">
      <p:cViewPr varScale="1">
        <p:scale>
          <a:sx n="129" d="100"/>
          <a:sy n="129" d="100"/>
        </p:scale>
        <p:origin x="984" y="184"/>
      </p:cViewPr>
      <p:guideLst>
        <p:guide orient="horz" pos="1615"/>
        <p:guide orient="horz" pos="2948"/>
        <p:guide orient="horz" pos="2784"/>
        <p:guide orient="horz" pos="626"/>
        <p:guide orient="horz" pos="284"/>
        <p:guide orient="horz" pos="455"/>
        <p:guide orient="horz" pos="788"/>
        <p:guide pos="288"/>
        <p:guide pos="5466"/>
        <p:guide pos="2880"/>
        <p:guide pos="282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4040" y="20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2FDB8-6624-44F2-B55F-76766B54F52E}" type="datetimeFigureOut">
              <a:rPr lang="en-GB" smtClean="0"/>
              <a:t>20/03/2018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C629B-57E8-4888-992D-55682DE184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42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461F5-529A-C842-AC66-1C38DB5F2C5F}" type="datetimeFigureOut">
              <a:rPr lang="en-US" smtClean="0"/>
              <a:t>3/20/18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EA6C-8F12-2946-8FEA-AB499F257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6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BBB26-879D-5B4F-9414-30BAC13D59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1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7BBB26-879D-5B4F-9414-30BAC13D59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6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16" y="3622900"/>
            <a:ext cx="8211369" cy="529605"/>
          </a:xfrm>
        </p:spPr>
        <p:txBody>
          <a:bodyPr anchor="b" anchorCtr="1">
            <a:noAutofit/>
          </a:bodyPr>
          <a:lstStyle>
            <a:lvl1pPr algn="ctr">
              <a:defRPr sz="22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16" y="4152505"/>
            <a:ext cx="8211369" cy="527125"/>
          </a:xfrm>
        </p:spPr>
        <p:txBody>
          <a:bodyPr anchor="t" anchorCtr="1">
            <a:noAutofit/>
          </a:bodyPr>
          <a:lstStyle>
            <a:lvl1pPr marL="0" indent="0" algn="ctr">
              <a:buNone/>
              <a:defRPr sz="1600">
                <a:solidFill>
                  <a:srgbClr val="323232"/>
                </a:solidFill>
                <a:latin typeface="+mj-lt"/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656" y="1589016"/>
            <a:ext cx="2884687" cy="17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329657" y="4700427"/>
            <a:ext cx="484687" cy="200546"/>
          </a:xfrm>
          <a:prstGeom prst="rect">
            <a:avLst/>
          </a:prstGeom>
          <a:noFill/>
        </p:spPr>
        <p:txBody>
          <a:bodyPr wrap="square" lIns="91434" tIns="45717" rIns="91434" bIns="45717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700">
                <a:solidFill>
                  <a:srgbClr val="323232"/>
                </a:solidFill>
                <a:latin typeface="+mj-lt"/>
              </a:rPr>
              <a:pPr algn="ctr" eaLnBrk="1" hangingPunct="1"/>
              <a:t>‹#›</a:t>
            </a:fld>
            <a:endParaRPr lang="en-US" sz="700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16" y="456428"/>
            <a:ext cx="8211369" cy="795029"/>
          </a:xfrm>
        </p:spPr>
        <p:txBody>
          <a:bodyPr lIns="0" tIns="0" rIns="0" bIns="0">
            <a:noAutofit/>
          </a:bodyPr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rgbClr val="009C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16" y="1251456"/>
            <a:ext cx="8211369" cy="3167712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 sz="1400">
                <a:solidFill>
                  <a:srgbClr val="323232"/>
                </a:solidFill>
              </a:defRPr>
            </a:lvl1pPr>
            <a:lvl2pPr>
              <a:buClr>
                <a:schemeClr val="accent1"/>
              </a:buClr>
              <a:defRPr sz="1200">
                <a:solidFill>
                  <a:srgbClr val="323232"/>
                </a:solidFill>
              </a:defRPr>
            </a:lvl2pPr>
            <a:lvl3pPr>
              <a:buClr>
                <a:schemeClr val="accent1"/>
              </a:buClr>
              <a:defRPr sz="1100">
                <a:solidFill>
                  <a:srgbClr val="323232"/>
                </a:solidFill>
              </a:defRPr>
            </a:lvl3pPr>
            <a:lvl4pPr>
              <a:buClr>
                <a:schemeClr val="accent1"/>
              </a:buClr>
              <a:defRPr sz="900">
                <a:solidFill>
                  <a:srgbClr val="32323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635" y="4419168"/>
            <a:ext cx="3654444" cy="260462"/>
          </a:xfrm>
        </p:spPr>
        <p:txBody>
          <a:bodyPr anchor="b"/>
          <a:lstStyle>
            <a:lvl1pPr marL="0" marR="0" indent="0" algn="l" defTabSz="91434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800">
                <a:solidFill>
                  <a:srgbClr val="000000"/>
                </a:solidFill>
              </a:defRPr>
            </a:lvl1pPr>
          </a:lstStyle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Copyright Sky. 2018  All rights reserved. Public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504" y="4279566"/>
            <a:ext cx="867132" cy="5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4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16" y="456428"/>
            <a:ext cx="8211369" cy="7950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316" y="1251458"/>
            <a:ext cx="4015197" cy="3167710"/>
          </a:xfrm>
        </p:spPr>
        <p:txBody>
          <a:bodyPr>
            <a:noAutofit/>
          </a:bodyPr>
          <a:lstStyle>
            <a:lvl1pPr>
              <a:defRPr sz="1400">
                <a:solidFill>
                  <a:srgbClr val="323232"/>
                </a:solidFill>
              </a:defRPr>
            </a:lvl1pPr>
            <a:lvl2pPr>
              <a:defRPr sz="1200">
                <a:solidFill>
                  <a:srgbClr val="323232"/>
                </a:solidFill>
              </a:defRPr>
            </a:lvl2pPr>
            <a:lvl3pPr>
              <a:defRPr sz="1100">
                <a:solidFill>
                  <a:srgbClr val="323232"/>
                </a:solidFill>
              </a:defRPr>
            </a:lvl3pPr>
            <a:lvl4pPr>
              <a:defRPr sz="900">
                <a:solidFill>
                  <a:srgbClr val="323232"/>
                </a:solidFill>
              </a:defRPr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876" y="1251458"/>
            <a:ext cx="4010809" cy="3167710"/>
          </a:xfrm>
        </p:spPr>
        <p:txBody>
          <a:bodyPr>
            <a:noAutofit/>
          </a:bodyPr>
          <a:lstStyle>
            <a:lvl1pPr>
              <a:defRPr sz="1400">
                <a:solidFill>
                  <a:srgbClr val="323232"/>
                </a:solidFill>
              </a:defRPr>
            </a:lvl1pPr>
            <a:lvl2pPr>
              <a:defRPr sz="1200">
                <a:solidFill>
                  <a:srgbClr val="323232"/>
                </a:solidFill>
              </a:defRPr>
            </a:lvl2pPr>
            <a:lvl3pPr>
              <a:defRPr sz="1100">
                <a:solidFill>
                  <a:srgbClr val="323232"/>
                </a:solidFill>
              </a:defRPr>
            </a:lvl3pPr>
            <a:lvl4pPr>
              <a:defRPr sz="900">
                <a:solidFill>
                  <a:srgbClr val="323232"/>
                </a:solidFill>
              </a:defRPr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329657" y="4700427"/>
            <a:ext cx="484687" cy="200546"/>
          </a:xfrm>
          <a:prstGeom prst="rect">
            <a:avLst/>
          </a:prstGeom>
          <a:noFill/>
        </p:spPr>
        <p:txBody>
          <a:bodyPr wrap="square" lIns="91434" tIns="45717" rIns="91434" bIns="45717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700">
                <a:solidFill>
                  <a:srgbClr val="323232"/>
                </a:solidFill>
                <a:latin typeface="+mj-lt"/>
              </a:rPr>
              <a:pPr algn="ctr" eaLnBrk="1" hangingPunct="1"/>
              <a:t>‹#›</a:t>
            </a:fld>
            <a:endParaRPr lang="en-US" sz="700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635" y="4419168"/>
            <a:ext cx="3654444" cy="260462"/>
          </a:xfrm>
        </p:spPr>
        <p:txBody>
          <a:bodyPr anchor="b"/>
          <a:lstStyle>
            <a:lvl1pPr marL="0" indent="0"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504" y="4279566"/>
            <a:ext cx="867132" cy="5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9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329657" y="4700427"/>
            <a:ext cx="484687" cy="200546"/>
          </a:xfrm>
          <a:prstGeom prst="rect">
            <a:avLst/>
          </a:prstGeom>
          <a:noFill/>
        </p:spPr>
        <p:txBody>
          <a:bodyPr wrap="square" lIns="91434" tIns="45717" rIns="91434" bIns="45717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700">
                <a:solidFill>
                  <a:srgbClr val="323232"/>
                </a:solidFill>
                <a:latin typeface="+mj-lt"/>
              </a:rPr>
              <a:pPr algn="ctr" eaLnBrk="1" hangingPunct="1"/>
              <a:t>‹#›</a:t>
            </a:fld>
            <a:endParaRPr lang="en-US" sz="700" dirty="0">
              <a:solidFill>
                <a:srgbClr val="323232"/>
              </a:solidFill>
              <a:latin typeface="+mj-lt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635" y="4419168"/>
            <a:ext cx="3654444" cy="260462"/>
          </a:xfrm>
        </p:spPr>
        <p:txBody>
          <a:bodyPr anchor="b"/>
          <a:lstStyle>
            <a:lvl1pPr marL="0" indent="0"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504" y="4279566"/>
            <a:ext cx="867132" cy="5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8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329657" y="4700427"/>
            <a:ext cx="484687" cy="200546"/>
          </a:xfrm>
          <a:prstGeom prst="rect">
            <a:avLst/>
          </a:prstGeom>
          <a:noFill/>
        </p:spPr>
        <p:txBody>
          <a:bodyPr wrap="square" lIns="91434" tIns="45717" rIns="91434" bIns="45717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ky InfoText Rg" pitchFamily="34" charset="0"/>
                <a:ea typeface="ＭＳ Ｐゴシック" charset="-128"/>
              </a:defRPr>
            </a:lvl9pPr>
          </a:lstStyle>
          <a:p>
            <a:pPr algn="ctr" eaLnBrk="1" hangingPunct="1"/>
            <a:fld id="{A3E74764-7F79-4AA1-A99C-FCB3B3696879}" type="slidenum">
              <a:rPr lang="en-US" sz="700">
                <a:solidFill>
                  <a:srgbClr val="323232"/>
                </a:solidFill>
                <a:latin typeface="+mj-lt"/>
              </a:rPr>
              <a:pPr algn="ctr" eaLnBrk="1" hangingPunct="1"/>
              <a:t>‹#›</a:t>
            </a:fld>
            <a:endParaRPr lang="en-US" sz="700" dirty="0">
              <a:solidFill>
                <a:srgbClr val="323232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504" y="4279566"/>
            <a:ext cx="867132" cy="5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16" y="2174235"/>
            <a:ext cx="8211370" cy="795029"/>
          </a:xfrm>
        </p:spPr>
        <p:txBody>
          <a:bodyPr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0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16" y="456428"/>
            <a:ext cx="8211370" cy="7950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16" y="1251458"/>
            <a:ext cx="8211370" cy="3167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3168" y="-1820333"/>
            <a:ext cx="184666" cy="369332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0" r:id="rId2"/>
    <p:sldLayoutId id="2147483659" r:id="rId3"/>
    <p:sldLayoutId id="2147483660" r:id="rId4"/>
    <p:sldLayoutId id="2147483661" r:id="rId5"/>
    <p:sldLayoutId id="2147483707" r:id="rId6"/>
  </p:sldLayoutIdLst>
  <p:txStyles>
    <p:titleStyle>
      <a:lvl1pPr algn="l" defTabSz="914341" rtl="0" eaLnBrk="1" latinLnBrk="0" hangingPunct="1">
        <a:spcBef>
          <a:spcPts val="600"/>
        </a:spcBef>
        <a:spcAft>
          <a:spcPts val="0"/>
        </a:spcAft>
        <a:buNone/>
        <a:defRPr sz="2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77" indent="-179377" algn="l" defTabSz="914341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323232"/>
          </a:solidFill>
          <a:latin typeface="+mn-lt"/>
          <a:ea typeface="+mn-ea"/>
          <a:cs typeface="+mn-cs"/>
        </a:defRPr>
      </a:lvl1pPr>
      <a:lvl2pPr marL="359645" indent="-178582" algn="l" defTabSz="914341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tabLst/>
        <a:defRPr sz="1200" kern="1200">
          <a:solidFill>
            <a:srgbClr val="323232"/>
          </a:solidFill>
          <a:latin typeface="+mn-lt"/>
          <a:ea typeface="+mn-ea"/>
          <a:cs typeface="+mn-cs"/>
        </a:defRPr>
      </a:lvl2pPr>
      <a:lvl3pPr marL="487381" indent="-126496" algn="l" defTabSz="914341" rtl="0" eaLnBrk="1" latinLnBrk="0" hangingPunct="1">
        <a:spcBef>
          <a:spcPts val="600"/>
        </a:spcBef>
        <a:buClr>
          <a:schemeClr val="accent1"/>
        </a:buClr>
        <a:buFont typeface="Lucida Grande"/>
        <a:buChar char="­"/>
        <a:tabLst/>
        <a:defRPr sz="1100" kern="1200">
          <a:solidFill>
            <a:srgbClr val="323232"/>
          </a:solidFill>
          <a:latin typeface="+mn-lt"/>
          <a:ea typeface="+mn-ea"/>
          <a:cs typeface="+mn-cs"/>
        </a:defRPr>
      </a:lvl3pPr>
      <a:lvl4pPr marL="698208" indent="-140138" algn="l" defTabSz="914341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tabLst/>
        <a:defRPr sz="900" kern="1200">
          <a:solidFill>
            <a:srgbClr val="323232"/>
          </a:solidFill>
          <a:latin typeface="+mn-lt"/>
          <a:ea typeface="+mn-ea"/>
          <a:cs typeface="+mn-cs"/>
        </a:defRPr>
      </a:lvl4pPr>
      <a:lvl5pPr marL="2057268" indent="-228585" algn="l" defTabSz="914341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439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" y="197"/>
            <a:ext cx="9143306" cy="51431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Broadcast and Creating Use Case for Non-Reference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Jeffrey Webb, Principal Streaming Architect</a:t>
            </a:r>
          </a:p>
          <a:p>
            <a:r>
              <a:rPr lang="en-US" dirty="0">
                <a:solidFill>
                  <a:schemeClr val="bg1"/>
                </a:solidFill>
              </a:rPr>
              <a:t>VQEG Madrid, 20/3/18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766137" y="4339795"/>
            <a:ext cx="911548" cy="12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300">
                <a:solidFill>
                  <a:schemeClr val="tx1"/>
                </a:solidFill>
                <a:latin typeface="Sky Text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Sky Text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Sky Text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Sky Text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Sky Text" charset="0"/>
              </a:defRPr>
            </a:lvl5pPr>
            <a:lvl6pPr marL="25146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6pPr>
            <a:lvl7pPr marL="29718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7pPr>
            <a:lvl8pPr marL="34290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8pPr>
            <a:lvl9pPr marL="38862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9pPr>
          </a:lstStyle>
          <a:p>
            <a:pPr algn="r" eaLnBrk="1" hangingPunct="1"/>
            <a:r>
              <a:rPr lang="en-US" altLang="en-US" sz="781" dirty="0">
                <a:solidFill>
                  <a:srgbClr val="FFFFFF"/>
                </a:solidFill>
                <a:latin typeface="Sky Text Medium" charset="0"/>
              </a:rPr>
              <a:t>Premiership Football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709" y="4531856"/>
            <a:ext cx="853831" cy="1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875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C877C5-0A71-7548-9A3E-40AC90C3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Streaming c</a:t>
            </a:r>
            <a:r>
              <a:rPr lang="en-GB" dirty="0" smtClean="0"/>
              <a:t>lients </a:t>
            </a:r>
            <a:r>
              <a:rPr lang="en-GB" dirty="0"/>
              <a:t>u</a:t>
            </a:r>
            <a:r>
              <a:rPr lang="en-GB" dirty="0" smtClean="0"/>
              <a:t>se </a:t>
            </a:r>
            <a:r>
              <a:rPr lang="en-GB" dirty="0"/>
              <a:t>c</a:t>
            </a:r>
            <a:r>
              <a:rPr lang="en-GB" dirty="0" smtClean="0"/>
              <a:t>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8B3049-9FE9-2B45-BDB5-F918CD28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Everyone has client side analytics tools, focused on buffering, average bitrate and other important metrics.</a:t>
            </a:r>
          </a:p>
          <a:p>
            <a:r>
              <a:rPr lang="en-GB" dirty="0"/>
              <a:t>There is no industry tool available in the market today that tackles client side video quality, especially one that links back to a broadcasters internal system and provides an end to end qualitative score.</a:t>
            </a:r>
          </a:p>
          <a:p>
            <a:r>
              <a:rPr lang="en-GB" dirty="0"/>
              <a:t>Could be difficult but the objective is to pick up issues before (or at the same time as) the customer notices.</a:t>
            </a:r>
          </a:p>
          <a:p>
            <a:r>
              <a:rPr lang="en-GB" dirty="0"/>
              <a:t>There should be lots of other checks in place, so this is a final validation. </a:t>
            </a:r>
          </a:p>
          <a:p>
            <a:r>
              <a:rPr lang="en-GB" dirty="0"/>
              <a:t>This may work better in a partial-reference model </a:t>
            </a:r>
            <a:r>
              <a:rPr lang="en-GB" dirty="0" smtClean="0"/>
              <a:t>where network and device screen characteristics are included in the matrix</a:t>
            </a:r>
          </a:p>
          <a:p>
            <a:r>
              <a:rPr lang="en-GB" dirty="0" smtClean="0"/>
              <a:t>Really ambitious, but worth a mention</a:t>
            </a:r>
            <a:endParaRPr lang="en-GB" dirty="0" smtClean="0"/>
          </a:p>
          <a:p>
            <a:r>
              <a:rPr lang="en-GB" b="1" dirty="0" smtClean="0"/>
              <a:t>Possible </a:t>
            </a:r>
            <a:r>
              <a:rPr lang="en-GB" b="1" dirty="0"/>
              <a:t>outcomes </a:t>
            </a:r>
            <a:r>
              <a:rPr lang="en-GB" b="1" dirty="0" smtClean="0"/>
              <a:t>should include overall streaming experience metrics</a:t>
            </a:r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040261-85C1-1E40-A502-1A3F4510B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5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could the cloud benefit Sky?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635" y="1251457"/>
            <a:ext cx="8211369" cy="316771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  <a:latin typeface="+mj-lt"/>
              </a:rPr>
              <a:t>SDS is designed for deployment anywhere</a:t>
            </a:r>
          </a:p>
          <a:p>
            <a:r>
              <a:rPr lang="en-GB" dirty="0">
                <a:solidFill>
                  <a:schemeClr val="tx1"/>
                </a:solidFill>
              </a:rPr>
              <a:t>Infrastructure agnostic architecture.</a:t>
            </a:r>
          </a:p>
          <a:p>
            <a:r>
              <a:rPr lang="en-GB" dirty="0">
                <a:solidFill>
                  <a:schemeClr val="tx1"/>
                </a:solidFill>
              </a:rPr>
              <a:t>The same software stack can be deployed either on or off premise.</a:t>
            </a:r>
          </a:p>
          <a:p>
            <a:r>
              <a:rPr lang="en-GB" dirty="0">
                <a:solidFill>
                  <a:schemeClr val="tx1"/>
                </a:solidFill>
              </a:rPr>
              <a:t>Flexible and consistent installation across different geographies.</a:t>
            </a:r>
          </a:p>
          <a:p>
            <a:r>
              <a:rPr lang="en-GB" dirty="0">
                <a:solidFill>
                  <a:schemeClr val="tx1"/>
                </a:solidFill>
              </a:rPr>
              <a:t>Ability to support video ingest to the cloud from multiple locations.</a:t>
            </a:r>
          </a:p>
          <a:p>
            <a:r>
              <a:rPr lang="en-GB" dirty="0">
                <a:solidFill>
                  <a:schemeClr val="tx1"/>
                </a:solidFill>
              </a:rPr>
              <a:t>Shortens the development cycle by not having to wait for infrastructure.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</a:rPr>
              <a:t>SDS allows us to rapidly respond to our business needs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Copyright Sky 2018.  All rights reserved. Public.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1CDE92-35FC-F447-BFBA-3EED60C032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632" y="1251457"/>
            <a:ext cx="2670372" cy="16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5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learned so far on our SDS journey?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635" y="1251457"/>
            <a:ext cx="8211369" cy="316771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</a:rPr>
              <a:t>You have to start with the basics, quality in and quality out</a:t>
            </a:r>
          </a:p>
          <a:p>
            <a:r>
              <a:rPr lang="en-GB" dirty="0"/>
              <a:t>Content is expensive to produce and needs to be treated with care.</a:t>
            </a:r>
          </a:p>
          <a:p>
            <a:r>
              <a:rPr lang="en-GB" dirty="0"/>
              <a:t>Video quality is critical to the customer experience.</a:t>
            </a:r>
          </a:p>
          <a:p>
            <a:r>
              <a:rPr lang="en-GB" dirty="0"/>
              <a:t>Audio quality is very important as our ears are sensitive to poor sound.</a:t>
            </a:r>
          </a:p>
          <a:p>
            <a:r>
              <a:rPr lang="en-US" b="1" dirty="0">
                <a:solidFill>
                  <a:srgbClr val="009CDD"/>
                </a:solidFill>
              </a:rPr>
              <a:t>You have to be committed (pun intended) to Streaming DevOps</a:t>
            </a:r>
          </a:p>
          <a:p>
            <a:r>
              <a:rPr lang="en-US" dirty="0"/>
              <a:t>Tight collaboration between streaming engineers and DevOps engineering.</a:t>
            </a:r>
            <a:endParaRPr lang="en-GB" dirty="0"/>
          </a:p>
          <a:p>
            <a:r>
              <a:rPr lang="en-GB" dirty="0"/>
              <a:t>Migration from pets to cattle, required a cultural mind shift change.</a:t>
            </a:r>
          </a:p>
          <a:p>
            <a:r>
              <a:rPr lang="en-GB" dirty="0"/>
              <a:t>Streaming DevOps is a cultural collaboration and brings best of both worlds.</a:t>
            </a:r>
          </a:p>
          <a:p>
            <a:r>
              <a:rPr lang="en-GB" dirty="0"/>
              <a:t>Engineers now have time for research &amp; development to enhance our services.</a:t>
            </a:r>
          </a:p>
          <a:p>
            <a:r>
              <a:rPr lang="en-GB" dirty="0"/>
              <a:t>Synergistic relationship with the whole being greater than the sum of its parts.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9CDD"/>
                </a:solidFill>
              </a:rPr>
              <a:t>You need to be able to see the whole forest and not just the trees.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Copyright Sky 2018.  All rights reserved. Public.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9F2445-8CEF-E64A-B8E6-A029D034AB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660" y="2648614"/>
            <a:ext cx="2114344" cy="1402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C472AD1-0E44-7049-B548-39A12FE4F2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469" y="1251457"/>
            <a:ext cx="2116726" cy="11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1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866F18-6419-4B4B-9EAC-05803F0E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 thoughts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611208E1-C612-4A4F-989D-6DAE26272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462" y="876860"/>
            <a:ext cx="4723076" cy="3542308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DCAA44-E720-3A4F-9904-FA5363E53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0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4"/>
            <a:ext cx="9143307" cy="51431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Twitter: @SkyUK @JeffWebbUK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7766137" y="4339795"/>
            <a:ext cx="911548" cy="12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300">
                <a:solidFill>
                  <a:schemeClr val="tx1"/>
                </a:solidFill>
                <a:latin typeface="Sky Text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Sky Text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Sky Text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Sky Text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Sky Text" charset="0"/>
              </a:defRPr>
            </a:lvl5pPr>
            <a:lvl6pPr marL="25146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6pPr>
            <a:lvl7pPr marL="29718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7pPr>
            <a:lvl8pPr marL="34290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8pPr>
            <a:lvl9pPr marL="3886200" indent="-228600" defTabSz="1169988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Sky Text" charset="0"/>
              </a:defRPr>
            </a:lvl9pPr>
          </a:lstStyle>
          <a:p>
            <a:pPr algn="r"/>
            <a:r>
              <a:rPr lang="en-US" altLang="en-US" sz="781" dirty="0">
                <a:solidFill>
                  <a:srgbClr val="FFFFFF"/>
                </a:solidFill>
                <a:latin typeface="Sky Text Medium" charset="0"/>
              </a:rPr>
              <a:t>Formula 1®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838" y="4529407"/>
            <a:ext cx="1035556" cy="1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10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 journey starts with a single step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9684" y="1270461"/>
            <a:ext cx="8211369" cy="316771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9CDD"/>
                </a:solidFill>
              </a:rPr>
              <a:t>Sky is one of the leading commercial TV operators in Europe, operating in six countries with a high value portfolio of premium content. In this presentation we will cover;</a:t>
            </a:r>
            <a:endParaRPr lang="en-US" b="1" dirty="0">
              <a:solidFill>
                <a:srgbClr val="009CDD"/>
              </a:solidFill>
            </a:endParaRPr>
          </a:p>
          <a:p>
            <a:pPr fontAlgn="base"/>
            <a:r>
              <a:rPr lang="en-GB" dirty="0"/>
              <a:t>Why we are moving our video workflow from appliances to containers?</a:t>
            </a:r>
          </a:p>
          <a:p>
            <a:pPr fontAlgn="base"/>
            <a:r>
              <a:rPr lang="en-GB" dirty="0"/>
              <a:t>What are the challenges faced in a modern broadcast environment?</a:t>
            </a:r>
          </a:p>
          <a:p>
            <a:pPr fontAlgn="base"/>
            <a:r>
              <a:rPr lang="en-GB" dirty="0"/>
              <a:t>Why the industry needs a non-reference video quality tool?</a:t>
            </a:r>
          </a:p>
          <a:p>
            <a:pPr marL="0" indent="0" fontAlgn="base">
              <a:buNone/>
            </a:pPr>
            <a:r>
              <a:rPr lang="en-GB" b="1" dirty="0">
                <a:solidFill>
                  <a:srgbClr val="009CDD"/>
                </a:solidFill>
              </a:rPr>
              <a:t>It’s all about the customer streaming experience</a:t>
            </a:r>
            <a:endParaRPr lang="en-US" b="1" dirty="0">
              <a:solidFill>
                <a:srgbClr val="009CD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Copyright Sky 2018.  All rights reserved. Public.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9DAD6F-6678-704D-82D0-23E01457DA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459" y="2854317"/>
            <a:ext cx="2272594" cy="1278334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="" xmlns:a16="http://schemas.microsoft.com/office/drawing/2014/main" id="{163BC732-D089-954A-99C6-9451BC0B1964}"/>
              </a:ext>
            </a:extLst>
          </p:cNvPr>
          <p:cNvSpPr/>
          <p:nvPr/>
        </p:nvSpPr>
        <p:spPr>
          <a:xfrm>
            <a:off x="5696908" y="3359099"/>
            <a:ext cx="557561" cy="4019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96F4D15-28A2-6248-A29E-1724ACC607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717" y="2800846"/>
            <a:ext cx="1519954" cy="13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3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needed a new faster approach to deliver channels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635" y="1251457"/>
            <a:ext cx="8211369" cy="316771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</a:rPr>
              <a:t>Previous live streaming platform delivery timescales (Streaming perspective)</a:t>
            </a:r>
          </a:p>
          <a:p>
            <a:r>
              <a:rPr lang="en-GB" dirty="0"/>
              <a:t>Typical time required to stand up a new live streaming channel = Up to 4 weeks.</a:t>
            </a:r>
          </a:p>
          <a:p>
            <a:pPr lvl="1"/>
            <a:r>
              <a:rPr lang="en-GB" dirty="0"/>
              <a:t>Stream configuration, testing and launch = 3-4 weeks.</a:t>
            </a:r>
          </a:p>
          <a:p>
            <a:r>
              <a:rPr lang="en-GB" dirty="0"/>
              <a:t>Additional costs due to project timescales and risk with manual channel build.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</a:rPr>
              <a:t>New live streaming platform delivery timescales (Streaming perspective)</a:t>
            </a:r>
          </a:p>
          <a:p>
            <a:r>
              <a:rPr lang="en-GB" dirty="0"/>
              <a:t>Spins up new live channels quickly (Assumes compute available).</a:t>
            </a:r>
          </a:p>
          <a:p>
            <a:r>
              <a:rPr lang="en-GB" dirty="0"/>
              <a:t>Each channel is consistently built using templates.</a:t>
            </a:r>
          </a:p>
          <a:p>
            <a:r>
              <a:rPr lang="en-GB" dirty="0"/>
              <a:t>Channels can be modified quickly by updating templates.</a:t>
            </a:r>
          </a:p>
          <a:p>
            <a:r>
              <a:rPr lang="en-GB" dirty="0"/>
              <a:t>Modular architecture provides flexibility to adapt to future needs.</a:t>
            </a:r>
          </a:p>
          <a:p>
            <a:r>
              <a:rPr lang="en-GB" dirty="0"/>
              <a:t>Supports new streaming capabilities such as Ad-hoc resilient channels.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</a:rPr>
              <a:t>Our new Software Defined Streaming platform puts us in the fast lane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Copyright Sky 2018.  All rights reserved. Public.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27C0727-A445-764B-BD94-04652E8CE7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658" y="1474275"/>
            <a:ext cx="1086692" cy="1086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3FB0E2-B15B-954C-96E0-550D233720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406" y="3016470"/>
            <a:ext cx="947196" cy="9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versus New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635" y="1251457"/>
            <a:ext cx="8211369" cy="316771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</a:rPr>
              <a:t>Pets (Appliances): Reference Model</a:t>
            </a:r>
          </a:p>
          <a:p>
            <a:r>
              <a:rPr lang="en-GB" dirty="0"/>
              <a:t>Pets create a strong emotional connection.</a:t>
            </a:r>
          </a:p>
          <a:p>
            <a:r>
              <a:rPr lang="en-GB" dirty="0"/>
              <a:t>We invest a lot of time to nurture and train them.</a:t>
            </a:r>
          </a:p>
          <a:p>
            <a:r>
              <a:rPr lang="en-GB" dirty="0"/>
              <a:t>We get upset when they are ill and take them to the vet to get better.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</a:rPr>
              <a:t>Cattle (Containers): Non-Reference Model</a:t>
            </a:r>
          </a:p>
          <a:p>
            <a:r>
              <a:rPr lang="en-GB" dirty="0"/>
              <a:t>Farmers are running a business and do not get emotionally attached.</a:t>
            </a:r>
          </a:p>
          <a:p>
            <a:r>
              <a:rPr lang="en-GB" dirty="0"/>
              <a:t>Use new machinery and procedures to cut costs or increase revenue.</a:t>
            </a:r>
          </a:p>
          <a:p>
            <a:r>
              <a:rPr lang="en-GB" dirty="0"/>
              <a:t>When a cow gets ill, it is culled from the farm, as the farmer is focused on the herd.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</a:rPr>
              <a:t>Streaming DevOps is the merging of two skill sets to optimize the video workflow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Copyright Sky 2018.  All rights reserved. Public.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FE6F0E-F42D-8F44-897F-938A25B6F8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266" y="1251457"/>
            <a:ext cx="1278542" cy="1095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CC8344-81F5-2F42-B84E-F993C4492C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616" y="2482134"/>
            <a:ext cx="1749842" cy="11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1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Software Defined Streaming (aka SDS)?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635" y="1251457"/>
            <a:ext cx="8211369" cy="316771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</a:rPr>
              <a:t>A reimagining of live streaming using Streaming DevOps to deliver;</a:t>
            </a:r>
          </a:p>
          <a:p>
            <a:r>
              <a:rPr lang="en-GB" dirty="0"/>
              <a:t>Introduction of Reduced Fault Domain.</a:t>
            </a:r>
          </a:p>
          <a:p>
            <a:r>
              <a:rPr lang="en-GB" dirty="0"/>
              <a:t>Resource planning and capacity planning on a per channel basis.</a:t>
            </a:r>
          </a:p>
          <a:p>
            <a:r>
              <a:rPr lang="en-GB" dirty="0"/>
              <a:t>Continuous Deployment and Continuous Integration (CI/CD) automation pipeline.</a:t>
            </a:r>
          </a:p>
          <a:p>
            <a:r>
              <a:rPr lang="en-GB" dirty="0"/>
              <a:t>Automated video and audio quality monitoring of IP Source versus ABR Ladder.</a:t>
            </a:r>
          </a:p>
          <a:p>
            <a:r>
              <a:rPr lang="en-GB" dirty="0"/>
              <a:t>Centralised monitoring and aggregation reporting using open source tools Elasticsearch, Logstash and Kibana.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9CDD"/>
                </a:solidFill>
              </a:rPr>
              <a:t>All whilst maintaining…</a:t>
            </a:r>
          </a:p>
          <a:p>
            <a:r>
              <a:rPr lang="en-GB" dirty="0"/>
              <a:t>Existing high quality streaming services for client devices.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Copyright Sky 2018.  All rights reserved. Public.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0FF042D-B337-3B46-8F45-FD5FFCD804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016" y="1251457"/>
            <a:ext cx="1671258" cy="849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D1C9A49-960E-C947-95D7-6C16A7A14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54" y="1342470"/>
            <a:ext cx="667346" cy="6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7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F91D5B-4F49-D946-B9CB-B10528B9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Sky Simplified Linear Video Workflow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EDDF1D-8B90-3546-B9B0-5E266D6BE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D561E7DD-69AB-F845-975C-4BB9633A6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486093"/>
            <a:ext cx="8210550" cy="2189480"/>
          </a:xfrm>
        </p:spPr>
      </p:pic>
    </p:spTree>
    <p:extLst>
      <p:ext uri="{BB962C8B-B14F-4D97-AF65-F5344CB8AC3E}">
        <p14:creationId xmlns:p14="http://schemas.microsoft.com/office/powerpoint/2010/main" val="70031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379CD6-2ECD-7C4E-8CB4-6DDFFF20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Potentially three use cases for linear video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883605-7AF1-964F-A947-D6C8CF3FE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IP contribution (input video source)</a:t>
            </a:r>
          </a:p>
          <a:p>
            <a:r>
              <a:rPr lang="en-GB" dirty="0"/>
              <a:t>Distribution feeds (adaptive bitrate ladder)</a:t>
            </a:r>
          </a:p>
          <a:p>
            <a:r>
              <a:rPr lang="en-GB" dirty="0" smtClean="0"/>
              <a:t>Streaming clients </a:t>
            </a:r>
            <a:r>
              <a:rPr lang="en-GB" dirty="0"/>
              <a:t>(final </a:t>
            </a:r>
            <a:r>
              <a:rPr lang="en-GB" dirty="0" smtClean="0"/>
              <a:t>validation of QoE)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5AA045-ADD1-A543-8815-81767E65D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5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379CD6-2ECD-7C4E-8CB4-6DDFFF20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IP contribution</a:t>
            </a:r>
            <a:r>
              <a:rPr lang="en-GB" sz="2400" dirty="0"/>
              <a:t>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883605-7AF1-964F-A947-D6C8CF3FE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Quality of the input video source coming out of our playout chain or from third party.</a:t>
            </a:r>
          </a:p>
          <a:p>
            <a:r>
              <a:rPr lang="en-GB" dirty="0"/>
              <a:t>Applicable to Mezzanine and SDI</a:t>
            </a:r>
          </a:p>
          <a:p>
            <a:r>
              <a:rPr lang="en-GB" dirty="0"/>
              <a:t>Applicable to progressive and interlaced inputs</a:t>
            </a:r>
          </a:p>
          <a:p>
            <a:r>
              <a:rPr lang="en-GB" dirty="0"/>
              <a:t>Applicable to SD, HD, UHD, and perhaps future looking such as HDR</a:t>
            </a:r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detection and root cause analysis in real time</a:t>
            </a:r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outcomes should include standardised metrics, and thresholds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5AA045-ADD1-A543-8815-81767E65D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8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379CD6-2ECD-7C4E-8CB4-6DDFFF20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883605-7AF1-964F-A947-D6C8CF3FE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Adaptive bitrate ladder (this is what the customer sees)</a:t>
            </a:r>
          </a:p>
          <a:p>
            <a:r>
              <a:rPr lang="en-GB" dirty="0"/>
              <a:t>Compare the IP source quality versus the adaptive bitrate transcoder outputs as this directly affects the customer experience</a:t>
            </a:r>
          </a:p>
          <a:p>
            <a:r>
              <a:rPr lang="en-GB" dirty="0"/>
              <a:t>For a non-reference model, input sources must measure the VQ as it’s happening and have a small delta with ABR output.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challenge here is to predict the quality of a video you have not seen before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Extreme cases, billions of dynamic content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frequently to sample the source to ensure high enough accuracy without impacting stream performance</a:t>
            </a:r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methods to improve accuracy for non-reference models such as self learning models</a:t>
            </a:r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Computationally suitable for live environments </a:t>
            </a:r>
          </a:p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outcomes should include the mean opinion score, or similar </a:t>
            </a:r>
          </a:p>
          <a:p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5AA045-ADD1-A543-8815-81767E65D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2103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 Sky PowerPoint Template">
  <a:themeElements>
    <a:clrScheme name="Sky Colours">
      <a:dk1>
        <a:srgbClr val="000000"/>
      </a:dk1>
      <a:lt1>
        <a:srgbClr val="FFFFFF"/>
      </a:lt1>
      <a:dk2>
        <a:srgbClr val="C1001F"/>
      </a:dk2>
      <a:lt2>
        <a:srgbClr val="C10068"/>
      </a:lt2>
      <a:accent1>
        <a:srgbClr val="009CDD"/>
      </a:accent1>
      <a:accent2>
        <a:srgbClr val="000099"/>
      </a:accent2>
      <a:accent3>
        <a:srgbClr val="B7C72A"/>
      </a:accent3>
      <a:accent4>
        <a:srgbClr val="006633"/>
      </a:accent4>
      <a:accent5>
        <a:srgbClr val="CC3300"/>
      </a:accent5>
      <a:accent6>
        <a:srgbClr val="EAB90C"/>
      </a:accent6>
      <a:hlink>
        <a:srgbClr val="000000"/>
      </a:hlink>
      <a:folHlink>
        <a:srgbClr val="000000"/>
      </a:folHlink>
    </a:clrScheme>
    <a:fontScheme name="Office">
      <a:majorFont>
        <a:latin typeface="Sky Text Medium"/>
        <a:ea typeface=""/>
        <a:cs typeface=""/>
      </a:majorFont>
      <a:minorFont>
        <a:latin typeface="Sky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 - Template</Template>
  <TotalTime>13347</TotalTime>
  <Words>1043</Words>
  <Application>Microsoft Macintosh PowerPoint</Application>
  <PresentationFormat>On-screen Show (16:9)</PresentationFormat>
  <Paragraphs>103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Lucida Grande</vt:lpstr>
      <vt:lpstr>ＭＳ Ｐゴシック</vt:lpstr>
      <vt:lpstr>Sky Text</vt:lpstr>
      <vt:lpstr>Sky Text Medium</vt:lpstr>
      <vt:lpstr>Arial</vt:lpstr>
      <vt:lpstr>Global Sky PowerPoint Template</vt:lpstr>
      <vt:lpstr>Broadcast and Creating Use Case for Non-Reference</vt:lpstr>
      <vt:lpstr>Every journey starts with a single step</vt:lpstr>
      <vt:lpstr>We needed a new faster approach to deliver channels</vt:lpstr>
      <vt:lpstr>Old versus New</vt:lpstr>
      <vt:lpstr>What is Software Defined Streaming (aka SDS)?</vt:lpstr>
      <vt:lpstr>Sky Simplified Linear Video Workflow </vt:lpstr>
      <vt:lpstr>Potentially three use cases for linear video workflow</vt:lpstr>
      <vt:lpstr>IP contribution use case</vt:lpstr>
      <vt:lpstr>Distribution use case</vt:lpstr>
      <vt:lpstr>Streaming clients use case</vt:lpstr>
      <vt:lpstr>How could the cloud benefit Sky?</vt:lpstr>
      <vt:lpstr>What we have learned so far on our SDS journey?</vt:lpstr>
      <vt:lpstr>Word thoughts</vt:lpstr>
      <vt:lpstr>Thank You</vt:lpstr>
    </vt:vector>
  </TitlesOfParts>
  <Manager/>
  <Company/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</dc:title>
  <dc:subject>Streaming Forum 2018 Keynote</dc:subject>
  <dc:creator>Jeff Webb</dc:creator>
  <cp:keywords/>
  <dc:description/>
  <cp:lastModifiedBy>Microsoft Office User</cp:lastModifiedBy>
  <cp:revision>288</cp:revision>
  <cp:lastPrinted>2017-11-07T10:24:29Z</cp:lastPrinted>
  <dcterms:created xsi:type="dcterms:W3CDTF">2016-10-24T11:54:43Z</dcterms:created>
  <dcterms:modified xsi:type="dcterms:W3CDTF">2018-03-20T09:30:35Z</dcterms:modified>
  <cp:category/>
</cp:coreProperties>
</file>