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63" r:id="rId3"/>
    <p:sldId id="259" r:id="rId4"/>
    <p:sldId id="274" r:id="rId5"/>
    <p:sldId id="272" r:id="rId6"/>
    <p:sldId id="273" r:id="rId7"/>
    <p:sldId id="269" r:id="rId8"/>
    <p:sldId id="278" r:id="rId9"/>
    <p:sldId id="279" r:id="rId10"/>
    <p:sldId id="280" r:id="rId11"/>
    <p:sldId id="275" r:id="rId12"/>
    <p:sldId id="276" r:id="rId13"/>
    <p:sldId id="277"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CC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1" autoAdjust="0"/>
    <p:restoredTop sz="94660"/>
  </p:normalViewPr>
  <p:slideViewPr>
    <p:cSldViewPr>
      <p:cViewPr>
        <p:scale>
          <a:sx n="70" d="100"/>
          <a:sy n="70" d="100"/>
        </p:scale>
        <p:origin x="-51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D547BD-7241-4077-A2CE-223F5B47FC94}" type="datetimeFigureOut">
              <a:rPr kumimoji="1" lang="ja-JP" altLang="en-US" smtClean="0"/>
              <a:pPr/>
              <a:t>2012/6/13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52F2C0-0765-4FD4-9F8B-FA0555069C9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752F2C0-0765-4FD4-9F8B-FA0555069C97}"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lvl1pPr>
          </a:lstStyle>
          <a:p>
            <a:fld id="{17515C2A-4BF0-472C-B0B7-978944F0C14C}" type="datetimeFigureOut">
              <a:rPr kumimoji="1" lang="ja-JP" altLang="en-US" smtClean="0"/>
              <a:pPr/>
              <a:t>2012/6/13</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p>
            <a:fld id="{7AA3908C-04BA-466A-B923-1958EDE2E5AD}"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17515C2A-4BF0-472C-B0B7-978944F0C14C}"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7AA3908C-04BA-466A-B923-1958EDE2E5AD}"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17515C2A-4BF0-472C-B0B7-978944F0C14C}"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A3908C-04BA-466A-B923-1958EDE2E5AD}"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7515C2A-4BF0-472C-B0B7-978944F0C14C}" type="datetimeFigureOut">
              <a:rPr kumimoji="1" lang="ja-JP" altLang="en-US" smtClean="0"/>
              <a:pPr/>
              <a:t>2012/6/13</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AA3908C-04BA-466A-B923-1958EDE2E5AD}"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gif"/><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3720430"/>
            <a:ext cx="7488832" cy="1159768"/>
          </a:xfrm>
        </p:spPr>
        <p:txBody>
          <a:bodyPr>
            <a:normAutofit fontScale="90000"/>
          </a:bodyPr>
          <a:lstStyle/>
          <a:p>
            <a:r>
              <a:rPr lang="en-US" altLang="ja-JP" sz="2800" dirty="0" smtClean="0"/>
              <a:t>Proposal for subjective test plan of stereoscopic three-dimensional video</a:t>
            </a:r>
            <a:br>
              <a:rPr lang="en-US" altLang="ja-JP" sz="2800" dirty="0" smtClean="0"/>
            </a:br>
            <a:r>
              <a:rPr lang="en-US" altLang="ja-JP" sz="2800" dirty="0" smtClean="0"/>
              <a:t>June 13 2012</a:t>
            </a:r>
            <a:endParaRPr kumimoji="1" lang="ja-JP" altLang="en-US" sz="2800" dirty="0"/>
          </a:p>
        </p:txBody>
      </p:sp>
      <p:sp>
        <p:nvSpPr>
          <p:cNvPr id="3" name="サブタイトル 2"/>
          <p:cNvSpPr>
            <a:spLocks noGrp="1"/>
          </p:cNvSpPr>
          <p:nvPr>
            <p:ph type="subTitle" idx="1"/>
          </p:nvPr>
        </p:nvSpPr>
        <p:spPr>
          <a:xfrm>
            <a:off x="1314400" y="5108766"/>
            <a:ext cx="6858000" cy="624490"/>
          </a:xfrm>
        </p:spPr>
        <p:txBody>
          <a:bodyPr>
            <a:normAutofit/>
          </a:bodyPr>
          <a:lstStyle/>
          <a:p>
            <a:r>
              <a:rPr lang="en-US" altLang="ja-JP" dirty="0" smtClean="0"/>
              <a:t>Jun Okamoto (NTT)</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US" altLang="ja-JP" dirty="0" smtClean="0"/>
              <a:t>Subjective indexes fatigue</a:t>
            </a:r>
            <a:endParaRPr kumimoji="1" lang="ja-JP" altLang="en-US" dirty="0"/>
          </a:p>
        </p:txBody>
      </p:sp>
      <p:sp>
        <p:nvSpPr>
          <p:cNvPr id="22" name="正方形/長方形 21"/>
          <p:cNvSpPr/>
          <p:nvPr/>
        </p:nvSpPr>
        <p:spPr>
          <a:xfrm>
            <a:off x="467544" y="3367152"/>
            <a:ext cx="8424936" cy="1862048"/>
          </a:xfrm>
          <a:prstGeom prst="rect">
            <a:avLst/>
          </a:prstGeom>
        </p:spPr>
        <p:txBody>
          <a:bodyPr wrap="square">
            <a:spAutoFit/>
          </a:bodyPr>
          <a:lstStyle/>
          <a:p>
            <a:r>
              <a:rPr lang="ja-JP" altLang="en-US" sz="2000" dirty="0" smtClean="0"/>
              <a:t>◆ </a:t>
            </a:r>
            <a:r>
              <a:rPr lang="en-US" altLang="ja-JP" sz="2000" dirty="0" smtClean="0"/>
              <a:t>Visual Analogue Scale</a:t>
            </a:r>
            <a:r>
              <a:rPr lang="ja-JP" altLang="en-US" sz="2000" dirty="0" smtClean="0"/>
              <a:t>（</a:t>
            </a:r>
            <a:r>
              <a:rPr lang="en-US" altLang="ja-JP" sz="2000" dirty="0" smtClean="0"/>
              <a:t>VAS</a:t>
            </a:r>
            <a:r>
              <a:rPr lang="ja-JP" altLang="en-US" sz="2000" dirty="0" smtClean="0"/>
              <a:t>）</a:t>
            </a:r>
            <a:endParaRPr lang="en-US" altLang="ja-JP" sz="2000" dirty="0" smtClean="0"/>
          </a:p>
          <a:p>
            <a:r>
              <a:rPr lang="en-US" altLang="ja-JP" dirty="0" smtClean="0"/>
              <a:t>The Visual Analogue Scale measures subjective symptoms of fatigue where participants indicate the degree of fatigue on a simple visual analogue scale. "Guideline of Clinical Evaluation of Anti-fatigue" cited this method as one of the standard evaluation methods of fatigue.</a:t>
            </a:r>
          </a:p>
          <a:p>
            <a:endParaRPr lang="en-US" altLang="ja-JP" sz="700" dirty="0" smtClean="0"/>
          </a:p>
          <a:p>
            <a:r>
              <a:rPr lang="en-US" altLang="ja-JP" sz="1600" dirty="0" smtClean="0"/>
              <a:t>http://hirougakkai.com/VAS.pdf (In </a:t>
            </a:r>
            <a:r>
              <a:rPr lang="en-US" altLang="ja-JP" sz="1600" dirty="0" smtClean="0"/>
              <a:t>Japanese)</a:t>
            </a:r>
            <a:endParaRPr lang="en-US" altLang="ja-JP" sz="1600" dirty="0" smtClean="0"/>
          </a:p>
        </p:txBody>
      </p:sp>
      <p:grpSp>
        <p:nvGrpSpPr>
          <p:cNvPr id="3" name="グループ化 26"/>
          <p:cNvGrpSpPr/>
          <p:nvPr/>
        </p:nvGrpSpPr>
        <p:grpSpPr>
          <a:xfrm>
            <a:off x="611559" y="5373216"/>
            <a:ext cx="7477125" cy="693691"/>
            <a:chOff x="755576" y="5427808"/>
            <a:chExt cx="7477125" cy="693691"/>
          </a:xfrm>
        </p:grpSpPr>
        <p:pic>
          <p:nvPicPr>
            <p:cNvPr id="6147" name="Picture 3"/>
            <p:cNvPicPr>
              <a:picLocks noChangeAspect="1" noChangeArrowheads="1"/>
            </p:cNvPicPr>
            <p:nvPr/>
          </p:nvPicPr>
          <p:blipFill>
            <a:blip r:embed="rId2" cstate="print"/>
            <a:srcRect/>
            <a:stretch>
              <a:fillRect/>
            </a:stretch>
          </p:blipFill>
          <p:spPr bwMode="auto">
            <a:xfrm>
              <a:off x="755576" y="5445224"/>
              <a:ext cx="7477125" cy="676275"/>
            </a:xfrm>
            <a:prstGeom prst="rect">
              <a:avLst/>
            </a:prstGeom>
            <a:noFill/>
            <a:ln w="9525">
              <a:noFill/>
              <a:miter lim="800000"/>
              <a:headEnd/>
              <a:tailEnd/>
            </a:ln>
          </p:spPr>
        </p:pic>
        <p:sp>
          <p:nvSpPr>
            <p:cNvPr id="24" name="テキスト ボックス 23"/>
            <p:cNvSpPr txBox="1"/>
            <p:nvPr/>
          </p:nvSpPr>
          <p:spPr>
            <a:xfrm>
              <a:off x="755576" y="5445224"/>
              <a:ext cx="2977097" cy="369332"/>
            </a:xfrm>
            <a:prstGeom prst="rect">
              <a:avLst/>
            </a:prstGeom>
            <a:solidFill>
              <a:schemeClr val="bg1"/>
            </a:solidFill>
          </p:spPr>
          <p:txBody>
            <a:bodyPr wrap="none" rtlCol="0">
              <a:spAutoFit/>
            </a:bodyPr>
            <a:lstStyle/>
            <a:p>
              <a:r>
                <a:rPr lang="en-US" altLang="ja-JP" dirty="0" smtClean="0"/>
                <a:t>Best sensation with no fatigue</a:t>
              </a:r>
              <a:endParaRPr kumimoji="1" lang="ja-JP" altLang="en-US" dirty="0"/>
            </a:p>
          </p:txBody>
        </p:sp>
        <p:sp>
          <p:nvSpPr>
            <p:cNvPr id="25" name="テキスト ボックス 24"/>
            <p:cNvSpPr txBox="1"/>
            <p:nvPr/>
          </p:nvSpPr>
          <p:spPr>
            <a:xfrm>
              <a:off x="5179128" y="5427808"/>
              <a:ext cx="2919517" cy="369332"/>
            </a:xfrm>
            <a:prstGeom prst="rect">
              <a:avLst/>
            </a:prstGeom>
            <a:solidFill>
              <a:schemeClr val="bg1"/>
            </a:solidFill>
          </p:spPr>
          <p:txBody>
            <a:bodyPr wrap="none" rtlCol="0">
              <a:spAutoFit/>
            </a:bodyPr>
            <a:lstStyle/>
            <a:p>
              <a:r>
                <a:rPr lang="en-US" altLang="ja-JP" dirty="0" smtClean="0"/>
                <a:t>Worst sensation with fatigue</a:t>
              </a:r>
              <a:endParaRPr kumimoji="1" lang="ja-JP" altLang="en-US" dirty="0"/>
            </a:p>
          </p:txBody>
        </p:sp>
      </p:grpSp>
      <p:cxnSp>
        <p:nvCxnSpPr>
          <p:cNvPr id="15" name="直線コネクタ 14"/>
          <p:cNvCxnSpPr/>
          <p:nvPr/>
        </p:nvCxnSpPr>
        <p:spPr>
          <a:xfrm>
            <a:off x="4788023" y="5733256"/>
            <a:ext cx="0" cy="504056"/>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395536" y="1340768"/>
            <a:ext cx="8496944" cy="1754326"/>
          </a:xfrm>
          <a:prstGeom prst="rect">
            <a:avLst/>
          </a:prstGeom>
        </p:spPr>
        <p:txBody>
          <a:bodyPr wrap="square">
            <a:spAutoFit/>
          </a:bodyPr>
          <a:lstStyle/>
          <a:p>
            <a:r>
              <a:rPr lang="ja-JP" altLang="en-US" sz="2000" dirty="0" smtClean="0"/>
              <a:t>◆ </a:t>
            </a:r>
            <a:r>
              <a:rPr lang="en-US" altLang="ja-JP" sz="2000" dirty="0" smtClean="0"/>
              <a:t>Simulator Sickness Questionnaire</a:t>
            </a:r>
            <a:r>
              <a:rPr lang="ja-JP" altLang="en-US" sz="2000" dirty="0" smtClean="0"/>
              <a:t>（</a:t>
            </a:r>
            <a:r>
              <a:rPr lang="en-US" altLang="ja-JP" sz="2000" dirty="0" smtClean="0"/>
              <a:t>SSQ</a:t>
            </a:r>
            <a:r>
              <a:rPr lang="ja-JP" altLang="en-US" sz="2000" dirty="0" smtClean="0"/>
              <a:t>）</a:t>
            </a:r>
            <a:endParaRPr lang="en-US" altLang="ja-JP" sz="2000" dirty="0" smtClean="0"/>
          </a:p>
          <a:p>
            <a:r>
              <a:rPr lang="en-US" altLang="ja-JP" sz="2000" dirty="0" smtClean="0"/>
              <a:t> </a:t>
            </a:r>
            <a:r>
              <a:rPr lang="en-US" altLang="ja-JP" sz="1600" dirty="0" smtClean="0"/>
              <a:t> </a:t>
            </a:r>
            <a:r>
              <a:rPr lang="en-US" altLang="ja-JP" dirty="0" smtClean="0"/>
              <a:t>The Simulator Sickness Questionnaire (SSQ) has been used in many studies to measure the level of visually-induced motion sickness. The SSQ contains 16 questionnaire items with a four-point scale. See the following reference:</a:t>
            </a:r>
          </a:p>
          <a:p>
            <a:endParaRPr lang="en-US" altLang="ja-JP" sz="400" dirty="0" smtClean="0"/>
          </a:p>
          <a:p>
            <a:r>
              <a:rPr lang="en-US" altLang="ja-JP" sz="1400" dirty="0" smtClean="0"/>
              <a:t>Kennedy, R.S. et al., “Simulation Sickness Questionnaire: An Enhanced Method for Quantifying Simulator Sickness,” The International Journal of Aviation Psychology, Vol. 3, No. 3, pp. 203-220 (1993).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GB" altLang="ja-JP" dirty="0" smtClean="0"/>
              <a:t>Results 1</a:t>
            </a:r>
            <a:endParaRPr kumimoji="1" lang="ja-JP" altLang="en-US" dirty="0"/>
          </a:p>
        </p:txBody>
      </p:sp>
      <p:sp>
        <p:nvSpPr>
          <p:cNvPr id="81" name="テキスト ボックス 80"/>
          <p:cNvSpPr txBox="1"/>
          <p:nvPr/>
        </p:nvSpPr>
        <p:spPr>
          <a:xfrm>
            <a:off x="467545" y="1268760"/>
            <a:ext cx="8136903" cy="1569660"/>
          </a:xfrm>
          <a:prstGeom prst="rect">
            <a:avLst/>
          </a:prstGeom>
          <a:noFill/>
        </p:spPr>
        <p:txBody>
          <a:bodyPr wrap="square" rtlCol="0">
            <a:spAutoFit/>
          </a:bodyPr>
          <a:lstStyle/>
          <a:p>
            <a:pPr lvl="0"/>
            <a:r>
              <a:rPr lang="en-US" altLang="ja-JP" sz="2400" dirty="0" smtClean="0"/>
              <a:t>The results of the objective indexes indicated that there was no difference between watching 3DTV and traditional TV (i.e., watching 2D contest without glasses) in degree of decline of visual and cognitive functions due to fatigue.</a:t>
            </a:r>
          </a:p>
        </p:txBody>
      </p:sp>
      <p:pic>
        <p:nvPicPr>
          <p:cNvPr id="1026" name="Picture 2"/>
          <p:cNvPicPr>
            <a:picLocks noChangeAspect="1" noChangeArrowheads="1"/>
          </p:cNvPicPr>
          <p:nvPr/>
        </p:nvPicPr>
        <p:blipFill>
          <a:blip r:embed="rId2" cstate="print"/>
          <a:srcRect/>
          <a:stretch>
            <a:fillRect/>
          </a:stretch>
        </p:blipFill>
        <p:spPr bwMode="auto">
          <a:xfrm>
            <a:off x="395536" y="3573016"/>
            <a:ext cx="8424936" cy="1296144"/>
          </a:xfrm>
          <a:prstGeom prst="rect">
            <a:avLst/>
          </a:prstGeom>
          <a:noFill/>
          <a:ln w="9525">
            <a:noFill/>
            <a:miter lim="800000"/>
            <a:headEnd/>
            <a:tailEnd/>
          </a:ln>
          <a:effectLst/>
        </p:spPr>
      </p:pic>
      <p:sp>
        <p:nvSpPr>
          <p:cNvPr id="8" name="角丸四角形 7"/>
          <p:cNvSpPr/>
          <p:nvPr/>
        </p:nvSpPr>
        <p:spPr>
          <a:xfrm>
            <a:off x="1695872" y="3481958"/>
            <a:ext cx="4392488" cy="151216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GB" altLang="ja-JP" dirty="0" smtClean="0"/>
              <a:t>Results 2</a:t>
            </a:r>
            <a:endParaRPr kumimoji="1" lang="ja-JP" altLang="en-US" dirty="0"/>
          </a:p>
        </p:txBody>
      </p:sp>
      <p:sp>
        <p:nvSpPr>
          <p:cNvPr id="81" name="テキスト ボックス 80"/>
          <p:cNvSpPr txBox="1"/>
          <p:nvPr/>
        </p:nvSpPr>
        <p:spPr>
          <a:xfrm>
            <a:off x="179513" y="1268760"/>
            <a:ext cx="8964488" cy="1323439"/>
          </a:xfrm>
          <a:prstGeom prst="rect">
            <a:avLst/>
          </a:prstGeom>
          <a:noFill/>
        </p:spPr>
        <p:txBody>
          <a:bodyPr wrap="square" rtlCol="0">
            <a:spAutoFit/>
          </a:bodyPr>
          <a:lstStyle/>
          <a:p>
            <a:pPr lvl="0">
              <a:lnSpc>
                <a:spcPts val="2400"/>
              </a:lnSpc>
            </a:pPr>
            <a:r>
              <a:rPr lang="ja-JP" altLang="en-US" sz="2400" dirty="0" smtClean="0"/>
              <a:t>・</a:t>
            </a:r>
            <a:r>
              <a:rPr lang="en-US" altLang="ja-JP" sz="2400" dirty="0" smtClean="0"/>
              <a:t>Subjective indexes indicated that there were some differences between watching 3DTV and traditional TV in the sensation of fatigue. </a:t>
            </a:r>
          </a:p>
          <a:p>
            <a:pPr lvl="0">
              <a:lnSpc>
                <a:spcPts val="2400"/>
              </a:lnSpc>
            </a:pPr>
            <a:r>
              <a:rPr lang="ja-JP" altLang="en-US" sz="2400" dirty="0" smtClean="0"/>
              <a:t>・</a:t>
            </a:r>
            <a:r>
              <a:rPr lang="en-US" altLang="ja-JP" sz="2400" dirty="0" smtClean="0"/>
              <a:t>However, these differences may not be attributed to watching 3D content, but to wearing the 3D shutter glasses.</a:t>
            </a:r>
          </a:p>
        </p:txBody>
      </p:sp>
      <p:grpSp>
        <p:nvGrpSpPr>
          <p:cNvPr id="9" name="グループ化 8"/>
          <p:cNvGrpSpPr/>
          <p:nvPr/>
        </p:nvGrpSpPr>
        <p:grpSpPr>
          <a:xfrm>
            <a:off x="391344" y="2564904"/>
            <a:ext cx="8501136" cy="1152128"/>
            <a:chOff x="391344" y="2564904"/>
            <a:chExt cx="8501136" cy="1512168"/>
          </a:xfrm>
        </p:grpSpPr>
        <p:pic>
          <p:nvPicPr>
            <p:cNvPr id="4" name="Picture 2"/>
            <p:cNvPicPr>
              <a:picLocks noChangeAspect="1" noChangeArrowheads="1"/>
            </p:cNvPicPr>
            <p:nvPr/>
          </p:nvPicPr>
          <p:blipFill>
            <a:blip r:embed="rId2" cstate="print"/>
            <a:srcRect/>
            <a:stretch>
              <a:fillRect/>
            </a:stretch>
          </p:blipFill>
          <p:spPr bwMode="auto">
            <a:xfrm>
              <a:off x="391344" y="2655962"/>
              <a:ext cx="8424936" cy="1296144"/>
            </a:xfrm>
            <a:prstGeom prst="rect">
              <a:avLst/>
            </a:prstGeom>
            <a:noFill/>
            <a:ln w="9525">
              <a:noFill/>
              <a:miter lim="800000"/>
              <a:headEnd/>
              <a:tailEnd/>
            </a:ln>
            <a:effectLst/>
          </p:spPr>
        </p:pic>
        <p:sp>
          <p:nvSpPr>
            <p:cNvPr id="5" name="角丸四角形 4"/>
            <p:cNvSpPr/>
            <p:nvPr/>
          </p:nvSpPr>
          <p:spPr>
            <a:xfrm>
              <a:off x="5868144" y="2564904"/>
              <a:ext cx="3024336" cy="151216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051" name="Picture 3"/>
          <p:cNvPicPr>
            <a:picLocks noChangeAspect="1" noChangeArrowheads="1"/>
          </p:cNvPicPr>
          <p:nvPr/>
        </p:nvPicPr>
        <p:blipFill>
          <a:blip r:embed="rId3" cstate="print"/>
          <a:srcRect/>
          <a:stretch>
            <a:fillRect/>
          </a:stretch>
        </p:blipFill>
        <p:spPr bwMode="auto">
          <a:xfrm>
            <a:off x="683568" y="3763714"/>
            <a:ext cx="3658896" cy="3094286"/>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4788024" y="3933056"/>
            <a:ext cx="3618999" cy="2924944"/>
          </a:xfrm>
          <a:prstGeom prst="rect">
            <a:avLst/>
          </a:prstGeom>
          <a:noFill/>
          <a:ln w="9525">
            <a:noFill/>
            <a:miter lim="800000"/>
            <a:headEnd/>
            <a:tailEnd/>
          </a:ln>
        </p:spPr>
      </p:pic>
      <p:sp>
        <p:nvSpPr>
          <p:cNvPr id="10" name="テキスト ボックス 9"/>
          <p:cNvSpPr txBox="1"/>
          <p:nvPr/>
        </p:nvSpPr>
        <p:spPr>
          <a:xfrm rot="16200000">
            <a:off x="-428403" y="5095865"/>
            <a:ext cx="2331792" cy="307777"/>
          </a:xfrm>
          <a:prstGeom prst="rect">
            <a:avLst/>
          </a:prstGeom>
          <a:solidFill>
            <a:schemeClr val="bg1"/>
          </a:solidFill>
        </p:spPr>
        <p:txBody>
          <a:bodyPr wrap="none" rtlCol="0">
            <a:spAutoFit/>
          </a:bodyPr>
          <a:lstStyle/>
          <a:p>
            <a:r>
              <a:rPr lang="en-US" altLang="ja-JP" sz="1400" dirty="0" smtClean="0"/>
              <a:t>Difference of SSQ total score</a:t>
            </a:r>
            <a:endParaRPr kumimoji="1" lang="ja-JP" altLang="en-US" sz="1400" dirty="0"/>
          </a:p>
        </p:txBody>
      </p:sp>
      <p:sp>
        <p:nvSpPr>
          <p:cNvPr id="11" name="テキスト ボックス 10"/>
          <p:cNvSpPr txBox="1"/>
          <p:nvPr/>
        </p:nvSpPr>
        <p:spPr>
          <a:xfrm>
            <a:off x="891382" y="4105663"/>
            <a:ext cx="179536" cy="2462213"/>
          </a:xfrm>
          <a:prstGeom prst="rect">
            <a:avLst/>
          </a:prstGeom>
          <a:solidFill>
            <a:schemeClr val="bg1"/>
          </a:solidFill>
        </p:spPr>
        <p:txBody>
          <a:bodyPr wrap="none" lIns="0" tIns="0" rIns="0" bIns="0" rtlCol="0">
            <a:spAutoFit/>
          </a:bodyPr>
          <a:lstStyle/>
          <a:p>
            <a:pPr algn="ctr"/>
            <a:r>
              <a:rPr kumimoji="1" lang="en-US" altLang="ja-JP" sz="1400" dirty="0" smtClean="0"/>
              <a:t>20</a:t>
            </a:r>
          </a:p>
          <a:p>
            <a:pPr algn="ctr"/>
            <a:endParaRPr lang="en-US" altLang="ja-JP" sz="1400" dirty="0" smtClean="0"/>
          </a:p>
          <a:p>
            <a:pPr algn="ctr"/>
            <a:r>
              <a:rPr kumimoji="1" lang="en-US" altLang="ja-JP" sz="1400" dirty="0" smtClean="0"/>
              <a:t>15</a:t>
            </a:r>
          </a:p>
          <a:p>
            <a:pPr algn="ctr"/>
            <a:endParaRPr lang="en-US" altLang="ja-JP" sz="1400" dirty="0" smtClean="0"/>
          </a:p>
          <a:p>
            <a:pPr algn="ctr"/>
            <a:r>
              <a:rPr kumimoji="1" lang="en-US" altLang="ja-JP" sz="1400" dirty="0" smtClean="0"/>
              <a:t>10</a:t>
            </a:r>
          </a:p>
          <a:p>
            <a:pPr algn="ctr"/>
            <a:endParaRPr lang="en-US" altLang="ja-JP" sz="1400" dirty="0" smtClean="0"/>
          </a:p>
          <a:p>
            <a:pPr algn="ctr"/>
            <a:r>
              <a:rPr kumimoji="1" lang="en-US" altLang="ja-JP" sz="1400" dirty="0" smtClean="0"/>
              <a:t>5</a:t>
            </a:r>
          </a:p>
          <a:p>
            <a:pPr algn="ctr"/>
            <a:endParaRPr lang="en-US" altLang="ja-JP" sz="1400" dirty="0" smtClean="0"/>
          </a:p>
          <a:p>
            <a:pPr algn="ctr"/>
            <a:r>
              <a:rPr kumimoji="1" lang="en-US" altLang="ja-JP" sz="1400" dirty="0" smtClean="0"/>
              <a:t>0</a:t>
            </a:r>
          </a:p>
          <a:p>
            <a:pPr algn="ctr"/>
            <a:endParaRPr lang="en-US" altLang="ja-JP" sz="1400" dirty="0" smtClean="0"/>
          </a:p>
          <a:p>
            <a:pPr algn="ctr"/>
            <a:r>
              <a:rPr kumimoji="1" lang="en-US" altLang="ja-JP" sz="1400" dirty="0" smtClean="0"/>
              <a:t>-5</a:t>
            </a:r>
            <a:endParaRPr kumimoji="1" lang="ja-JP" altLang="en-US" sz="1400" dirty="0"/>
          </a:p>
        </p:txBody>
      </p:sp>
      <p:sp>
        <p:nvSpPr>
          <p:cNvPr id="12" name="テキスト ボックス 11"/>
          <p:cNvSpPr txBox="1"/>
          <p:nvPr/>
        </p:nvSpPr>
        <p:spPr>
          <a:xfrm>
            <a:off x="1285271" y="6394384"/>
            <a:ext cx="2844048" cy="221018"/>
          </a:xfrm>
          <a:prstGeom prst="rect">
            <a:avLst/>
          </a:prstGeom>
          <a:solidFill>
            <a:schemeClr val="bg1"/>
          </a:solidFill>
        </p:spPr>
        <p:txBody>
          <a:bodyPr wrap="none" lIns="0" tIns="0" rIns="0" bIns="36000" rtlCol="0">
            <a:spAutoFit/>
          </a:bodyPr>
          <a:lstStyle/>
          <a:p>
            <a:r>
              <a:rPr kumimoji="1" lang="en-US" altLang="ja-JP" sz="1200" dirty="0" smtClean="0"/>
              <a:t>2DNG  2DWG  3D2H  3D3H  3D4H  3D5H</a:t>
            </a:r>
            <a:endParaRPr kumimoji="1" lang="ja-JP" altLang="en-US" sz="1200" dirty="0"/>
          </a:p>
        </p:txBody>
      </p:sp>
      <p:sp>
        <p:nvSpPr>
          <p:cNvPr id="13" name="テキスト ボックス 12"/>
          <p:cNvSpPr txBox="1"/>
          <p:nvPr/>
        </p:nvSpPr>
        <p:spPr>
          <a:xfrm rot="16200000">
            <a:off x="3730830" y="5089080"/>
            <a:ext cx="1955472" cy="307777"/>
          </a:xfrm>
          <a:prstGeom prst="rect">
            <a:avLst/>
          </a:prstGeom>
          <a:solidFill>
            <a:schemeClr val="bg1"/>
          </a:solidFill>
        </p:spPr>
        <p:txBody>
          <a:bodyPr wrap="none" rtlCol="0">
            <a:spAutoFit/>
          </a:bodyPr>
          <a:lstStyle/>
          <a:p>
            <a:r>
              <a:rPr lang="en-US" altLang="ja-JP" sz="1400" dirty="0" smtClean="0"/>
              <a:t>Difference of  VAS score</a:t>
            </a:r>
            <a:endParaRPr kumimoji="1" lang="ja-JP" altLang="en-US" sz="1400" dirty="0"/>
          </a:p>
        </p:txBody>
      </p:sp>
      <p:sp>
        <p:nvSpPr>
          <p:cNvPr id="14" name="テキスト ボックス 13"/>
          <p:cNvSpPr txBox="1"/>
          <p:nvPr/>
        </p:nvSpPr>
        <p:spPr>
          <a:xfrm>
            <a:off x="4841189" y="4130777"/>
            <a:ext cx="179536" cy="2569934"/>
          </a:xfrm>
          <a:prstGeom prst="rect">
            <a:avLst/>
          </a:prstGeom>
          <a:solidFill>
            <a:schemeClr val="bg1"/>
          </a:solidFill>
        </p:spPr>
        <p:txBody>
          <a:bodyPr wrap="none" lIns="0" tIns="0" rIns="0" bIns="0" rtlCol="0">
            <a:spAutoFit/>
          </a:bodyPr>
          <a:lstStyle/>
          <a:p>
            <a:pPr algn="ctr"/>
            <a:r>
              <a:rPr kumimoji="1" lang="en-US" altLang="ja-JP" sz="1400" dirty="0" smtClean="0"/>
              <a:t>20</a:t>
            </a:r>
          </a:p>
          <a:p>
            <a:pPr algn="ctr"/>
            <a:endParaRPr lang="en-US" altLang="ja-JP" sz="1000" dirty="0" smtClean="0"/>
          </a:p>
          <a:p>
            <a:pPr algn="ctr"/>
            <a:endParaRPr lang="en-US" altLang="ja-JP" sz="1000" dirty="0" smtClean="0"/>
          </a:p>
          <a:p>
            <a:pPr algn="ctr"/>
            <a:r>
              <a:rPr kumimoji="1" lang="en-US" altLang="ja-JP" sz="1400" dirty="0" smtClean="0"/>
              <a:t>15</a:t>
            </a:r>
          </a:p>
          <a:p>
            <a:pPr algn="ctr"/>
            <a:endParaRPr lang="en-US" altLang="ja-JP" sz="1050" dirty="0" smtClean="0"/>
          </a:p>
          <a:p>
            <a:pPr algn="ctr"/>
            <a:endParaRPr lang="en-US" altLang="ja-JP" sz="1050" dirty="0" smtClean="0"/>
          </a:p>
          <a:p>
            <a:pPr algn="ctr"/>
            <a:r>
              <a:rPr kumimoji="1" lang="en-US" altLang="ja-JP" sz="1400" dirty="0" smtClean="0"/>
              <a:t>10</a:t>
            </a:r>
          </a:p>
          <a:p>
            <a:pPr algn="ctr"/>
            <a:endParaRPr lang="en-US" altLang="ja-JP" sz="1050" dirty="0" smtClean="0"/>
          </a:p>
          <a:p>
            <a:pPr algn="ctr"/>
            <a:endParaRPr lang="en-US" altLang="ja-JP" sz="1050" dirty="0" smtClean="0"/>
          </a:p>
          <a:p>
            <a:pPr algn="ctr"/>
            <a:r>
              <a:rPr kumimoji="1" lang="en-US" altLang="ja-JP" sz="1400" dirty="0" smtClean="0"/>
              <a:t>5</a:t>
            </a:r>
          </a:p>
          <a:p>
            <a:pPr algn="ctr"/>
            <a:endParaRPr lang="en-US" altLang="ja-JP" sz="1050" dirty="0" smtClean="0"/>
          </a:p>
          <a:p>
            <a:pPr algn="ctr"/>
            <a:endParaRPr lang="en-US" altLang="ja-JP" sz="1050" dirty="0" smtClean="0"/>
          </a:p>
          <a:p>
            <a:pPr algn="ctr"/>
            <a:r>
              <a:rPr kumimoji="1" lang="en-US" altLang="ja-JP" sz="1400" dirty="0" smtClean="0"/>
              <a:t>0</a:t>
            </a:r>
          </a:p>
          <a:p>
            <a:pPr algn="ctr"/>
            <a:endParaRPr kumimoji="1" lang="en-US" altLang="ja-JP" sz="1400" dirty="0" smtClean="0"/>
          </a:p>
        </p:txBody>
      </p:sp>
      <p:sp>
        <p:nvSpPr>
          <p:cNvPr id="15" name="テキスト ボックス 14"/>
          <p:cNvSpPr txBox="1"/>
          <p:nvPr/>
        </p:nvSpPr>
        <p:spPr>
          <a:xfrm>
            <a:off x="5256344" y="6387599"/>
            <a:ext cx="2844048" cy="221018"/>
          </a:xfrm>
          <a:prstGeom prst="rect">
            <a:avLst/>
          </a:prstGeom>
          <a:solidFill>
            <a:schemeClr val="bg1"/>
          </a:solidFill>
        </p:spPr>
        <p:txBody>
          <a:bodyPr wrap="none" lIns="0" tIns="0" rIns="0" bIns="36000" rtlCol="0">
            <a:spAutoFit/>
          </a:bodyPr>
          <a:lstStyle/>
          <a:p>
            <a:r>
              <a:rPr kumimoji="1" lang="en-US" altLang="ja-JP" sz="1200" dirty="0" smtClean="0"/>
              <a:t>2DNG  2DWG  3D2H  3D3H  3D4H  3D5H</a:t>
            </a:r>
            <a:endParaRPr kumimoji="1" lang="ja-JP" altLang="en-US" sz="1200" dirty="0"/>
          </a:p>
        </p:txBody>
      </p:sp>
      <p:sp>
        <p:nvSpPr>
          <p:cNvPr id="16" name="テキスト ボックス 15"/>
          <p:cNvSpPr txBox="1"/>
          <p:nvPr/>
        </p:nvSpPr>
        <p:spPr>
          <a:xfrm>
            <a:off x="1516267" y="6568276"/>
            <a:ext cx="2338076" cy="276999"/>
          </a:xfrm>
          <a:prstGeom prst="rect">
            <a:avLst/>
          </a:prstGeom>
          <a:solidFill>
            <a:schemeClr val="bg1"/>
          </a:solidFill>
        </p:spPr>
        <p:txBody>
          <a:bodyPr wrap="none" rtlCol="0">
            <a:spAutoFit/>
          </a:bodyPr>
          <a:lstStyle/>
          <a:p>
            <a:r>
              <a:rPr kumimoji="1" lang="en-US" altLang="ja-JP" sz="1200" dirty="0" smtClean="0"/>
              <a:t>Error bar:95% confidential interval</a:t>
            </a:r>
            <a:endParaRPr kumimoji="1" lang="ja-JP" altLang="en-US" sz="1200" dirty="0"/>
          </a:p>
        </p:txBody>
      </p:sp>
      <p:sp>
        <p:nvSpPr>
          <p:cNvPr id="17" name="テキスト ボックス 16"/>
          <p:cNvSpPr txBox="1"/>
          <p:nvPr/>
        </p:nvSpPr>
        <p:spPr>
          <a:xfrm>
            <a:off x="5580112" y="6565453"/>
            <a:ext cx="2338076" cy="276999"/>
          </a:xfrm>
          <a:prstGeom prst="rect">
            <a:avLst/>
          </a:prstGeom>
          <a:solidFill>
            <a:schemeClr val="bg1"/>
          </a:solidFill>
        </p:spPr>
        <p:txBody>
          <a:bodyPr wrap="none" rtlCol="0">
            <a:spAutoFit/>
          </a:bodyPr>
          <a:lstStyle/>
          <a:p>
            <a:r>
              <a:rPr kumimoji="1" lang="en-US" altLang="ja-JP" sz="1200" dirty="0" smtClean="0"/>
              <a:t>Error bar:95% confidential interval</a:t>
            </a:r>
            <a:endParaRPr kumimoji="1" lang="ja-JP" altLang="en-US" sz="1200" dirty="0"/>
          </a:p>
        </p:txBody>
      </p:sp>
      <p:sp>
        <p:nvSpPr>
          <p:cNvPr id="18" name="角丸四角形 17"/>
          <p:cNvSpPr/>
          <p:nvPr/>
        </p:nvSpPr>
        <p:spPr>
          <a:xfrm>
            <a:off x="1289108" y="4149080"/>
            <a:ext cx="432048" cy="24482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2699792" y="4149080"/>
            <a:ext cx="936104" cy="24482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249548" y="4149080"/>
            <a:ext cx="432048" cy="24482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6681498" y="4149080"/>
            <a:ext cx="504056" cy="24482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GB" altLang="ja-JP" dirty="0" smtClean="0"/>
              <a:t>Results 3</a:t>
            </a:r>
            <a:endParaRPr kumimoji="1" lang="ja-JP" altLang="en-US" dirty="0"/>
          </a:p>
        </p:txBody>
      </p:sp>
      <p:sp>
        <p:nvSpPr>
          <p:cNvPr id="81" name="テキスト ボックス 80"/>
          <p:cNvSpPr txBox="1"/>
          <p:nvPr/>
        </p:nvSpPr>
        <p:spPr>
          <a:xfrm>
            <a:off x="467545" y="1268760"/>
            <a:ext cx="8352927" cy="2605842"/>
          </a:xfrm>
          <a:prstGeom prst="rect">
            <a:avLst/>
          </a:prstGeom>
          <a:noFill/>
        </p:spPr>
        <p:txBody>
          <a:bodyPr wrap="square" rtlCol="0">
            <a:spAutoFit/>
          </a:bodyPr>
          <a:lstStyle/>
          <a:p>
            <a:pPr lvl="0">
              <a:lnSpc>
                <a:spcPts val="2800"/>
              </a:lnSpc>
            </a:pPr>
            <a:r>
              <a:rPr lang="en-US" altLang="ja-JP" sz="2800" dirty="0" smtClean="0"/>
              <a:t>Although there was no difference in the sensation of fatigue between the different conditions when evaluated immediately after watching 3DTV, the results suggest that the sensation of fatigue may be persistent if 3DTV is watched at a distance closer than the standard viewing position (i.e., three times the screen’s height)</a:t>
            </a:r>
          </a:p>
          <a:p>
            <a:pPr marL="361950" lvl="0" indent="-361950">
              <a:lnSpc>
                <a:spcPts val="2800"/>
              </a:lnSpc>
              <a:buBlip>
                <a:blip r:embed="rId2"/>
              </a:buBlip>
            </a:pPr>
            <a:endParaRPr lang="en-US" altLang="ja-JP" sz="2800" dirty="0" smtClean="0"/>
          </a:p>
        </p:txBody>
      </p:sp>
      <p:grpSp>
        <p:nvGrpSpPr>
          <p:cNvPr id="17" name="グループ化 16"/>
          <p:cNvGrpSpPr/>
          <p:nvPr/>
        </p:nvGrpSpPr>
        <p:grpSpPr>
          <a:xfrm>
            <a:off x="251520" y="3921327"/>
            <a:ext cx="4467295" cy="2936674"/>
            <a:chOff x="323528" y="3921327"/>
            <a:chExt cx="4467295" cy="2936674"/>
          </a:xfrm>
        </p:grpSpPr>
        <p:pic>
          <p:nvPicPr>
            <p:cNvPr id="3074" name="Picture 2"/>
            <p:cNvPicPr>
              <a:picLocks noChangeAspect="1" noChangeArrowheads="1"/>
            </p:cNvPicPr>
            <p:nvPr/>
          </p:nvPicPr>
          <p:blipFill>
            <a:blip r:embed="rId3" cstate="print"/>
            <a:srcRect/>
            <a:stretch>
              <a:fillRect/>
            </a:stretch>
          </p:blipFill>
          <p:spPr bwMode="auto">
            <a:xfrm>
              <a:off x="323528" y="3921327"/>
              <a:ext cx="4176464" cy="2936674"/>
            </a:xfrm>
            <a:prstGeom prst="rect">
              <a:avLst/>
            </a:prstGeom>
            <a:noFill/>
            <a:ln w="9525">
              <a:noFill/>
              <a:miter lim="800000"/>
              <a:headEnd/>
              <a:tailEnd/>
            </a:ln>
          </p:spPr>
        </p:pic>
        <p:sp>
          <p:nvSpPr>
            <p:cNvPr id="7" name="テキスト ボックス 6"/>
            <p:cNvSpPr txBox="1"/>
            <p:nvPr/>
          </p:nvSpPr>
          <p:spPr>
            <a:xfrm>
              <a:off x="395536" y="3933056"/>
              <a:ext cx="3834063" cy="307777"/>
            </a:xfrm>
            <a:prstGeom prst="rect">
              <a:avLst/>
            </a:prstGeom>
            <a:solidFill>
              <a:schemeClr val="bg1"/>
            </a:solidFill>
          </p:spPr>
          <p:txBody>
            <a:bodyPr wrap="none" rtlCol="0">
              <a:spAutoFit/>
            </a:bodyPr>
            <a:lstStyle/>
            <a:p>
              <a:r>
                <a:rPr kumimoji="1" lang="en-US" altLang="ja-JP" sz="1400" dirty="0" smtClean="0"/>
                <a:t>The ratio for person with no feeling of </a:t>
              </a:r>
              <a:r>
                <a:rPr lang="en-US" altLang="ja-JP" sz="1400" dirty="0" err="1" smtClean="0"/>
                <a:t>unwellness</a:t>
              </a:r>
              <a:endParaRPr kumimoji="1" lang="ja-JP" altLang="en-US" sz="1400" dirty="0"/>
            </a:p>
          </p:txBody>
        </p:sp>
        <p:sp>
          <p:nvSpPr>
            <p:cNvPr id="9" name="テキスト ボックス 8"/>
            <p:cNvSpPr txBox="1"/>
            <p:nvPr/>
          </p:nvSpPr>
          <p:spPr>
            <a:xfrm>
              <a:off x="4078577" y="5116542"/>
              <a:ext cx="712246" cy="184666"/>
            </a:xfrm>
            <a:prstGeom prst="rect">
              <a:avLst/>
            </a:prstGeom>
            <a:solidFill>
              <a:schemeClr val="bg1"/>
            </a:solidFill>
          </p:spPr>
          <p:txBody>
            <a:bodyPr wrap="none" lIns="0" tIns="0" rIns="0" bIns="0" rtlCol="0">
              <a:spAutoFit/>
            </a:bodyPr>
            <a:lstStyle/>
            <a:p>
              <a:r>
                <a:rPr lang="en-US" altLang="ja-JP" sz="1200" dirty="0" smtClean="0"/>
                <a:t>current day</a:t>
              </a:r>
              <a:endParaRPr kumimoji="1" lang="ja-JP" altLang="en-US" sz="1200" dirty="0"/>
            </a:p>
          </p:txBody>
        </p:sp>
        <p:sp>
          <p:nvSpPr>
            <p:cNvPr id="10" name="テキスト ボックス 9"/>
            <p:cNvSpPr txBox="1"/>
            <p:nvPr/>
          </p:nvSpPr>
          <p:spPr>
            <a:xfrm>
              <a:off x="4108053" y="5373216"/>
              <a:ext cx="527645" cy="293721"/>
            </a:xfrm>
            <a:prstGeom prst="rect">
              <a:avLst/>
            </a:prstGeom>
            <a:solidFill>
              <a:schemeClr val="bg1"/>
            </a:solidFill>
          </p:spPr>
          <p:txBody>
            <a:bodyPr wrap="none" lIns="0" tIns="36000" rIns="0" bIns="72000" rtlCol="0">
              <a:spAutoFit/>
            </a:bodyPr>
            <a:lstStyle/>
            <a:p>
              <a:r>
                <a:rPr lang="en-US" altLang="ja-JP" sz="1200" dirty="0" smtClean="0"/>
                <a:t>next day</a:t>
              </a:r>
              <a:endParaRPr kumimoji="1" lang="ja-JP" altLang="en-US" sz="1200" dirty="0"/>
            </a:p>
          </p:txBody>
        </p:sp>
        <p:sp>
          <p:nvSpPr>
            <p:cNvPr id="11" name="テキスト ボックス 10"/>
            <p:cNvSpPr txBox="1"/>
            <p:nvPr/>
          </p:nvSpPr>
          <p:spPr>
            <a:xfrm>
              <a:off x="1691680" y="6564279"/>
              <a:ext cx="1341714" cy="293721"/>
            </a:xfrm>
            <a:prstGeom prst="rect">
              <a:avLst/>
            </a:prstGeom>
            <a:solidFill>
              <a:schemeClr val="bg1"/>
            </a:solidFill>
          </p:spPr>
          <p:txBody>
            <a:bodyPr wrap="none" lIns="0" tIns="36000" rIns="0" bIns="72000" rtlCol="0">
              <a:spAutoFit/>
            </a:bodyPr>
            <a:lstStyle/>
            <a:p>
              <a:r>
                <a:rPr kumimoji="1" lang="en-US" altLang="ja-JP" sz="1200" dirty="0" smtClean="0"/>
                <a:t>                               </a:t>
              </a:r>
              <a:endParaRPr kumimoji="1" lang="ja-JP" altLang="en-US" sz="1200" dirty="0"/>
            </a:p>
          </p:txBody>
        </p:sp>
      </p:grpSp>
      <p:grpSp>
        <p:nvGrpSpPr>
          <p:cNvPr id="16" name="グループ化 15"/>
          <p:cNvGrpSpPr/>
          <p:nvPr/>
        </p:nvGrpSpPr>
        <p:grpSpPr>
          <a:xfrm>
            <a:off x="4626369" y="3933056"/>
            <a:ext cx="4517631" cy="2924944"/>
            <a:chOff x="4626369" y="3933056"/>
            <a:chExt cx="4517631" cy="2924944"/>
          </a:xfrm>
        </p:grpSpPr>
        <p:pic>
          <p:nvPicPr>
            <p:cNvPr id="3075" name="Picture 3"/>
            <p:cNvPicPr>
              <a:picLocks noChangeAspect="1" noChangeArrowheads="1"/>
            </p:cNvPicPr>
            <p:nvPr/>
          </p:nvPicPr>
          <p:blipFill>
            <a:blip r:embed="rId4" cstate="print"/>
            <a:srcRect/>
            <a:stretch>
              <a:fillRect/>
            </a:stretch>
          </p:blipFill>
          <p:spPr bwMode="auto">
            <a:xfrm>
              <a:off x="4751512" y="3972558"/>
              <a:ext cx="4392488" cy="2885442"/>
            </a:xfrm>
            <a:prstGeom prst="rect">
              <a:avLst/>
            </a:prstGeom>
            <a:noFill/>
            <a:ln w="9525">
              <a:noFill/>
              <a:miter lim="800000"/>
              <a:headEnd/>
              <a:tailEnd/>
            </a:ln>
          </p:spPr>
        </p:pic>
        <p:sp>
          <p:nvSpPr>
            <p:cNvPr id="8" name="テキスト ボックス 7"/>
            <p:cNvSpPr txBox="1"/>
            <p:nvPr/>
          </p:nvSpPr>
          <p:spPr>
            <a:xfrm>
              <a:off x="4626369" y="3933056"/>
              <a:ext cx="3880549" cy="307777"/>
            </a:xfrm>
            <a:prstGeom prst="rect">
              <a:avLst/>
            </a:prstGeom>
            <a:solidFill>
              <a:schemeClr val="bg1"/>
            </a:solidFill>
          </p:spPr>
          <p:txBody>
            <a:bodyPr wrap="none" rtlCol="0">
              <a:spAutoFit/>
            </a:bodyPr>
            <a:lstStyle/>
            <a:p>
              <a:r>
                <a:rPr kumimoji="1" lang="en-US" altLang="ja-JP" sz="1400" dirty="0" smtClean="0"/>
                <a:t>The ratio for person with the feeling of </a:t>
              </a:r>
              <a:r>
                <a:rPr lang="en-US" altLang="ja-JP" sz="1400" dirty="0" err="1" smtClean="0"/>
                <a:t>unwellness</a:t>
              </a:r>
              <a:endParaRPr kumimoji="1" lang="ja-JP" altLang="en-US" sz="1400" dirty="0"/>
            </a:p>
          </p:txBody>
        </p:sp>
        <p:sp>
          <p:nvSpPr>
            <p:cNvPr id="12" name="テキスト ボックス 11"/>
            <p:cNvSpPr txBox="1"/>
            <p:nvPr/>
          </p:nvSpPr>
          <p:spPr>
            <a:xfrm>
              <a:off x="8121658" y="5271732"/>
              <a:ext cx="712246" cy="184666"/>
            </a:xfrm>
            <a:prstGeom prst="rect">
              <a:avLst/>
            </a:prstGeom>
            <a:solidFill>
              <a:schemeClr val="bg1"/>
            </a:solidFill>
          </p:spPr>
          <p:txBody>
            <a:bodyPr wrap="none" lIns="0" tIns="0" rIns="0" bIns="0" rtlCol="0">
              <a:spAutoFit/>
            </a:bodyPr>
            <a:lstStyle/>
            <a:p>
              <a:r>
                <a:rPr lang="en-US" altLang="ja-JP" sz="1200" dirty="0" smtClean="0"/>
                <a:t>current day</a:t>
              </a:r>
              <a:endParaRPr kumimoji="1" lang="ja-JP" altLang="en-US" sz="1200" dirty="0"/>
            </a:p>
          </p:txBody>
        </p:sp>
        <p:sp>
          <p:nvSpPr>
            <p:cNvPr id="13" name="テキスト ボックス 12"/>
            <p:cNvSpPr txBox="1"/>
            <p:nvPr/>
          </p:nvSpPr>
          <p:spPr>
            <a:xfrm>
              <a:off x="8108602" y="5549672"/>
              <a:ext cx="873894" cy="293721"/>
            </a:xfrm>
            <a:prstGeom prst="rect">
              <a:avLst/>
            </a:prstGeom>
            <a:solidFill>
              <a:schemeClr val="bg1"/>
            </a:solidFill>
          </p:spPr>
          <p:txBody>
            <a:bodyPr wrap="none" lIns="0" tIns="36000" rIns="0" bIns="72000" rtlCol="0">
              <a:spAutoFit/>
            </a:bodyPr>
            <a:lstStyle/>
            <a:p>
              <a:r>
                <a:rPr lang="en-US" altLang="ja-JP" sz="1200" dirty="0" smtClean="0"/>
                <a:t>next day        </a:t>
              </a:r>
              <a:endParaRPr kumimoji="1" lang="ja-JP" altLang="en-US" sz="1200" dirty="0"/>
            </a:p>
          </p:txBody>
        </p:sp>
        <p:sp>
          <p:nvSpPr>
            <p:cNvPr id="14" name="テキスト ボックス 13"/>
            <p:cNvSpPr txBox="1"/>
            <p:nvPr/>
          </p:nvSpPr>
          <p:spPr>
            <a:xfrm>
              <a:off x="6075561" y="6581030"/>
              <a:ext cx="1192634" cy="241980"/>
            </a:xfrm>
            <a:prstGeom prst="rect">
              <a:avLst/>
            </a:prstGeom>
            <a:solidFill>
              <a:schemeClr val="bg1"/>
            </a:solidFill>
          </p:spPr>
          <p:txBody>
            <a:bodyPr wrap="none" lIns="0" tIns="36000" rIns="0" bIns="36000" rtlCol="0">
              <a:spAutoFit/>
            </a:bodyPr>
            <a:lstStyle/>
            <a:p>
              <a:r>
                <a:rPr kumimoji="1" lang="en-US" altLang="ja-JP" sz="1100" dirty="0" smtClean="0"/>
                <a:t>                               </a:t>
              </a:r>
              <a:endParaRPr kumimoji="1" lang="ja-JP" altLang="en-US" sz="1200" dirty="0"/>
            </a:p>
          </p:txBody>
        </p:sp>
        <p:sp>
          <p:nvSpPr>
            <p:cNvPr id="15" name="角丸四角形 14"/>
            <p:cNvSpPr/>
            <p:nvPr/>
          </p:nvSpPr>
          <p:spPr>
            <a:xfrm>
              <a:off x="6084168" y="4293096"/>
              <a:ext cx="504056" cy="230425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GB" altLang="ja-JP" dirty="0" smtClean="0"/>
              <a:t>Introduction</a:t>
            </a:r>
            <a:endParaRPr kumimoji="1" lang="ja-JP" altLang="en-US" dirty="0"/>
          </a:p>
        </p:txBody>
      </p:sp>
      <p:sp>
        <p:nvSpPr>
          <p:cNvPr id="3" name="テキスト ボックス 2"/>
          <p:cNvSpPr txBox="1"/>
          <p:nvPr/>
        </p:nvSpPr>
        <p:spPr>
          <a:xfrm>
            <a:off x="323528" y="1124744"/>
            <a:ext cx="8568952" cy="4093428"/>
          </a:xfrm>
          <a:prstGeom prst="rect">
            <a:avLst/>
          </a:prstGeom>
          <a:noFill/>
        </p:spPr>
        <p:txBody>
          <a:bodyPr wrap="square" rtlCol="0">
            <a:spAutoFit/>
          </a:bodyPr>
          <a:lstStyle/>
          <a:p>
            <a:pPr marL="361950" indent="-361950" hangingPunct="0">
              <a:buBlip>
                <a:blip r:embed="rId3"/>
              </a:buBlip>
            </a:pPr>
            <a:r>
              <a:rPr lang="en-US" altLang="ja-JP" sz="2800" dirty="0" smtClean="0"/>
              <a:t>Stereoscopic three-dimensional (3D) services are rapidly becoming widespread. To provide better 3D services, service providers need an accurate, dependable, and efficient assessment method to evaluate or optimize coding/transmission systems. </a:t>
            </a:r>
          </a:p>
          <a:p>
            <a:pPr marL="361950" indent="-361950" hangingPunct="0">
              <a:buBlip>
                <a:blip r:embed="rId3"/>
              </a:buBlip>
            </a:pPr>
            <a:endParaRPr lang="en-US" altLang="ja-JP" sz="2800" dirty="0" smtClean="0"/>
          </a:p>
          <a:p>
            <a:pPr marL="361950" indent="-361950" hangingPunct="0">
              <a:buBlip>
                <a:blip r:embed="rId3"/>
              </a:buBlip>
            </a:pPr>
            <a:r>
              <a:rPr lang="en-US" altLang="ja-JP" sz="2800" dirty="0" smtClean="0"/>
              <a:t>We propose the necessary common or subset conditions for service providers in 3D subjective tests. It is the following three points.</a:t>
            </a:r>
          </a:p>
          <a:p>
            <a:pPr marL="361950" indent="-361950" hangingPunct="0">
              <a:buBlip>
                <a:blip r:embed="rId3"/>
              </a:buBlip>
            </a:pPr>
            <a:endParaRPr lang="en-US" altLang="ja-JP" sz="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GB" altLang="ja-JP" dirty="0" smtClean="0"/>
              <a:t>Proposal 1</a:t>
            </a:r>
            <a:endParaRPr kumimoji="1" lang="ja-JP" altLang="en-US" dirty="0"/>
          </a:p>
        </p:txBody>
      </p:sp>
      <p:sp>
        <p:nvSpPr>
          <p:cNvPr id="5" name="テキスト ボックス 4"/>
          <p:cNvSpPr txBox="1"/>
          <p:nvPr/>
        </p:nvSpPr>
        <p:spPr>
          <a:xfrm>
            <a:off x="467544" y="1124744"/>
            <a:ext cx="8280919" cy="5447645"/>
          </a:xfrm>
          <a:prstGeom prst="rect">
            <a:avLst/>
          </a:prstGeom>
          <a:noFill/>
        </p:spPr>
        <p:txBody>
          <a:bodyPr wrap="square" rtlCol="0">
            <a:spAutoFit/>
          </a:bodyPr>
          <a:lstStyle/>
          <a:p>
            <a:pPr lvl="0"/>
            <a:r>
              <a:rPr lang="en-US" altLang="ja-JP" sz="2800" dirty="0" smtClean="0"/>
              <a:t>1) Clarify the appropriate assessment method for “video quality”</a:t>
            </a:r>
          </a:p>
          <a:p>
            <a:pPr lvl="0"/>
            <a:endParaRPr lang="en-US" altLang="ja-JP" sz="2400" dirty="0" smtClean="0"/>
          </a:p>
          <a:p>
            <a:pPr lvl="0"/>
            <a:r>
              <a:rPr lang="en-US" altLang="ja-JP" sz="2400" dirty="0" smtClean="0"/>
              <a:t>- VQEG is working to clarify 3D characteristics using the PC method. From a measurement viewpoint, this method is not appropriate for evaluating many conditions for optimizing an encoder/transmission system. </a:t>
            </a:r>
          </a:p>
          <a:p>
            <a:pPr lvl="0"/>
            <a:endParaRPr lang="en-US" altLang="ja-JP" sz="2400" dirty="0" smtClean="0"/>
          </a:p>
          <a:p>
            <a:pPr lvl="0">
              <a:buFontTx/>
              <a:buChar char="-"/>
            </a:pPr>
            <a:r>
              <a:rPr lang="en-US" altLang="ja-JP" sz="2400" dirty="0" smtClean="0"/>
              <a:t>To avoid the heavy burden of evaluating 3D video, we propose to clarify an appropriate method in terms of time and cost for determining “video quality” in the VQEG 3D subjective test. </a:t>
            </a:r>
          </a:p>
          <a:p>
            <a:pPr lvl="0"/>
            <a:r>
              <a:rPr lang="en-US" altLang="ja-JP" sz="2400" dirty="0" smtClean="0"/>
              <a:t>This clarification is worthwhile from the service provider’s point of view. </a:t>
            </a:r>
          </a:p>
          <a:p>
            <a:pPr marL="514350" lvl="0" indent="-514350"/>
            <a:endParaRPr lang="en-US" altLang="ja-JP"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GB" altLang="ja-JP" dirty="0" smtClean="0"/>
              <a:t>Proposal 2 (1/2)</a:t>
            </a:r>
            <a:endParaRPr kumimoji="1" lang="ja-JP" altLang="en-US" dirty="0"/>
          </a:p>
        </p:txBody>
      </p:sp>
      <p:sp>
        <p:nvSpPr>
          <p:cNvPr id="5" name="テキスト ボックス 4"/>
          <p:cNvSpPr txBox="1"/>
          <p:nvPr/>
        </p:nvSpPr>
        <p:spPr>
          <a:xfrm>
            <a:off x="467544" y="1124744"/>
            <a:ext cx="8280919" cy="1631216"/>
          </a:xfrm>
          <a:prstGeom prst="rect">
            <a:avLst/>
          </a:prstGeom>
          <a:noFill/>
        </p:spPr>
        <p:txBody>
          <a:bodyPr wrap="square" rtlCol="0">
            <a:spAutoFit/>
          </a:bodyPr>
          <a:lstStyle/>
          <a:p>
            <a:pPr lvl="0"/>
            <a:r>
              <a:rPr lang="en-US" altLang="ja-JP" sz="2800" dirty="0" smtClean="0"/>
              <a:t>b) Consider stereo acuity of observer</a:t>
            </a:r>
          </a:p>
          <a:p>
            <a:pPr lvl="0"/>
            <a:r>
              <a:rPr lang="en-US" altLang="ja-JP" sz="2400" dirty="0" smtClean="0"/>
              <a:t>We conducted a screening test of observers with an ophthalmologist before carrying out a 3D subjective.</a:t>
            </a:r>
          </a:p>
          <a:p>
            <a:pPr lvl="0"/>
            <a:r>
              <a:rPr lang="en-US" altLang="ja-JP" sz="2400" dirty="0" smtClean="0"/>
              <a:t>Initially, 35 observers took the screening test, and 13 passed. </a:t>
            </a:r>
          </a:p>
        </p:txBody>
      </p:sp>
      <p:pic>
        <p:nvPicPr>
          <p:cNvPr id="1027" name="Picture 3"/>
          <p:cNvPicPr>
            <a:picLocks noChangeAspect="1" noChangeArrowheads="1"/>
          </p:cNvPicPr>
          <p:nvPr/>
        </p:nvPicPr>
        <p:blipFill>
          <a:blip r:embed="rId2" cstate="print"/>
          <a:srcRect/>
          <a:stretch>
            <a:fillRect/>
          </a:stretch>
        </p:blipFill>
        <p:spPr bwMode="auto">
          <a:xfrm>
            <a:off x="577081" y="2852936"/>
            <a:ext cx="7595319" cy="4176464"/>
          </a:xfrm>
          <a:prstGeom prst="rect">
            <a:avLst/>
          </a:prstGeom>
          <a:noFill/>
          <a:ln w="9525">
            <a:noFill/>
            <a:miter lim="800000"/>
            <a:headEnd/>
            <a:tailEnd/>
          </a:ln>
          <a:effectLst/>
        </p:spPr>
      </p:pic>
      <p:sp>
        <p:nvSpPr>
          <p:cNvPr id="7" name="テキスト ボックス 6"/>
          <p:cNvSpPr txBox="1"/>
          <p:nvPr/>
        </p:nvSpPr>
        <p:spPr>
          <a:xfrm>
            <a:off x="6431152" y="2793984"/>
            <a:ext cx="1196481" cy="338554"/>
          </a:xfrm>
          <a:prstGeom prst="rect">
            <a:avLst/>
          </a:prstGeom>
          <a:noFill/>
        </p:spPr>
        <p:txBody>
          <a:bodyPr wrap="none" rtlCol="0">
            <a:spAutoFit/>
          </a:bodyPr>
          <a:lstStyle/>
          <a:p>
            <a:r>
              <a:rPr kumimoji="1" lang="en-US" altLang="ja-JP" sz="1600" dirty="0" smtClean="0"/>
              <a:t>(Age: 20-35)</a:t>
            </a:r>
            <a:endParaRPr kumimoji="1" lang="ja-JP"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GB" altLang="ja-JP" dirty="0" smtClean="0"/>
              <a:t>Proposal 2 (2/2)</a:t>
            </a:r>
            <a:endParaRPr kumimoji="1" lang="ja-JP" altLang="en-US" dirty="0"/>
          </a:p>
        </p:txBody>
      </p:sp>
      <p:sp>
        <p:nvSpPr>
          <p:cNvPr id="5" name="テキスト ボックス 4"/>
          <p:cNvSpPr txBox="1"/>
          <p:nvPr/>
        </p:nvSpPr>
        <p:spPr>
          <a:xfrm>
            <a:off x="467544" y="1124744"/>
            <a:ext cx="8280919" cy="4970591"/>
          </a:xfrm>
          <a:prstGeom prst="rect">
            <a:avLst/>
          </a:prstGeom>
          <a:noFill/>
        </p:spPr>
        <p:txBody>
          <a:bodyPr wrap="square" rtlCol="0">
            <a:spAutoFit/>
          </a:bodyPr>
          <a:lstStyle/>
          <a:p>
            <a:pPr lvl="0"/>
            <a:r>
              <a:rPr lang="en-US" altLang="ja-JP" sz="2800" dirty="0" smtClean="0"/>
              <a:t>b) Consider stereo acuity of observer</a:t>
            </a:r>
          </a:p>
          <a:p>
            <a:pPr lvl="0"/>
            <a:r>
              <a:rPr lang="en-US" altLang="ja-JP" sz="2200" dirty="0" smtClean="0"/>
              <a:t>Therefore,  VQEG should check and report the observers’ information (e.g. stereo acuity) in order to analyze its impact if necessary.</a:t>
            </a:r>
          </a:p>
          <a:p>
            <a:pPr lvl="0"/>
            <a:endParaRPr lang="en-US" altLang="ja-JP" sz="900" dirty="0" smtClean="0"/>
          </a:p>
          <a:p>
            <a:pPr lvl="0"/>
            <a:r>
              <a:rPr lang="en-US" altLang="ja-JP" sz="2000" dirty="0" smtClean="0"/>
              <a:t>The conceivable parameters are as follows.</a:t>
            </a:r>
          </a:p>
          <a:p>
            <a:pPr lvl="0"/>
            <a:r>
              <a:rPr lang="en-US" altLang="ja-JP" sz="2400" dirty="0" smtClean="0"/>
              <a:t>- Essential parameters</a:t>
            </a:r>
          </a:p>
          <a:p>
            <a:pPr lvl="0"/>
            <a:r>
              <a:rPr lang="ja-JP" altLang="en-US" sz="2000" dirty="0" smtClean="0"/>
              <a:t>　　</a:t>
            </a:r>
            <a:r>
              <a:rPr lang="en-US" altLang="ja-JP" sz="2000" dirty="0" smtClean="0"/>
              <a:t>Stereoscopic visual acuity (fine </a:t>
            </a:r>
            <a:r>
              <a:rPr lang="en-US" altLang="ja-JP" sz="2000" dirty="0" err="1" smtClean="0"/>
              <a:t>stereopsis</a:t>
            </a:r>
            <a:r>
              <a:rPr lang="en-US" altLang="ja-JP" sz="2000" dirty="0" smtClean="0"/>
              <a:t>), </a:t>
            </a:r>
          </a:p>
          <a:p>
            <a:pPr lvl="0"/>
            <a:r>
              <a:rPr lang="ja-JP" altLang="en-US" sz="2000" dirty="0" smtClean="0"/>
              <a:t>　　</a:t>
            </a:r>
            <a:r>
              <a:rPr lang="en-US" altLang="ja-JP" sz="2000" dirty="0" smtClean="0"/>
              <a:t>binocular </a:t>
            </a:r>
            <a:r>
              <a:rPr lang="en-US" altLang="ja-JP" sz="2000" dirty="0" err="1" smtClean="0"/>
              <a:t>stereopsis</a:t>
            </a:r>
            <a:r>
              <a:rPr lang="en-US" altLang="ja-JP" sz="2000" dirty="0" smtClean="0"/>
              <a:t> (simultaneous perception, binocular fusion, coarse </a:t>
            </a:r>
            <a:r>
              <a:rPr lang="ja-JP" altLang="en-US" sz="2000" dirty="0" smtClean="0"/>
              <a:t>　　</a:t>
            </a:r>
            <a:endParaRPr lang="en-US" altLang="ja-JP" sz="2000" dirty="0" smtClean="0"/>
          </a:p>
          <a:p>
            <a:pPr lvl="0"/>
            <a:r>
              <a:rPr lang="ja-JP" altLang="en-US" sz="2000" dirty="0" smtClean="0"/>
              <a:t>　　　</a:t>
            </a:r>
            <a:r>
              <a:rPr lang="en-US" altLang="ja-JP" sz="2000" dirty="0" err="1" smtClean="0"/>
              <a:t>stereopsis</a:t>
            </a:r>
            <a:r>
              <a:rPr lang="en-US" altLang="ja-JP" sz="2000" dirty="0" smtClean="0"/>
              <a:t>), </a:t>
            </a:r>
          </a:p>
          <a:p>
            <a:pPr lvl="0"/>
            <a:r>
              <a:rPr lang="ja-JP" altLang="en-US" sz="2000" dirty="0" smtClean="0"/>
              <a:t>　　</a:t>
            </a:r>
            <a:r>
              <a:rPr lang="en-US" altLang="ja-JP" sz="2000" dirty="0" smtClean="0"/>
              <a:t>fusion area examination </a:t>
            </a:r>
          </a:p>
          <a:p>
            <a:pPr lvl="0"/>
            <a:r>
              <a:rPr lang="en-US" altLang="ja-JP" sz="2400" dirty="0" smtClean="0"/>
              <a:t>-Optional parameters</a:t>
            </a:r>
          </a:p>
          <a:p>
            <a:pPr lvl="0"/>
            <a:r>
              <a:rPr lang="ja-JP" altLang="en-US" sz="2400" dirty="0" smtClean="0"/>
              <a:t>　　</a:t>
            </a:r>
            <a:r>
              <a:rPr lang="en-US" altLang="ja-JP" sz="2000" dirty="0" smtClean="0"/>
              <a:t>Strabismus/</a:t>
            </a:r>
            <a:r>
              <a:rPr lang="en-US" altLang="ja-JP" sz="2000" dirty="0" err="1" smtClean="0"/>
              <a:t>amblyopia</a:t>
            </a:r>
            <a:r>
              <a:rPr lang="en-US" altLang="ja-JP" sz="2000" dirty="0" smtClean="0"/>
              <a:t> (self-enumeration or examination by an </a:t>
            </a:r>
            <a:r>
              <a:rPr lang="ja-JP" altLang="en-US" sz="2000" dirty="0" smtClean="0"/>
              <a:t>　</a:t>
            </a:r>
            <a:endParaRPr lang="en-US" altLang="ja-JP" sz="2000" dirty="0" smtClean="0"/>
          </a:p>
          <a:p>
            <a:pPr lvl="0"/>
            <a:r>
              <a:rPr lang="ja-JP" altLang="en-US" sz="2000" dirty="0" smtClean="0"/>
              <a:t>　　　</a:t>
            </a:r>
            <a:r>
              <a:rPr lang="en-US" altLang="ja-JP" sz="2000" dirty="0" smtClean="0"/>
              <a:t>ophthalmologist), </a:t>
            </a:r>
          </a:p>
          <a:p>
            <a:pPr lvl="0"/>
            <a:r>
              <a:rPr lang="ja-JP" altLang="en-US" sz="2000" dirty="0" smtClean="0"/>
              <a:t>　　</a:t>
            </a:r>
            <a:r>
              <a:rPr lang="en-US" altLang="ja-JP" sz="2000" dirty="0" err="1" smtClean="0"/>
              <a:t>heterophoria</a:t>
            </a:r>
            <a:r>
              <a:rPr lang="en-US" altLang="ja-JP" sz="2000" dirty="0" smtClean="0"/>
              <a:t> (over 10 prism </a:t>
            </a:r>
            <a:r>
              <a:rPr lang="en-US" altLang="ja-JP" sz="2000" dirty="0" err="1" smtClean="0"/>
              <a:t>diopters</a:t>
            </a:r>
            <a:r>
              <a:rPr lang="en-US" altLang="ja-JP" sz="2000" dirty="0" smtClean="0"/>
              <a:t>), </a:t>
            </a:r>
          </a:p>
          <a:p>
            <a:pPr lvl="0"/>
            <a:r>
              <a:rPr lang="ja-JP" altLang="en-US" sz="2000" dirty="0" smtClean="0"/>
              <a:t>　　</a:t>
            </a:r>
            <a:r>
              <a:rPr lang="en-US" altLang="ja-JP" sz="2000" dirty="0" err="1" smtClean="0"/>
              <a:t>anisometropia</a:t>
            </a:r>
            <a:r>
              <a:rPr lang="en-US" altLang="ja-JP" sz="2000" dirty="0" smtClean="0"/>
              <a:t> (over 2 </a:t>
            </a:r>
            <a:r>
              <a:rPr lang="en-US" altLang="ja-JP" sz="2000" dirty="0" err="1" smtClean="0"/>
              <a:t>diopters</a:t>
            </a:r>
            <a:r>
              <a:rPr lang="en-US" altLang="ja-JP" sz="20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GB" altLang="ja-JP" dirty="0" smtClean="0"/>
              <a:t>Proposal 3</a:t>
            </a:r>
            <a:endParaRPr kumimoji="1" lang="ja-JP" altLang="en-US" dirty="0"/>
          </a:p>
        </p:txBody>
      </p:sp>
      <p:sp>
        <p:nvSpPr>
          <p:cNvPr id="5" name="テキスト ボックス 4"/>
          <p:cNvSpPr txBox="1"/>
          <p:nvPr/>
        </p:nvSpPr>
        <p:spPr>
          <a:xfrm>
            <a:off x="467544" y="1124744"/>
            <a:ext cx="8280919" cy="5016758"/>
          </a:xfrm>
          <a:prstGeom prst="rect">
            <a:avLst/>
          </a:prstGeom>
          <a:noFill/>
        </p:spPr>
        <p:txBody>
          <a:bodyPr wrap="square" rtlCol="0">
            <a:spAutoFit/>
          </a:bodyPr>
          <a:lstStyle/>
          <a:p>
            <a:pPr lvl="0"/>
            <a:r>
              <a:rPr lang="en-US" altLang="ja-JP" sz="2800" dirty="0" smtClean="0"/>
              <a:t>c) Clarify the quality characteristics between professional monitors and consumer monitors.</a:t>
            </a:r>
          </a:p>
          <a:p>
            <a:pPr lvl="0"/>
            <a:endParaRPr lang="en-US" altLang="ja-JP" sz="2400" dirty="0" smtClean="0"/>
          </a:p>
          <a:p>
            <a:pPr lvl="0">
              <a:buFontTx/>
              <a:buChar char="-"/>
            </a:pPr>
            <a:r>
              <a:rPr lang="en-US" altLang="ja-JP" sz="2400" dirty="0" smtClean="0"/>
              <a:t> 3D video service operators do not use consumer monitors to perform a strict subjective test. However, VQEG is attempting to clarify 3D monitor conditions (e.g. cross talk, contrast) using consumer monitors. </a:t>
            </a:r>
          </a:p>
          <a:p>
            <a:pPr lvl="0"/>
            <a:endParaRPr lang="en-US" altLang="ja-JP" sz="2400" dirty="0" smtClean="0"/>
          </a:p>
          <a:p>
            <a:pPr lvl="0">
              <a:buFontTx/>
              <a:buChar char="-"/>
            </a:pPr>
            <a:r>
              <a:rPr lang="en-US" altLang="ja-JP" sz="2400" dirty="0" smtClean="0"/>
              <a:t> We propose that VQEG add the condition to use professional monitors as an examination object and to confirm that there is no difference in quality characteristics between professional and consumer monitors. NTT is capable of conducting the test for this clarification.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GB" altLang="ja-JP" dirty="0" smtClean="0"/>
              <a:t>Information</a:t>
            </a:r>
            <a:endParaRPr kumimoji="1" lang="ja-JP" altLang="en-US" dirty="0"/>
          </a:p>
        </p:txBody>
      </p:sp>
      <p:sp>
        <p:nvSpPr>
          <p:cNvPr id="81" name="テキスト ボックス 80"/>
          <p:cNvSpPr txBox="1"/>
          <p:nvPr/>
        </p:nvSpPr>
        <p:spPr>
          <a:xfrm>
            <a:off x="467545" y="1268760"/>
            <a:ext cx="8136903" cy="2554545"/>
          </a:xfrm>
          <a:prstGeom prst="rect">
            <a:avLst/>
          </a:prstGeom>
          <a:noFill/>
        </p:spPr>
        <p:txBody>
          <a:bodyPr wrap="square" rtlCol="0">
            <a:spAutoFit/>
          </a:bodyPr>
          <a:lstStyle/>
          <a:p>
            <a:pPr lvl="0"/>
            <a:r>
              <a:rPr lang="en-US" altLang="ja-JP" sz="2400" dirty="0" smtClean="0"/>
              <a:t>URCF (Ultra-Realistic Communications Forum) to which NTT belongs have released some findings of fatigue caused by watching 3DTV based on an experiment using 500 adult participants for one hour. </a:t>
            </a:r>
            <a:endParaRPr lang="en-US" altLang="ja-JP" sz="2400" dirty="0" smtClean="0"/>
          </a:p>
          <a:p>
            <a:pPr lvl="0"/>
            <a:endParaRPr lang="en-US" altLang="ja-JP" sz="2400" dirty="0" smtClean="0"/>
          </a:p>
          <a:p>
            <a:r>
              <a:rPr lang="en-US" altLang="ja-JP" sz="2000" dirty="0" smtClean="0"/>
              <a:t>If you want to know,  please access </a:t>
            </a:r>
            <a:r>
              <a:rPr lang="en-US" altLang="ja-JP" sz="2000" dirty="0" smtClean="0"/>
              <a:t>the following </a:t>
            </a:r>
            <a:r>
              <a:rPr lang="en-US" altLang="ja-JP" sz="2000" dirty="0" smtClean="0"/>
              <a:t>reference (</a:t>
            </a:r>
            <a:r>
              <a:rPr lang="en-US" altLang="ja-JP" sz="2000" dirty="0" smtClean="0"/>
              <a:t>in </a:t>
            </a:r>
            <a:r>
              <a:rPr lang="en-US" altLang="ja-JP" sz="2000" dirty="0" smtClean="0"/>
              <a:t>Japanese):</a:t>
            </a:r>
            <a:endParaRPr lang="en-US" altLang="ja-JP" sz="2000" dirty="0" smtClean="0"/>
          </a:p>
          <a:p>
            <a:pPr lvl="0"/>
            <a:r>
              <a:rPr lang="en-US" altLang="ja-JP" sz="2000" dirty="0" smtClean="0"/>
              <a:t>https</a:t>
            </a:r>
            <a:r>
              <a:rPr lang="en-US" altLang="ja-JP" sz="2000" dirty="0" smtClean="0"/>
              <a:t>://</a:t>
            </a:r>
            <a:r>
              <a:rPr lang="en-US" altLang="ja-JP" sz="2000" dirty="0" smtClean="0"/>
              <a:t>www.mmjp.or.jp/ssl.scat.or.jp/urcf/precondition.htm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lang="en-GB" altLang="ja-JP" dirty="0" smtClean="0"/>
              <a:t>Condition</a:t>
            </a:r>
            <a:endParaRPr kumimoji="1" lang="ja-JP" altLang="en-US" dirty="0"/>
          </a:p>
        </p:txBody>
      </p:sp>
      <p:grpSp>
        <p:nvGrpSpPr>
          <p:cNvPr id="11" name="グループ化 10"/>
          <p:cNvGrpSpPr/>
          <p:nvPr/>
        </p:nvGrpSpPr>
        <p:grpSpPr>
          <a:xfrm>
            <a:off x="827584" y="4197085"/>
            <a:ext cx="4248472" cy="2832315"/>
            <a:chOff x="107504" y="2276872"/>
            <a:chExt cx="5211683" cy="3384376"/>
          </a:xfrm>
        </p:grpSpPr>
        <p:pic>
          <p:nvPicPr>
            <p:cNvPr id="4098" name="Picture 2"/>
            <p:cNvPicPr>
              <a:picLocks noChangeAspect="1" noChangeArrowheads="1"/>
            </p:cNvPicPr>
            <p:nvPr/>
          </p:nvPicPr>
          <p:blipFill>
            <a:blip r:embed="rId2" cstate="print"/>
            <a:srcRect/>
            <a:stretch>
              <a:fillRect/>
            </a:stretch>
          </p:blipFill>
          <p:spPr bwMode="auto">
            <a:xfrm>
              <a:off x="107504" y="2276872"/>
              <a:ext cx="5211683" cy="3384376"/>
            </a:xfrm>
            <a:prstGeom prst="rect">
              <a:avLst/>
            </a:prstGeom>
            <a:noFill/>
            <a:ln w="9525">
              <a:noFill/>
              <a:miter lim="800000"/>
              <a:headEnd/>
              <a:tailEnd/>
            </a:ln>
          </p:spPr>
        </p:pic>
        <p:sp>
          <p:nvSpPr>
            <p:cNvPr id="7" name="テキスト ボックス 6"/>
            <p:cNvSpPr txBox="1"/>
            <p:nvPr/>
          </p:nvSpPr>
          <p:spPr>
            <a:xfrm>
              <a:off x="179513" y="2420887"/>
              <a:ext cx="848878" cy="406842"/>
            </a:xfrm>
            <a:prstGeom prst="rect">
              <a:avLst/>
            </a:prstGeom>
            <a:solidFill>
              <a:schemeClr val="bg1"/>
            </a:solidFill>
          </p:spPr>
          <p:txBody>
            <a:bodyPr wrap="none" rtlCol="0">
              <a:spAutoFit/>
            </a:bodyPr>
            <a:lstStyle/>
            <a:p>
              <a:r>
                <a:rPr kumimoji="1" lang="en-US" altLang="ja-JP" sz="1200" dirty="0" smtClean="0"/>
                <a:t>3DTV</a:t>
              </a:r>
              <a:endParaRPr kumimoji="1" lang="ja-JP" altLang="en-US" sz="1200" dirty="0"/>
            </a:p>
          </p:txBody>
        </p:sp>
        <p:sp>
          <p:nvSpPr>
            <p:cNvPr id="9" name="テキスト ボックス 8"/>
            <p:cNvSpPr txBox="1"/>
            <p:nvPr/>
          </p:nvSpPr>
          <p:spPr>
            <a:xfrm>
              <a:off x="739810" y="3933057"/>
              <a:ext cx="560762" cy="237325"/>
            </a:xfrm>
            <a:prstGeom prst="rect">
              <a:avLst/>
            </a:prstGeom>
            <a:solidFill>
              <a:schemeClr val="bg1"/>
            </a:solidFill>
          </p:spPr>
          <p:txBody>
            <a:bodyPr wrap="none" lIns="0" tIns="0" rIns="0" bIns="0" rtlCol="0">
              <a:spAutoFit/>
            </a:bodyPr>
            <a:lstStyle/>
            <a:p>
              <a:r>
                <a:rPr kumimoji="1" lang="en-US" altLang="ja-JP" sz="1050" dirty="0" smtClean="0"/>
                <a:t>degree</a:t>
              </a:r>
              <a:endParaRPr kumimoji="1" lang="ja-JP" altLang="en-US" sz="1050" dirty="0"/>
            </a:p>
          </p:txBody>
        </p:sp>
        <p:sp>
          <p:nvSpPr>
            <p:cNvPr id="10" name="テキスト ボックス 9"/>
            <p:cNvSpPr txBox="1"/>
            <p:nvPr/>
          </p:nvSpPr>
          <p:spPr>
            <a:xfrm>
              <a:off x="1691680" y="5085184"/>
              <a:ext cx="1872208" cy="237325"/>
            </a:xfrm>
            <a:prstGeom prst="rect">
              <a:avLst/>
            </a:prstGeom>
            <a:solidFill>
              <a:schemeClr val="bg1"/>
            </a:solidFill>
          </p:spPr>
          <p:txBody>
            <a:bodyPr wrap="square" lIns="0" tIns="0" rIns="0" bIns="0" rtlCol="0">
              <a:spAutoFit/>
            </a:bodyPr>
            <a:lstStyle/>
            <a:p>
              <a:r>
                <a:rPr kumimoji="1" lang="en-US" altLang="ja-JP" sz="1050" dirty="0" smtClean="0"/>
                <a:t>H : Height of display</a:t>
              </a:r>
              <a:endParaRPr kumimoji="1" lang="ja-JP" altLang="en-US" sz="1050" dirty="0"/>
            </a:p>
          </p:txBody>
        </p:sp>
      </p:grpSp>
      <p:grpSp>
        <p:nvGrpSpPr>
          <p:cNvPr id="23" name="グループ化 22"/>
          <p:cNvGrpSpPr/>
          <p:nvPr/>
        </p:nvGrpSpPr>
        <p:grpSpPr>
          <a:xfrm>
            <a:off x="5004048" y="4177966"/>
            <a:ext cx="3330846" cy="2644265"/>
            <a:chOff x="4716016" y="2492896"/>
            <a:chExt cx="4104456" cy="3258412"/>
          </a:xfrm>
        </p:grpSpPr>
        <p:pic>
          <p:nvPicPr>
            <p:cNvPr id="12" name="Picture 3"/>
            <p:cNvPicPr>
              <a:picLocks noChangeAspect="1" noChangeArrowheads="1"/>
            </p:cNvPicPr>
            <p:nvPr/>
          </p:nvPicPr>
          <p:blipFill>
            <a:blip r:embed="rId3" cstate="print"/>
            <a:srcRect/>
            <a:stretch>
              <a:fillRect/>
            </a:stretch>
          </p:blipFill>
          <p:spPr bwMode="auto">
            <a:xfrm>
              <a:off x="4716016" y="2492896"/>
              <a:ext cx="4104456" cy="3258412"/>
            </a:xfrm>
            <a:prstGeom prst="rect">
              <a:avLst/>
            </a:prstGeom>
            <a:noFill/>
            <a:ln w="9525">
              <a:noFill/>
              <a:miter lim="800000"/>
              <a:headEnd/>
              <a:tailEnd/>
            </a:ln>
          </p:spPr>
        </p:pic>
        <p:sp>
          <p:nvSpPr>
            <p:cNvPr id="13" name="テキスト ボックス 12"/>
            <p:cNvSpPr txBox="1"/>
            <p:nvPr/>
          </p:nvSpPr>
          <p:spPr>
            <a:xfrm>
              <a:off x="5955918" y="5005303"/>
              <a:ext cx="794075" cy="189629"/>
            </a:xfrm>
            <a:prstGeom prst="rect">
              <a:avLst/>
            </a:prstGeom>
            <a:solidFill>
              <a:schemeClr val="bg1"/>
            </a:solidFill>
          </p:spPr>
          <p:txBody>
            <a:bodyPr wrap="none" lIns="0" tIns="0" rIns="0" bIns="0" rtlCol="0">
              <a:spAutoFit/>
            </a:bodyPr>
            <a:lstStyle/>
            <a:p>
              <a:r>
                <a:rPr lang="en-US" altLang="ja-JP" sz="1000" dirty="0" smtClean="0"/>
                <a:t>years female</a:t>
              </a:r>
              <a:endParaRPr kumimoji="1" lang="ja-JP" altLang="en-US" sz="1000" dirty="0"/>
            </a:p>
          </p:txBody>
        </p:sp>
        <p:sp>
          <p:nvSpPr>
            <p:cNvPr id="14" name="テキスト ボックス 13"/>
            <p:cNvSpPr txBox="1"/>
            <p:nvPr/>
          </p:nvSpPr>
          <p:spPr>
            <a:xfrm>
              <a:off x="5940153" y="5157702"/>
              <a:ext cx="794075" cy="189629"/>
            </a:xfrm>
            <a:prstGeom prst="rect">
              <a:avLst/>
            </a:prstGeom>
            <a:solidFill>
              <a:schemeClr val="bg1"/>
            </a:solidFill>
          </p:spPr>
          <p:txBody>
            <a:bodyPr wrap="none" lIns="0" tIns="0" rIns="0" bIns="0" rtlCol="0">
              <a:spAutoFit/>
            </a:bodyPr>
            <a:lstStyle/>
            <a:p>
              <a:r>
                <a:rPr lang="en-US" altLang="ja-JP" sz="1000" dirty="0" smtClean="0"/>
                <a:t>years female</a:t>
              </a:r>
              <a:endParaRPr kumimoji="1" lang="ja-JP" altLang="en-US" sz="1000" dirty="0"/>
            </a:p>
          </p:txBody>
        </p:sp>
        <p:sp>
          <p:nvSpPr>
            <p:cNvPr id="15" name="テキスト ボックス 14"/>
            <p:cNvSpPr txBox="1"/>
            <p:nvPr/>
          </p:nvSpPr>
          <p:spPr>
            <a:xfrm>
              <a:off x="4893481" y="2517041"/>
              <a:ext cx="2304256" cy="208593"/>
            </a:xfrm>
            <a:prstGeom prst="rect">
              <a:avLst/>
            </a:prstGeom>
            <a:solidFill>
              <a:schemeClr val="bg1"/>
            </a:solidFill>
          </p:spPr>
          <p:txBody>
            <a:bodyPr wrap="square" lIns="0" tIns="0" rIns="0" bIns="0" rtlCol="0">
              <a:spAutoFit/>
            </a:bodyPr>
            <a:lstStyle/>
            <a:p>
              <a:r>
                <a:rPr kumimoji="1" lang="en-US" altLang="ja-JP" sz="1100" dirty="0" smtClean="0"/>
                <a:t>Participants (number of person)</a:t>
              </a:r>
              <a:endParaRPr kumimoji="1" lang="ja-JP" altLang="en-US" sz="1100" dirty="0"/>
            </a:p>
          </p:txBody>
        </p:sp>
        <p:sp>
          <p:nvSpPr>
            <p:cNvPr id="16" name="テキスト ボックス 15"/>
            <p:cNvSpPr txBox="1"/>
            <p:nvPr/>
          </p:nvSpPr>
          <p:spPr>
            <a:xfrm>
              <a:off x="5949095" y="5311153"/>
              <a:ext cx="794075" cy="189629"/>
            </a:xfrm>
            <a:prstGeom prst="rect">
              <a:avLst/>
            </a:prstGeom>
            <a:solidFill>
              <a:schemeClr val="bg1"/>
            </a:solidFill>
          </p:spPr>
          <p:txBody>
            <a:bodyPr wrap="none" lIns="0" tIns="0" rIns="0" bIns="0" rtlCol="0">
              <a:spAutoFit/>
            </a:bodyPr>
            <a:lstStyle/>
            <a:p>
              <a:r>
                <a:rPr lang="en-US" altLang="ja-JP" sz="1000" dirty="0" smtClean="0"/>
                <a:t>years female</a:t>
              </a:r>
              <a:endParaRPr kumimoji="1" lang="ja-JP" altLang="en-US" sz="1000" dirty="0"/>
            </a:p>
          </p:txBody>
        </p:sp>
        <p:sp>
          <p:nvSpPr>
            <p:cNvPr id="17" name="テキスト ボックス 16"/>
            <p:cNvSpPr txBox="1"/>
            <p:nvPr/>
          </p:nvSpPr>
          <p:spPr>
            <a:xfrm>
              <a:off x="5962542" y="5460990"/>
              <a:ext cx="794075" cy="189629"/>
            </a:xfrm>
            <a:prstGeom prst="rect">
              <a:avLst/>
            </a:prstGeom>
            <a:solidFill>
              <a:schemeClr val="bg1"/>
            </a:solidFill>
          </p:spPr>
          <p:txBody>
            <a:bodyPr wrap="none" lIns="0" tIns="0" rIns="0" bIns="0" rtlCol="0">
              <a:spAutoFit/>
            </a:bodyPr>
            <a:lstStyle/>
            <a:p>
              <a:r>
                <a:rPr lang="en-US" altLang="ja-JP" sz="1000" dirty="0" smtClean="0"/>
                <a:t>years female</a:t>
              </a:r>
              <a:endParaRPr kumimoji="1" lang="ja-JP" altLang="en-US" sz="1000" dirty="0"/>
            </a:p>
          </p:txBody>
        </p:sp>
        <p:sp>
          <p:nvSpPr>
            <p:cNvPr id="18" name="テキスト ボックス 17"/>
            <p:cNvSpPr txBox="1"/>
            <p:nvPr/>
          </p:nvSpPr>
          <p:spPr>
            <a:xfrm>
              <a:off x="7900134" y="5012124"/>
              <a:ext cx="679507" cy="189629"/>
            </a:xfrm>
            <a:prstGeom prst="rect">
              <a:avLst/>
            </a:prstGeom>
            <a:solidFill>
              <a:schemeClr val="bg1"/>
            </a:solidFill>
          </p:spPr>
          <p:txBody>
            <a:bodyPr wrap="none" lIns="0" tIns="0" rIns="0" bIns="0" rtlCol="0">
              <a:spAutoFit/>
            </a:bodyPr>
            <a:lstStyle/>
            <a:p>
              <a:r>
                <a:rPr lang="en-US" altLang="ja-JP" sz="1000" dirty="0" smtClean="0"/>
                <a:t>years male</a:t>
              </a:r>
              <a:endParaRPr kumimoji="1" lang="ja-JP" altLang="en-US" sz="1000" dirty="0"/>
            </a:p>
          </p:txBody>
        </p:sp>
        <p:sp>
          <p:nvSpPr>
            <p:cNvPr id="19" name="テキスト ボックス 18"/>
            <p:cNvSpPr txBox="1"/>
            <p:nvPr/>
          </p:nvSpPr>
          <p:spPr>
            <a:xfrm>
              <a:off x="7884368" y="5165576"/>
              <a:ext cx="679507" cy="189629"/>
            </a:xfrm>
            <a:prstGeom prst="rect">
              <a:avLst/>
            </a:prstGeom>
            <a:solidFill>
              <a:schemeClr val="bg1"/>
            </a:solidFill>
          </p:spPr>
          <p:txBody>
            <a:bodyPr wrap="none" lIns="0" tIns="0" rIns="0" bIns="0" rtlCol="0">
              <a:spAutoFit/>
            </a:bodyPr>
            <a:lstStyle/>
            <a:p>
              <a:r>
                <a:rPr lang="en-US" altLang="ja-JP" sz="1000" dirty="0" smtClean="0"/>
                <a:t>years male</a:t>
              </a:r>
              <a:endParaRPr kumimoji="1" lang="ja-JP" altLang="en-US" sz="1000" dirty="0"/>
            </a:p>
          </p:txBody>
        </p:sp>
        <p:sp>
          <p:nvSpPr>
            <p:cNvPr id="20" name="テキスト ボックス 19"/>
            <p:cNvSpPr txBox="1"/>
            <p:nvPr/>
          </p:nvSpPr>
          <p:spPr>
            <a:xfrm>
              <a:off x="7893312" y="5317976"/>
              <a:ext cx="679507" cy="189629"/>
            </a:xfrm>
            <a:prstGeom prst="rect">
              <a:avLst/>
            </a:prstGeom>
            <a:solidFill>
              <a:schemeClr val="bg1"/>
            </a:solidFill>
          </p:spPr>
          <p:txBody>
            <a:bodyPr wrap="none" lIns="0" tIns="0" rIns="0" bIns="0" rtlCol="0">
              <a:spAutoFit/>
            </a:bodyPr>
            <a:lstStyle/>
            <a:p>
              <a:r>
                <a:rPr lang="en-US" altLang="ja-JP" sz="1000" dirty="0" smtClean="0"/>
                <a:t>years male</a:t>
              </a:r>
              <a:endParaRPr kumimoji="1" lang="ja-JP" altLang="en-US" sz="1000" dirty="0"/>
            </a:p>
          </p:txBody>
        </p:sp>
        <p:sp>
          <p:nvSpPr>
            <p:cNvPr id="21" name="テキスト ボックス 20"/>
            <p:cNvSpPr txBox="1"/>
            <p:nvPr/>
          </p:nvSpPr>
          <p:spPr>
            <a:xfrm>
              <a:off x="7906756" y="5467811"/>
              <a:ext cx="679507" cy="189629"/>
            </a:xfrm>
            <a:prstGeom prst="rect">
              <a:avLst/>
            </a:prstGeom>
            <a:solidFill>
              <a:schemeClr val="bg1"/>
            </a:solidFill>
          </p:spPr>
          <p:txBody>
            <a:bodyPr wrap="none" lIns="0" tIns="0" rIns="0" bIns="0" rtlCol="0">
              <a:spAutoFit/>
            </a:bodyPr>
            <a:lstStyle/>
            <a:p>
              <a:r>
                <a:rPr lang="en-US" altLang="ja-JP" sz="1000" dirty="0" smtClean="0"/>
                <a:t>years male</a:t>
              </a:r>
              <a:endParaRPr kumimoji="1" lang="ja-JP" altLang="en-US" sz="1000" dirty="0"/>
            </a:p>
          </p:txBody>
        </p:sp>
      </p:grpSp>
      <p:pic>
        <p:nvPicPr>
          <p:cNvPr id="4101" name="Picture 5"/>
          <p:cNvPicPr>
            <a:picLocks noChangeAspect="1" noChangeArrowheads="1"/>
          </p:cNvPicPr>
          <p:nvPr/>
        </p:nvPicPr>
        <p:blipFill>
          <a:blip r:embed="rId4" cstate="print"/>
          <a:srcRect/>
          <a:stretch>
            <a:fillRect/>
          </a:stretch>
        </p:blipFill>
        <p:spPr bwMode="auto">
          <a:xfrm>
            <a:off x="439966" y="1152040"/>
            <a:ext cx="8236490" cy="3024336"/>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14400"/>
          </a:xfrm>
        </p:spPr>
        <p:txBody>
          <a:bodyPr>
            <a:normAutofit/>
          </a:bodyPr>
          <a:lstStyle/>
          <a:p>
            <a:r>
              <a:rPr kumimoji="1" lang="en-US" altLang="ja-JP" dirty="0" smtClean="0"/>
              <a:t>Objective indexes fatigue</a:t>
            </a:r>
            <a:endParaRPr kumimoji="1" lang="ja-JP" altLang="en-US" dirty="0"/>
          </a:p>
        </p:txBody>
      </p:sp>
      <p:pic>
        <p:nvPicPr>
          <p:cNvPr id="6146" name="Picture 2"/>
          <p:cNvPicPr>
            <a:picLocks noChangeAspect="1" noChangeArrowheads="1"/>
          </p:cNvPicPr>
          <p:nvPr/>
        </p:nvPicPr>
        <p:blipFill>
          <a:blip r:embed="rId2" cstate="print"/>
          <a:srcRect/>
          <a:stretch>
            <a:fillRect/>
          </a:stretch>
        </p:blipFill>
        <p:spPr bwMode="auto">
          <a:xfrm>
            <a:off x="5837394" y="3595950"/>
            <a:ext cx="2983078" cy="1995648"/>
          </a:xfrm>
          <a:prstGeom prst="rect">
            <a:avLst/>
          </a:prstGeom>
          <a:noFill/>
          <a:ln w="9525">
            <a:noFill/>
            <a:miter lim="800000"/>
            <a:headEnd/>
            <a:tailEnd/>
          </a:ln>
        </p:spPr>
      </p:pic>
      <p:sp>
        <p:nvSpPr>
          <p:cNvPr id="18" name="正方形/長方形 17"/>
          <p:cNvSpPr/>
          <p:nvPr/>
        </p:nvSpPr>
        <p:spPr>
          <a:xfrm>
            <a:off x="395536" y="3523942"/>
            <a:ext cx="5400600" cy="2785378"/>
          </a:xfrm>
          <a:prstGeom prst="rect">
            <a:avLst/>
          </a:prstGeom>
        </p:spPr>
        <p:txBody>
          <a:bodyPr wrap="square">
            <a:spAutoFit/>
          </a:bodyPr>
          <a:lstStyle/>
          <a:p>
            <a:r>
              <a:rPr lang="ja-JP" altLang="en-US" sz="2400" dirty="0" smtClean="0"/>
              <a:t>◆</a:t>
            </a:r>
            <a:r>
              <a:rPr lang="en-US" altLang="ja-JP" sz="2400" dirty="0" smtClean="0"/>
              <a:t>Advanced Trail Making Test</a:t>
            </a:r>
            <a:r>
              <a:rPr lang="ja-JP" altLang="en-US" sz="2400" dirty="0" smtClean="0"/>
              <a:t>（</a:t>
            </a:r>
            <a:r>
              <a:rPr lang="en-US" altLang="ja-JP" sz="2400" dirty="0" smtClean="0"/>
              <a:t>ATMT</a:t>
            </a:r>
            <a:r>
              <a:rPr lang="ja-JP" altLang="en-US" sz="2400" dirty="0" smtClean="0"/>
              <a:t>）</a:t>
            </a:r>
            <a:endParaRPr lang="en-US" altLang="ja-JP" sz="2400" dirty="0" smtClean="0"/>
          </a:p>
          <a:p>
            <a:r>
              <a:rPr lang="en-US" altLang="ja-JP" dirty="0" smtClean="0"/>
              <a:t>ATMT is a method to evaluate mental fatigue. In this test, circles numbered from 1 to 25 are placed randomly on the display and participants are required to use a computer mouse to click these circles in sequence. See the following reference:</a:t>
            </a:r>
          </a:p>
          <a:p>
            <a:endParaRPr lang="en-US" altLang="ja-JP" sz="500" dirty="0" smtClean="0"/>
          </a:p>
          <a:p>
            <a:r>
              <a:rPr lang="en-US" altLang="ja-JP" sz="1400" dirty="0" err="1" smtClean="0"/>
              <a:t>Kajimoto</a:t>
            </a:r>
            <a:r>
              <a:rPr lang="en-US" altLang="ja-JP" sz="1400" dirty="0" smtClean="0"/>
              <a:t>, O.: Development of a Method of Evaluation of Fatigue and its Economic Impacts. In Fatigue Science for Human Health. Edited by: Watanabe, Y., </a:t>
            </a:r>
            <a:r>
              <a:rPr lang="en-US" altLang="ja-JP" sz="1400" dirty="0" err="1" smtClean="0"/>
              <a:t>Evengard</a:t>
            </a:r>
            <a:r>
              <a:rPr lang="en-US" altLang="ja-JP" sz="1400" dirty="0" smtClean="0"/>
              <a:t>, B., </a:t>
            </a:r>
            <a:r>
              <a:rPr lang="en-US" altLang="ja-JP" sz="1400" dirty="0" err="1" smtClean="0"/>
              <a:t>Natelson</a:t>
            </a:r>
            <a:r>
              <a:rPr lang="en-US" altLang="ja-JP" sz="1400" dirty="0" smtClean="0"/>
              <a:t>, B.H., Jason. L.A., </a:t>
            </a:r>
            <a:r>
              <a:rPr lang="en-US" altLang="ja-JP" sz="1400" dirty="0" err="1" smtClean="0"/>
              <a:t>Kuratsune</a:t>
            </a:r>
            <a:r>
              <a:rPr lang="en-US" altLang="ja-JP" sz="1400" dirty="0" smtClean="0"/>
              <a:t>, H. New </a:t>
            </a:r>
            <a:r>
              <a:rPr lang="en-US" altLang="ja-JP" sz="1400" dirty="0" err="1" smtClean="0"/>
              <a:t>York:Springer</a:t>
            </a:r>
            <a:r>
              <a:rPr lang="en-US" altLang="ja-JP" sz="1400" dirty="0" smtClean="0"/>
              <a:t>; 2008:33-46.</a:t>
            </a:r>
          </a:p>
        </p:txBody>
      </p:sp>
      <p:sp>
        <p:nvSpPr>
          <p:cNvPr id="22" name="正方形/長方形 21"/>
          <p:cNvSpPr/>
          <p:nvPr/>
        </p:nvSpPr>
        <p:spPr>
          <a:xfrm>
            <a:off x="395536" y="1196752"/>
            <a:ext cx="8280920" cy="2062103"/>
          </a:xfrm>
          <a:prstGeom prst="rect">
            <a:avLst/>
          </a:prstGeom>
        </p:spPr>
        <p:txBody>
          <a:bodyPr wrap="square">
            <a:spAutoFit/>
          </a:bodyPr>
          <a:lstStyle/>
          <a:p>
            <a:r>
              <a:rPr lang="ja-JP" altLang="en-US" sz="2000" dirty="0" smtClean="0"/>
              <a:t>◆ </a:t>
            </a:r>
            <a:r>
              <a:rPr lang="en-US" altLang="ja-JP" sz="2000" dirty="0" smtClean="0"/>
              <a:t>Critical Flicker Frequency</a:t>
            </a:r>
            <a:r>
              <a:rPr lang="ja-JP" altLang="en-US" sz="2000" dirty="0" smtClean="0"/>
              <a:t>（</a:t>
            </a:r>
            <a:r>
              <a:rPr lang="en-US" altLang="ja-JP" sz="2000" dirty="0" smtClean="0"/>
              <a:t>CFF</a:t>
            </a:r>
            <a:r>
              <a:rPr lang="ja-JP" altLang="en-US" sz="2000" dirty="0" smtClean="0"/>
              <a:t>）</a:t>
            </a:r>
            <a:endParaRPr lang="en-US" altLang="ja-JP" sz="2000" dirty="0" smtClean="0"/>
          </a:p>
          <a:p>
            <a:r>
              <a:rPr lang="en-US" altLang="ja-JP" dirty="0" smtClean="0"/>
              <a:t>Critical Flicker Frequency is a psychophysical measure of visual temporal resolution. It represents the minimal number of flashes per second at which an intermittent light stimulus provides a continuous sensation, which may show some subject's visual fatigue and visual sensory sensitivity.  Details of the method are described in the following paper:</a:t>
            </a:r>
          </a:p>
          <a:p>
            <a:endParaRPr lang="en-US" altLang="ja-JP" sz="400" dirty="0" smtClean="0"/>
          </a:p>
          <a:p>
            <a:r>
              <a:rPr lang="en-US" altLang="ja-JP" sz="1400" dirty="0" err="1" smtClean="0"/>
              <a:t>Mitsuhashi</a:t>
            </a:r>
            <a:r>
              <a:rPr lang="en-US" altLang="ja-JP" sz="1400" dirty="0" smtClean="0"/>
              <a:t>, T., "Evaluation of Stereoscopic Picture Quality with CFF," Ergonomics, Vol. 39, No. 11, 1996.</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1294</TotalTime>
  <Words>1011</Words>
  <Application>Microsoft Office PowerPoint</Application>
  <PresentationFormat>画面に合わせる (4:3)</PresentationFormat>
  <Paragraphs>123</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アース</vt:lpstr>
      <vt:lpstr>Proposal for subjective test plan of stereoscopic three-dimensional video June 13 2012</vt:lpstr>
      <vt:lpstr>Introduction</vt:lpstr>
      <vt:lpstr>Proposal 1</vt:lpstr>
      <vt:lpstr>Proposal 2 (1/2)</vt:lpstr>
      <vt:lpstr>Proposal 2 (2/2)</vt:lpstr>
      <vt:lpstr>Proposal 3</vt:lpstr>
      <vt:lpstr>Information</vt:lpstr>
      <vt:lpstr>Condition</vt:lpstr>
      <vt:lpstr>Objective indexes fatigue</vt:lpstr>
      <vt:lpstr>Subjective indexes fatigue</vt:lpstr>
      <vt:lpstr>Results 1</vt:lpstr>
      <vt:lpstr>Results 2</vt:lpstr>
      <vt:lpstr>Results 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use of NICT 3D Contents</dc:title>
  <dc:creator>okamoto</dc:creator>
  <cp:lastModifiedBy>okamoto</cp:lastModifiedBy>
  <cp:revision>54</cp:revision>
  <dcterms:created xsi:type="dcterms:W3CDTF">2010-11-16T12:22:00Z</dcterms:created>
  <dcterms:modified xsi:type="dcterms:W3CDTF">2012-06-13T06:44:41Z</dcterms:modified>
</cp:coreProperties>
</file>