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4" r:id="rId6"/>
  </p:sldMasterIdLst>
  <p:notesMasterIdLst>
    <p:notesMasterId r:id="rId11"/>
  </p:notesMasterIdLst>
  <p:sldIdLst>
    <p:sldId id="256" r:id="rId7"/>
    <p:sldId id="275" r:id="rId8"/>
    <p:sldId id="282" r:id="rId9"/>
    <p:sldId id="27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427" y="86"/>
      </p:cViewPr>
      <p:guideLst>
        <p:guide orient="horz" pos="2160"/>
        <p:guide pos="3840"/>
        <p:guide orient="horz" pos="2750"/>
        <p:guide pos="55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2017-05-10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4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90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10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14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2322805"/>
            <a:ext cx="5048250" cy="1107996"/>
          </a:xfrm>
        </p:spPr>
        <p:txBody>
          <a:bodyPr/>
          <a:lstStyle/>
          <a:p>
            <a:r>
              <a:rPr lang="en-GB" sz="2400" dirty="0"/>
              <a:t>Special Session on</a:t>
            </a:r>
            <a:br>
              <a:rPr lang="en-GB" sz="2400" dirty="0"/>
            </a:br>
            <a:r>
              <a:rPr lang="en-GB" sz="2400" dirty="0"/>
              <a:t>Visually Lossless </a:t>
            </a:r>
            <a:r>
              <a:rPr lang="en-GB" sz="2400"/>
              <a:t>Video Quality @ HVEI 2017</a:t>
            </a:r>
            <a:endParaRPr lang="sv-SE" b="0" cap="none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/>
              <a:t>Human Vision and Electronic Imaging 2017 by IS&amp;T at Burlingame, CA, USA, Jan 29 - Feb 2, 2017</a:t>
            </a:r>
            <a:endParaRPr lang="en-US" sz="2800" b="1" dirty="0"/>
          </a:p>
          <a:p>
            <a:r>
              <a:rPr lang="sv-SE" sz="2800" dirty="0"/>
              <a:t>Presentations</a:t>
            </a:r>
          </a:p>
          <a:p>
            <a:pPr lvl="1"/>
            <a:r>
              <a:rPr lang="en-GB" i="1" dirty="0"/>
              <a:t>Detection of Compression </a:t>
            </a:r>
            <a:r>
              <a:rPr lang="en-GB" i="1" dirty="0" err="1"/>
              <a:t>Artifacts</a:t>
            </a:r>
            <a:r>
              <a:rPr lang="en-GB" i="1" dirty="0"/>
              <a:t> on Laboratory, Consumer, and Mobile Displays</a:t>
            </a:r>
            <a:r>
              <a:rPr lang="en-GB" dirty="0"/>
              <a:t> by Y. Zhang, Y. </a:t>
            </a:r>
            <a:r>
              <a:rPr lang="en-GB" dirty="0" err="1"/>
              <a:t>Yaacob</a:t>
            </a:r>
            <a:r>
              <a:rPr lang="en-GB" dirty="0"/>
              <a:t> and D. </a:t>
            </a:r>
            <a:r>
              <a:rPr lang="en-GB" b="1" dirty="0"/>
              <a:t>M. Chandler </a:t>
            </a:r>
            <a:r>
              <a:rPr lang="en-GB" dirty="0">
                <a:solidFill>
                  <a:srgbClr val="FF0000"/>
                </a:solidFill>
              </a:rPr>
              <a:t>(Today@4.30 pm)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i="1" dirty="0"/>
              <a:t>Business Perspectives on Visually Lossless and </a:t>
            </a:r>
            <a:r>
              <a:rPr lang="en-GB" i="1" dirty="0" err="1"/>
              <a:t>Lossy</a:t>
            </a:r>
            <a:r>
              <a:rPr lang="en-GB" i="1" dirty="0"/>
              <a:t> Quality </a:t>
            </a:r>
            <a:r>
              <a:rPr lang="en-GB" dirty="0"/>
              <a:t>by </a:t>
            </a:r>
            <a:r>
              <a:rPr lang="en-GB" b="1" dirty="0"/>
              <a:t>S. Daly </a:t>
            </a:r>
            <a:r>
              <a:rPr lang="en-GB" dirty="0">
                <a:solidFill>
                  <a:srgbClr val="FF0000"/>
                </a:solidFill>
              </a:rPr>
              <a:t>(Tomorrow@10.30 am)</a:t>
            </a:r>
          </a:p>
          <a:p>
            <a:pPr lvl="1"/>
            <a:r>
              <a:rPr lang="en-GB" i="1" dirty="0"/>
              <a:t>Subjective assessment and the criteria for visually lossless compression </a:t>
            </a:r>
            <a:r>
              <a:rPr lang="en-GB" dirty="0"/>
              <a:t>by </a:t>
            </a:r>
            <a:r>
              <a:rPr lang="en-GB" b="1" dirty="0"/>
              <a:t>L. M. Wilcox</a:t>
            </a:r>
            <a:r>
              <a:rPr lang="en-GB" dirty="0"/>
              <a:t>, R. S. Allison and J. Goel </a:t>
            </a:r>
            <a:r>
              <a:rPr lang="en-GB" dirty="0">
                <a:solidFill>
                  <a:srgbClr val="FF0000"/>
                </a:solidFill>
              </a:rPr>
              <a:t>(Today@11.05 am)</a:t>
            </a:r>
            <a:endParaRPr lang="en-GB" dirty="0"/>
          </a:p>
          <a:p>
            <a:pPr lvl="1"/>
            <a:r>
              <a:rPr lang="en-GB" i="1" dirty="0"/>
              <a:t>Usage perspectives on visually lossless and </a:t>
            </a:r>
            <a:r>
              <a:rPr lang="en-GB" i="1" dirty="0" err="1"/>
              <a:t>lossy</a:t>
            </a:r>
            <a:r>
              <a:rPr lang="en-GB" i="1" dirty="0"/>
              <a:t> quality and Assessment</a:t>
            </a:r>
            <a:r>
              <a:rPr lang="en-GB" dirty="0"/>
              <a:t> by H. Colett, J. Knopf, </a:t>
            </a:r>
            <a:r>
              <a:rPr lang="en-GB" b="1" dirty="0"/>
              <a:t>P. Corriveau</a:t>
            </a:r>
            <a:r>
              <a:rPr lang="en-GB" dirty="0"/>
              <a:t> and S.-N. Yang </a:t>
            </a:r>
            <a:r>
              <a:rPr lang="en-GB" dirty="0">
                <a:solidFill>
                  <a:srgbClr val="FF0000"/>
                </a:solidFill>
              </a:rPr>
              <a:t>(Today@1.00 pm)</a:t>
            </a:r>
            <a:endParaRPr lang="en-GB" dirty="0"/>
          </a:p>
          <a:p>
            <a:r>
              <a:rPr lang="sv-SE" sz="2800" dirty="0"/>
              <a:t>Bonus presentation </a:t>
            </a:r>
            <a:r>
              <a:rPr lang="sv-SE" sz="2800" dirty="0" err="1"/>
              <a:t>here</a:t>
            </a:r>
            <a:endParaRPr lang="sv-SE" sz="2800" dirty="0"/>
          </a:p>
          <a:p>
            <a:pPr lvl="1"/>
            <a:r>
              <a:rPr lang="sv-SE" i="1" dirty="0"/>
              <a:t>”</a:t>
            </a:r>
            <a:r>
              <a:rPr lang="en-GB" i="1" dirty="0"/>
              <a:t>Spatial-Temporal Visible Contrast  Energy Predictions of  Detection Thresholds” </a:t>
            </a:r>
            <a:r>
              <a:rPr lang="en-GB" dirty="0"/>
              <a:t>by Al Ahumada (NASA) </a:t>
            </a:r>
            <a:r>
              <a:rPr lang="en-GB" dirty="0">
                <a:solidFill>
                  <a:srgbClr val="FF0000"/>
                </a:solidFill>
              </a:rPr>
              <a:t>(Today@11.30 am)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”</a:t>
            </a:r>
            <a:r>
              <a:rPr lang="en-GB" dirty="0">
                <a:solidFill>
                  <a:srgbClr val="FF0000"/>
                </a:solidFill>
              </a:rPr>
              <a:t> Visually lossless video quality evaluation methodology” by </a:t>
            </a:r>
            <a:r>
              <a:rPr lang="nl-NL" dirty="0">
                <a:solidFill>
                  <a:srgbClr val="FF0000"/>
                </a:solidFill>
              </a:rPr>
              <a:t>Glenn Van Wallendael (Ghent University - imec) </a:t>
            </a:r>
            <a:r>
              <a:rPr lang="en-GB" dirty="0">
                <a:solidFill>
                  <a:srgbClr val="FF0000"/>
                </a:solidFill>
              </a:rPr>
              <a:t>(Today@11.45 am)</a:t>
            </a:r>
          </a:p>
          <a:p>
            <a:pPr lvl="1"/>
            <a:endParaRPr lang="en-GB" dirty="0"/>
          </a:p>
          <a:p>
            <a:pPr lvl="1"/>
            <a:endParaRPr lang="en-GB" i="1" dirty="0"/>
          </a:p>
          <a:p>
            <a:pPr lvl="1"/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en-GB" dirty="0"/>
              <a:t>Special Session on Visually Lossless Video Quality…</a:t>
            </a:r>
          </a:p>
        </p:txBody>
      </p:sp>
    </p:spTree>
    <p:extLst>
      <p:ext uri="{BB962C8B-B14F-4D97-AF65-F5344CB8AC3E}">
        <p14:creationId xmlns:p14="http://schemas.microsoft.com/office/powerpoint/2010/main" val="354225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Human Vision and Electronic Imaging 2017 by IS&amp;T at Burlingame, CA, USA, Jan 29 - Feb 2, 2017</a:t>
            </a:r>
            <a:endParaRPr lang="en-US" sz="2800" b="1" dirty="0"/>
          </a:p>
          <a:p>
            <a:r>
              <a:rPr lang="sv-SE" sz="2800" dirty="0"/>
              <a:t>Panel </a:t>
            </a:r>
            <a:r>
              <a:rPr lang="sv-SE" sz="2800" dirty="0" err="1"/>
              <a:t>discussion</a:t>
            </a:r>
            <a:endParaRPr lang="sv-SE" sz="2800" dirty="0"/>
          </a:p>
          <a:p>
            <a:pPr lvl="1"/>
            <a:r>
              <a:rPr lang="en-GB" dirty="0"/>
              <a:t>Damon Chandler, Shizuoka University, Scott Daly, Dolby, Phil Corriveau, Intel, Edward </a:t>
            </a:r>
            <a:r>
              <a:rPr lang="en-GB" dirty="0" err="1"/>
              <a:t>Delp</a:t>
            </a:r>
            <a:r>
              <a:rPr lang="en-GB" dirty="0"/>
              <a:t>, Purdue University, James Goel, Qualcomm, Laurie Wilcox, York University</a:t>
            </a:r>
            <a:endParaRPr lang="sv-SE" sz="6400" dirty="0"/>
          </a:p>
          <a:p>
            <a:r>
              <a:rPr lang="sv-SE" sz="2800" dirty="0"/>
              <a:t>Paper</a:t>
            </a:r>
          </a:p>
          <a:p>
            <a:pPr lvl="1"/>
            <a:r>
              <a:rPr lang="en-GB" dirty="0"/>
              <a:t>“Industry and business perspectives on the distinctions between visually lossless and </a:t>
            </a:r>
            <a:r>
              <a:rPr lang="en-GB" dirty="0" err="1"/>
              <a:t>lossy</a:t>
            </a:r>
            <a:r>
              <a:rPr lang="en-GB" dirty="0"/>
              <a:t> video quality: Mobile and large format displays”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en-GB" dirty="0"/>
              <a:t>Special Session on Visually Lossless Video Quality…</a:t>
            </a:r>
          </a:p>
        </p:txBody>
      </p:sp>
    </p:spTree>
    <p:extLst>
      <p:ext uri="{BB962C8B-B14F-4D97-AF65-F5344CB8AC3E}">
        <p14:creationId xmlns:p14="http://schemas.microsoft.com/office/powerpoint/2010/main" val="187869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YOU!</a:t>
            </a:r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r>
              <a:rPr lang="sv-SE" dirty="0"/>
              <a:t>Kjell.brunnstrom@ri.se</a:t>
            </a:r>
          </a:p>
          <a:p>
            <a:endParaRPr lang="sv-SE" dirty="0"/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 och innehåll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73AEE90F-064F-46DC-93D7-28D7FA8DD9F6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69E20A4D-8816-4DF6-B04D-4956CAF7B18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4C2DE1C5A2043B93CB33D7FFAD96A" ma:contentTypeVersion="1" ma:contentTypeDescription="Create a new document." ma:contentTypeScope="" ma:versionID="1c4ff9be6a0468f37349232d4a819930">
  <xsd:schema xmlns:xsd="http://www.w3.org/2001/XMLSchema" xmlns:xs="http://www.w3.org/2001/XMLSchema" xmlns:p="http://schemas.microsoft.com/office/2006/metadata/properties" xmlns:ns2="1d59dc40-e442-4fcd-9158-737b43529926" targetNamespace="http://schemas.microsoft.com/office/2006/metadata/properties" ma:root="true" ma:fieldsID="7aad4baa55a019cce82b015a44c4d6eb" ns2:_=""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59dc40-e442-4fcd-9158-737b43529926">H2CUPYHV2D5D-138-18</_dlc_DocId>
    <_dlc_DocIdUrl xmlns="1d59dc40-e442-4fcd-9158-737b43529926">
      <Url>http://internweb.acreo.se/intranet/_layouts/DocIdRedir.aspx?ID=H2CUPYHV2D5D-138-18</Url>
      <Description>H2CUPYHV2D5D-138-18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F0CB0F-0738-42C0-AC6A-AAF08F813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3DE83-D657-4CA3-83F3-EBB264B79DA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59dc40-e442-4fcd-9158-737b43529926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EAD0B3-F67D-4B94-88A4-82277D6F25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6749CFD-2D0C-4257-9564-127B2039543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RISE_PPT_mall_KB</Template>
  <TotalTime>169</TotalTime>
  <Words>289</Words>
  <Application>Microsoft Office PowerPoint</Application>
  <PresentationFormat>Bredbild</PresentationFormat>
  <Paragraphs>30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Calibri</vt:lpstr>
      <vt:lpstr>Georgia</vt:lpstr>
      <vt:lpstr>Wingdings</vt:lpstr>
      <vt:lpstr>Rubrik och innehåll</vt:lpstr>
      <vt:lpstr>Avdelare</vt:lpstr>
      <vt:lpstr>Special Session on Visually Lossless Video Quality @ HVEI 2017</vt:lpstr>
      <vt:lpstr>Special Session on Visually Lossless Video Quality…</vt:lpstr>
      <vt:lpstr>Special Session on Visually Lossless Video Quality…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RUBRIKBILD KOLLAGE</dc:title>
  <dc:creator>Kjell Brunnström</dc:creator>
  <cp:lastModifiedBy>Kjell Brunnström</cp:lastModifiedBy>
  <cp:revision>8</cp:revision>
  <dcterms:created xsi:type="dcterms:W3CDTF">2017-05-06T16:57:25Z</dcterms:created>
  <dcterms:modified xsi:type="dcterms:W3CDTF">2017-05-10T17:58:04Z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0x0101006F04C2DE1C5A2043B93CB33D7FFAD96A</vt:lpwstr>
  </property>
  <property fmtid="{D5CDD505-2E9C-101B-9397-08002B2CF9AE}" pid="3" name="_dlc_DocIdItemGuid">
    <vt:lpwstr>95d6063b-1224-4c97-aabf-85fccf55db0e</vt:lpwstr>
  </property>
</Properties>
</file>