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tags/tag13.xml" ContentType="application/vnd.openxmlformats-officedocument.presentationml.tags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13.xml" ContentType="application/vnd.openxmlformats-officedocument.presentationml.notesSlide+xml"/>
  <Override PartName="/ppt/tags/tag15.xml" ContentType="application/vnd.openxmlformats-officedocument.presentationml.tags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ppt/notesSlides/notesSlide15.xml" ContentType="application/vnd.openxmlformats-officedocument.presentationml.notesSlide+xml"/>
  <Override PartName="/ppt/tags/tag17.xml" ContentType="application/vnd.openxmlformats-officedocument.presentationml.tags+xml"/>
  <Override PartName="/ppt/notesSlides/notesSlide16.xml" ContentType="application/vnd.openxmlformats-officedocument.presentationml.notesSlide+xml"/>
  <Override PartName="/ppt/tags/tag18.xml" ContentType="application/vnd.openxmlformats-officedocument.presentationml.tags+xml"/>
  <Override PartName="/ppt/notesSlides/notesSlide17.xml" ContentType="application/vnd.openxmlformats-officedocument.presentationml.notesSlide+xml"/>
  <Override PartName="/ppt/tags/tag19.xml" ContentType="application/vnd.openxmlformats-officedocument.presentationml.tags+xml"/>
  <Override PartName="/ppt/notesSlides/notesSlide18.xml" ContentType="application/vnd.openxmlformats-officedocument.presentationml.notesSlide+xml"/>
  <Override PartName="/ppt/tags/tag20.xml" ContentType="application/vnd.openxmlformats-officedocument.presentationml.tags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1"/>
  </p:notesMasterIdLst>
  <p:handoutMasterIdLst>
    <p:handoutMasterId r:id="rId22"/>
  </p:handoutMasterIdLst>
  <p:sldIdLst>
    <p:sldId id="423" r:id="rId2"/>
    <p:sldId id="452" r:id="rId3"/>
    <p:sldId id="453" r:id="rId4"/>
    <p:sldId id="454" r:id="rId5"/>
    <p:sldId id="455" r:id="rId6"/>
    <p:sldId id="479" r:id="rId7"/>
    <p:sldId id="487" r:id="rId8"/>
    <p:sldId id="486" r:id="rId9"/>
    <p:sldId id="457" r:id="rId10"/>
    <p:sldId id="481" r:id="rId11"/>
    <p:sldId id="464" r:id="rId12"/>
    <p:sldId id="482" r:id="rId13"/>
    <p:sldId id="465" r:id="rId14"/>
    <p:sldId id="483" r:id="rId15"/>
    <p:sldId id="466" r:id="rId16"/>
    <p:sldId id="484" r:id="rId17"/>
    <p:sldId id="485" r:id="rId18"/>
    <p:sldId id="474" r:id="rId19"/>
    <p:sldId id="477" r:id="rId20"/>
  </p:sldIdLst>
  <p:sldSz cx="9144000" cy="6858000" type="screen4x3"/>
  <p:notesSz cx="9926638" cy="6797675"/>
  <p:custDataLst>
    <p:tags r:id="rId23"/>
  </p:custData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55" autoAdjust="0"/>
    <p:restoredTop sz="94417" autoAdjust="0"/>
  </p:normalViewPr>
  <p:slideViewPr>
    <p:cSldViewPr>
      <p:cViewPr varScale="1">
        <p:scale>
          <a:sx n="110" d="100"/>
          <a:sy n="110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322"/>
    </p:cViewPr>
  </p:sorterViewPr>
  <p:notesViewPr>
    <p:cSldViewPr>
      <p:cViewPr varScale="1">
        <p:scale>
          <a:sx n="70" d="100"/>
          <a:sy n="70" d="100"/>
        </p:scale>
        <p:origin x="-1680" y="-90"/>
      </p:cViewPr>
      <p:guideLst>
        <p:guide orient="horz" pos="2141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2136" cy="339515"/>
          </a:xfrm>
          <a:prstGeom prst="rect">
            <a:avLst/>
          </a:prstGeom>
        </p:spPr>
        <p:txBody>
          <a:bodyPr vert="horz" lIns="88203" tIns="44102" rIns="88203" bIns="44102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2285" y="0"/>
            <a:ext cx="4302136" cy="339515"/>
          </a:xfrm>
          <a:prstGeom prst="rect">
            <a:avLst/>
          </a:prstGeom>
        </p:spPr>
        <p:txBody>
          <a:bodyPr vert="horz" lIns="88203" tIns="44102" rIns="88203" bIns="44102" rtlCol="0"/>
          <a:lstStyle>
            <a:lvl1pPr algn="r">
              <a:defRPr sz="1200"/>
            </a:lvl1pPr>
          </a:lstStyle>
          <a:p>
            <a:fld id="{9681A0AE-D235-4586-800B-DB08096D6CBD}" type="datetimeFigureOut">
              <a:rPr lang="ko-KR" altLang="en-US" smtClean="0"/>
              <a:t>2021-12-13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2" y="6457106"/>
            <a:ext cx="4302136" cy="339515"/>
          </a:xfrm>
          <a:prstGeom prst="rect">
            <a:avLst/>
          </a:prstGeom>
        </p:spPr>
        <p:txBody>
          <a:bodyPr vert="horz" lIns="88203" tIns="44102" rIns="88203" bIns="44102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2285" y="6457106"/>
            <a:ext cx="4302136" cy="339515"/>
          </a:xfrm>
          <a:prstGeom prst="rect">
            <a:avLst/>
          </a:prstGeom>
        </p:spPr>
        <p:txBody>
          <a:bodyPr vert="horz" lIns="88203" tIns="44102" rIns="88203" bIns="44102" rtlCol="0" anchor="b"/>
          <a:lstStyle>
            <a:lvl1pPr algn="r">
              <a:defRPr sz="1200"/>
            </a:lvl1pPr>
          </a:lstStyle>
          <a:p>
            <a:fld id="{72E686B8-1356-4842-B2C7-A33B06C78D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28943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301543" cy="339884"/>
          </a:xfrm>
          <a:prstGeom prst="rect">
            <a:avLst/>
          </a:prstGeom>
        </p:spPr>
        <p:txBody>
          <a:bodyPr vert="horz" lIns="95559" tIns="47780" rIns="95559" bIns="47780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2800" y="0"/>
            <a:ext cx="4301543" cy="339884"/>
          </a:xfrm>
          <a:prstGeom prst="rect">
            <a:avLst/>
          </a:prstGeom>
        </p:spPr>
        <p:txBody>
          <a:bodyPr vert="horz" lIns="95559" tIns="47780" rIns="95559" bIns="47780" rtlCol="0"/>
          <a:lstStyle>
            <a:lvl1pPr algn="r">
              <a:defRPr sz="1300"/>
            </a:lvl1pPr>
          </a:lstStyle>
          <a:p>
            <a:fld id="{D5D8B169-09AD-4F78-9B79-3DA53DB6446F}" type="datetimeFigureOut">
              <a:rPr lang="ko-KR" altLang="en-US" smtClean="0"/>
              <a:t>2021-12-13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11175"/>
            <a:ext cx="3398838" cy="25479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9" tIns="47780" rIns="95559" bIns="4778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664" y="3228895"/>
            <a:ext cx="7941310" cy="3058954"/>
          </a:xfrm>
          <a:prstGeom prst="rect">
            <a:avLst/>
          </a:prstGeom>
        </p:spPr>
        <p:txBody>
          <a:bodyPr vert="horz" lIns="95559" tIns="47780" rIns="95559" bIns="4778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3" y="6456613"/>
            <a:ext cx="4301543" cy="339884"/>
          </a:xfrm>
          <a:prstGeom prst="rect">
            <a:avLst/>
          </a:prstGeom>
        </p:spPr>
        <p:txBody>
          <a:bodyPr vert="horz" lIns="95559" tIns="47780" rIns="95559" bIns="47780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2800" y="6456613"/>
            <a:ext cx="4301543" cy="339884"/>
          </a:xfrm>
          <a:prstGeom prst="rect">
            <a:avLst/>
          </a:prstGeom>
        </p:spPr>
        <p:txBody>
          <a:bodyPr vert="horz" lIns="95559" tIns="47780" rIns="95559" bIns="47780" rtlCol="0" anchor="b"/>
          <a:lstStyle>
            <a:lvl1pPr algn="r">
              <a:defRPr sz="1300"/>
            </a:lvl1pPr>
          </a:lstStyle>
          <a:p>
            <a:fld id="{F3620ED1-B248-440A-8481-ABC22B9589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5851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20ED1-B248-440A-8481-ABC22B958941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7049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20ED1-B248-440A-8481-ABC22B958941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85519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20ED1-B248-440A-8481-ABC22B958941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76067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20ED1-B248-440A-8481-ABC22B958941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94941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20ED1-B248-440A-8481-ABC22B958941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76310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20ED1-B248-440A-8481-ABC22B958941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83016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20ED1-B248-440A-8481-ABC22B958941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43713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20ED1-B248-440A-8481-ABC22B958941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7381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20ED1-B248-440A-8481-ABC22B958941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82403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20ED1-B248-440A-8481-ABC22B958941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53539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20ED1-B248-440A-8481-ABC22B958941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792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20ED1-B248-440A-8481-ABC22B958941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0899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20ED1-B248-440A-8481-ABC22B958941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77358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20ED1-B248-440A-8481-ABC22B958941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90773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20ED1-B248-440A-8481-ABC22B958941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17716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20ED1-B248-440A-8481-ABC22B958941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89950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20ED1-B248-440A-8481-ABC22B958941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09204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20ED1-B248-440A-8481-ABC22B958941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88050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20ED1-B248-440A-8481-ABC22B958941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6588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80728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0B3C-2DC7-415D-B4A2-62074CE08834}" type="datetimeFigureOut">
              <a:rPr lang="ko-KR" altLang="en-US" smtClean="0"/>
              <a:pPr/>
              <a:t>2021-12-13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372200" y="6381328"/>
            <a:ext cx="2133600" cy="365125"/>
          </a:xfrm>
        </p:spPr>
        <p:txBody>
          <a:bodyPr/>
          <a:lstStyle/>
          <a:p>
            <a:fld id="{8B08D0BC-27B5-4771-8107-B9935C943F8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 flipV="1">
            <a:off x="179511" y="6324450"/>
            <a:ext cx="8774083" cy="0"/>
          </a:xfrm>
          <a:prstGeom prst="line">
            <a:avLst/>
          </a:prstGeom>
          <a:noFill/>
          <a:ln w="38100">
            <a:solidFill>
              <a:srgbClr val="6699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6689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0B3C-2DC7-415D-B4A2-62074CE08834}" type="datetimeFigureOut">
              <a:rPr lang="ko-KR" altLang="en-US" smtClean="0"/>
              <a:pPr/>
              <a:t>2021-12-13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8D0BC-27B5-4771-8107-B9935C943F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7025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0B3C-2DC7-415D-B4A2-62074CE08834}" type="datetimeFigureOut">
              <a:rPr lang="ko-KR" altLang="en-US" smtClean="0"/>
              <a:pPr/>
              <a:t>2021-12-13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8D0BC-27B5-4771-8107-B9935C943F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8910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0B3C-2DC7-415D-B4A2-62074CE08834}" type="datetimeFigureOut">
              <a:rPr lang="ko-KR" altLang="en-US" smtClean="0"/>
              <a:pPr/>
              <a:t>2021-12-13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8D0BC-27B5-4771-8107-B9935C943F8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Line 9"/>
          <p:cNvSpPr>
            <a:spLocks noChangeShapeType="1"/>
          </p:cNvSpPr>
          <p:nvPr userDrawn="1"/>
        </p:nvSpPr>
        <p:spPr bwMode="auto">
          <a:xfrm flipV="1">
            <a:off x="179511" y="6453336"/>
            <a:ext cx="8774083" cy="0"/>
          </a:xfrm>
          <a:prstGeom prst="line">
            <a:avLst/>
          </a:prstGeom>
          <a:noFill/>
          <a:ln w="38100">
            <a:solidFill>
              <a:srgbClr val="6699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ko-KR" altLang="en-US"/>
          </a:p>
        </p:txBody>
      </p:sp>
      <p:pic>
        <p:nvPicPr>
          <p:cNvPr id="8" name="Picture 4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194"/>
          <a:stretch/>
        </p:blipFill>
        <p:spPr bwMode="auto">
          <a:xfrm>
            <a:off x="8593265" y="6549261"/>
            <a:ext cx="371223" cy="277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2348" y="6554372"/>
            <a:ext cx="1562100" cy="280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7945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0B3C-2DC7-415D-B4A2-62074CE08834}" type="datetimeFigureOut">
              <a:rPr lang="ko-KR" altLang="en-US" smtClean="0"/>
              <a:pPr/>
              <a:t>2021-12-13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8D0BC-27B5-4771-8107-B9935C943F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4245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0B3C-2DC7-415D-B4A2-62074CE08834}" type="datetimeFigureOut">
              <a:rPr lang="ko-KR" altLang="en-US" smtClean="0"/>
              <a:pPr/>
              <a:t>2021-12-13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8D0BC-27B5-4771-8107-B9935C943F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8849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0B3C-2DC7-415D-B4A2-62074CE08834}" type="datetimeFigureOut">
              <a:rPr lang="ko-KR" altLang="en-US" smtClean="0"/>
              <a:pPr/>
              <a:t>2021-12-13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8D0BC-27B5-4771-8107-B9935C943F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157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0B3C-2DC7-415D-B4A2-62074CE08834}" type="datetimeFigureOut">
              <a:rPr lang="ko-KR" altLang="en-US" smtClean="0"/>
              <a:pPr/>
              <a:t>2021-12-13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8D0BC-27B5-4771-8107-B9935C943F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0499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0B3C-2DC7-415D-B4A2-62074CE08834}" type="datetimeFigureOut">
              <a:rPr lang="ko-KR" altLang="en-US" smtClean="0"/>
              <a:pPr/>
              <a:t>2021-12-13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8D0BC-27B5-4771-8107-B9935C943F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3874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0B3C-2DC7-415D-B4A2-62074CE08834}" type="datetimeFigureOut">
              <a:rPr lang="ko-KR" altLang="en-US" smtClean="0"/>
              <a:pPr/>
              <a:t>2021-12-13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8D0BC-27B5-4771-8107-B9935C943F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4908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0B3C-2DC7-415D-B4A2-62074CE08834}" type="datetimeFigureOut">
              <a:rPr lang="ko-KR" altLang="en-US" smtClean="0"/>
              <a:pPr/>
              <a:t>2021-12-13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8D0BC-27B5-4771-8107-B9935C943F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1861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C0B3C-2DC7-415D-B4A2-62074CE08834}" type="datetimeFigureOut">
              <a:rPr lang="ko-KR" altLang="en-US" smtClean="0"/>
              <a:pPr/>
              <a:t>2021-12-13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4482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8D0BC-27B5-4771-8107-B9935C943F8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Line 9"/>
          <p:cNvSpPr>
            <a:spLocks noChangeShapeType="1"/>
          </p:cNvSpPr>
          <p:nvPr userDrawn="1"/>
        </p:nvSpPr>
        <p:spPr bwMode="auto">
          <a:xfrm flipV="1">
            <a:off x="179512" y="764704"/>
            <a:ext cx="8708110" cy="0"/>
          </a:xfrm>
          <a:prstGeom prst="line">
            <a:avLst/>
          </a:prstGeom>
          <a:noFill/>
          <a:ln w="38100">
            <a:solidFill>
              <a:srgbClr val="6699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ko-KR" altLang="en-US"/>
          </a:p>
        </p:txBody>
      </p:sp>
      <p:pic>
        <p:nvPicPr>
          <p:cNvPr id="16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453" y="57362"/>
            <a:ext cx="625745" cy="587591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4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480" y="657259"/>
            <a:ext cx="756000" cy="86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5059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hyperlink" Target="http://www.itu.int/itu-t/workprog/wp_item.aspx?isn=14679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Relationship Id="rId6" Type="http://schemas.openxmlformats.org/officeDocument/2006/relationships/hyperlink" Target="http://www.itu.int/itu-t/workprog/wp_item.aspx?isn=14680" TargetMode="External"/><Relationship Id="rId5" Type="http://schemas.openxmlformats.org/officeDocument/2006/relationships/hyperlink" Target="http://www.itu.int/itu-t/workprog/wp_item.aspx?isn=16447" TargetMode="External"/><Relationship Id="rId4" Type="http://schemas.openxmlformats.org/officeDocument/2006/relationships/hyperlink" Target="http://www.itu.int/itu-t/workprog/wp_item.aspx?isn=16530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tu.int/itu-t/workprog/wp_item.aspx?isn=16543" TargetMode="External"/><Relationship Id="rId3" Type="http://schemas.openxmlformats.org/officeDocument/2006/relationships/notesSlide" Target="../notesSlides/notesSlide13.xml"/><Relationship Id="rId7" Type="http://schemas.openxmlformats.org/officeDocument/2006/relationships/hyperlink" Target="http://www.itu.int/itu-t/workprog/wp_item.aspx?isn=16544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Relationship Id="rId6" Type="http://schemas.openxmlformats.org/officeDocument/2006/relationships/hyperlink" Target="http://www.itu.int/itu-t/workprog/wp_item.aspx?isn=16449" TargetMode="External"/><Relationship Id="rId11" Type="http://schemas.openxmlformats.org/officeDocument/2006/relationships/hyperlink" Target="http://www.itu.int/itu-t/workprog/wp_item.aspx?isn=16542" TargetMode="External"/><Relationship Id="rId5" Type="http://schemas.openxmlformats.org/officeDocument/2006/relationships/hyperlink" Target="http://www.itu.int/itu-t/workprog/wp_item.aspx?isn=16448" TargetMode="External"/><Relationship Id="rId10" Type="http://schemas.openxmlformats.org/officeDocument/2006/relationships/hyperlink" Target="http://www.itu.int/itu-t/workprog/wp_item.aspx?isn=14035" TargetMode="External"/><Relationship Id="rId4" Type="http://schemas.openxmlformats.org/officeDocument/2006/relationships/hyperlink" Target="http://www.itu.int/itu-t/workprog/wp_item.aspx?isn=13766" TargetMode="External"/><Relationship Id="rId9" Type="http://schemas.openxmlformats.org/officeDocument/2006/relationships/hyperlink" Target="http://www.itu.int/itu-t/workprog/wp_item.aspx?isn=17049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tu.int/md/meetingdoc.asp?lang=en&amp;parent=T17-SG12-211012-C&amp;question=Q14/12&amp;source=Opticom%20GmbH%20%28Germany%29" TargetMode="External"/><Relationship Id="rId13" Type="http://schemas.openxmlformats.org/officeDocument/2006/relationships/hyperlink" Target="https://www.itu.int/md/meetingdoc.asp?lang=en&amp;parent=T17-SG12-C-0588" TargetMode="External"/><Relationship Id="rId18" Type="http://schemas.openxmlformats.org/officeDocument/2006/relationships/hyperlink" Target="https://www.itu.int/md/meetingdoc.asp?lang=en&amp;parent=T17-SG12-211012-C&amp;question=Q14/12&amp;source=Wuhan%20University%20%28China%29" TargetMode="External"/><Relationship Id="rId3" Type="http://schemas.openxmlformats.org/officeDocument/2006/relationships/notesSlide" Target="../notesSlides/notesSlide14.xml"/><Relationship Id="rId21" Type="http://schemas.openxmlformats.org/officeDocument/2006/relationships/hyperlink" Target="https://www.itu.int/md/meetingdoc.asp?lang=en&amp;parent=T17-SG12-C-0570" TargetMode="External"/><Relationship Id="rId7" Type="http://schemas.openxmlformats.org/officeDocument/2006/relationships/hyperlink" Target="https://www.itu.int/md/meetingdoc.asp?lang=en&amp;parent=T17-SG12-211012-C&amp;question=Q14/12&amp;source=Ilmenau%20University%20of%20Technology%20%28TU%20Ilmenau%29%20%28Germany%29" TargetMode="External"/><Relationship Id="rId12" Type="http://schemas.openxmlformats.org/officeDocument/2006/relationships/hyperlink" Target="https://www.itu.int/md/meetingdoc.asp?lang=en&amp;parent=T17-SG12-C-0589" TargetMode="External"/><Relationship Id="rId17" Type="http://schemas.openxmlformats.org/officeDocument/2006/relationships/hyperlink" Target="https://www.itu.int/md/meetingdoc.asp?lang=en&amp;parent=T17-SG12-211012-C&amp;question=Q14/12&amp;source=Rohde%20%26%20Schwarz%20GmbH%20%26%20Co.%20KG%20%28Germany%29" TargetMode="External"/><Relationship Id="rId25" Type="http://schemas.openxmlformats.org/officeDocument/2006/relationships/hyperlink" Target="https://www.itu.int/md/meetingdoc.asp?lang=en&amp;parent=T17-SG12-211012-C&amp;question=Q14/12&amp;source=Nippon%20Telegraph%20and%20Telephone%20Corporation%20%28NTT%29%20%28Japan%29" TargetMode="External"/><Relationship Id="rId2" Type="http://schemas.openxmlformats.org/officeDocument/2006/relationships/slideLayout" Target="../slideLayouts/slideLayout1.xml"/><Relationship Id="rId16" Type="http://schemas.openxmlformats.org/officeDocument/2006/relationships/hyperlink" Target="https://www.itu.int/md/meetingdoc.asp?lang=en&amp;parent=T17-SG12-211012-C&amp;question=Q14/12&amp;source=Orange%20%28France%29" TargetMode="External"/><Relationship Id="rId20" Type="http://schemas.openxmlformats.org/officeDocument/2006/relationships/hyperlink" Target="https://www.itu.int/md/meetingdoc.asp?lang=en&amp;parent=T17-SG12-211012-C&amp;question=Q14/12&amp;source=Tsinghua%20University%20%28China%29" TargetMode="External"/><Relationship Id="rId1" Type="http://schemas.openxmlformats.org/officeDocument/2006/relationships/tags" Target="../tags/tag15.xml"/><Relationship Id="rId6" Type="http://schemas.openxmlformats.org/officeDocument/2006/relationships/hyperlink" Target="https://www.itu.int/md/meetingdoc.asp?lang=en&amp;parent=T17-SG12-C-0603" TargetMode="External"/><Relationship Id="rId11" Type="http://schemas.openxmlformats.org/officeDocument/2006/relationships/hyperlink" Target="https://www.itu.int/md/meetingdoc.asp?lang=en&amp;parent=T17-SG12-211012-C&amp;question=Q14/12&amp;source=TU%20Berlin%20%28Germany%29" TargetMode="External"/><Relationship Id="rId24" Type="http://schemas.openxmlformats.org/officeDocument/2006/relationships/hyperlink" Target="https://www.itu.int/md/meetingdoc.asp?lang=en&amp;parent=T17-SG12-C-0567" TargetMode="External"/><Relationship Id="rId5" Type="http://schemas.openxmlformats.org/officeDocument/2006/relationships/hyperlink" Target="https://www.itu.int/md/meetingdoc.asp?lang=en&amp;parent=T17-SG12-211012-C&amp;question=Q14/12&amp;source=Dolby%20Laboratories%20%28United%20States%29" TargetMode="External"/><Relationship Id="rId15" Type="http://schemas.openxmlformats.org/officeDocument/2006/relationships/hyperlink" Target="https://www.itu.int/md/meetingdoc.asp?lang=en&amp;parent=T17-SG12-211012-C&amp;question=Q14/12&amp;source=China%20Mobile%20Communications%20Co.%20Ltd." TargetMode="External"/><Relationship Id="rId23" Type="http://schemas.openxmlformats.org/officeDocument/2006/relationships/hyperlink" Target="https://www.itu.int/md/meetingdoc.asp?lang=en&amp;parent=T17-SG12-C-0568" TargetMode="External"/><Relationship Id="rId10" Type="http://schemas.openxmlformats.org/officeDocument/2006/relationships/hyperlink" Target="https://www.itu.int/md/meetingdoc.asp?lang=en&amp;parent=T17-SG12-211012-C&amp;question=Q14/12&amp;source=Tencent%20Technology%20%28Shenzhen%29%20Company%20Limited%20%28China%29" TargetMode="External"/><Relationship Id="rId19" Type="http://schemas.openxmlformats.org/officeDocument/2006/relationships/hyperlink" Target="https://www.itu.int/md/meetingdoc.asp?lang=en&amp;parent=T17-SG12-C-0571" TargetMode="External"/><Relationship Id="rId4" Type="http://schemas.openxmlformats.org/officeDocument/2006/relationships/hyperlink" Target="https://www.itu.int/md/meetingdoc.asp?lang=en&amp;parent=T17-SG12-C-0609" TargetMode="External"/><Relationship Id="rId9" Type="http://schemas.openxmlformats.org/officeDocument/2006/relationships/hyperlink" Target="https://www.itu.int/md/meetingdoc.asp?lang=en&amp;parent=T17-SG12-211012-C&amp;question=Q14/12&amp;source=Telefon%20AB%20-%20LM%20Ericsson%20%28Sweden%29" TargetMode="External"/><Relationship Id="rId14" Type="http://schemas.openxmlformats.org/officeDocument/2006/relationships/hyperlink" Target="https://www.itu.int/md/meetingdoc.asp?lang=en&amp;parent=T17-SG12-C-0581" TargetMode="External"/><Relationship Id="rId22" Type="http://schemas.openxmlformats.org/officeDocument/2006/relationships/hyperlink" Target="https://www.itu.int/md/meetingdoc.asp?lang=en&amp;parent=T17-SG12-C-0569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4" Type="http://schemas.openxmlformats.org/officeDocument/2006/relationships/hyperlink" Target="https://www.its.bldrdoc.gov/vqeg/vqeg-home.asp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4" Type="http://schemas.openxmlformats.org/officeDocument/2006/relationships/hyperlink" Target="mailto:chulhee@yonsei.ac.kr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#_5.5_SWG_6C-5_1"/><Relationship Id="rId3" Type="http://schemas.openxmlformats.org/officeDocument/2006/relationships/notesSlide" Target="../notesSlides/notesSlide5.xml"/><Relationship Id="rId7" Type="http://schemas.openxmlformats.org/officeDocument/2006/relationships/hyperlink" Target="#_5.4_SWG_6C-4_1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6" Type="http://schemas.openxmlformats.org/officeDocument/2006/relationships/hyperlink" Target="#_5.3_SWG_6C-3_1"/><Relationship Id="rId5" Type="http://schemas.openxmlformats.org/officeDocument/2006/relationships/hyperlink" Target="#_5.2_SWG-2_(Quality"/><Relationship Id="rId4" Type="http://schemas.openxmlformats.org/officeDocument/2006/relationships/hyperlink" Target="#_5.1_SWG-1_(Quality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1470025"/>
          </a:xfrm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ko-KR" sz="4000" b="1" dirty="0" smtClean="0">
                <a:solidFill>
                  <a:srgbClr val="FF0000"/>
                </a:solidFill>
                <a:ea typeface="MD아트체" pitchFamily="18" charset="-127"/>
                <a:cs typeface="한컴바탕" pitchFamily="18" charset="2"/>
              </a:rPr>
              <a:t>Quality-related ITU Activities</a:t>
            </a:r>
            <a:r>
              <a:rPr lang="en-US" altLang="ko-KR" sz="5400" b="1" dirty="0">
                <a:solidFill>
                  <a:srgbClr val="FF0000"/>
                </a:solidFill>
                <a:ea typeface="MD아트체" pitchFamily="18" charset="-127"/>
                <a:cs typeface="한컴바탕" pitchFamily="18" charset="2"/>
              </a:rPr>
              <a:t/>
            </a:r>
            <a:br>
              <a:rPr lang="en-US" altLang="ko-KR" sz="5400" b="1" dirty="0">
                <a:solidFill>
                  <a:srgbClr val="FF0000"/>
                </a:solidFill>
                <a:ea typeface="MD아트체" pitchFamily="18" charset="-127"/>
                <a:cs typeface="한컴바탕" pitchFamily="18" charset="2"/>
              </a:rPr>
            </a:br>
            <a:endParaRPr lang="ko-KR" altLang="en-US" sz="2800" b="1" dirty="0">
              <a:ea typeface="MD아트체" pitchFamily="18" charset="-127"/>
              <a:cs typeface="한컴바탕" pitchFamily="18" charset="2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514660" y="4221088"/>
            <a:ext cx="4398248" cy="792088"/>
          </a:xfrm>
        </p:spPr>
        <p:txBody>
          <a:bodyPr>
            <a:noAutofit/>
          </a:bodyPr>
          <a:lstStyle/>
          <a:p>
            <a:r>
              <a:rPr lang="en-US" altLang="ko-KR" sz="2000" b="1" dirty="0" smtClean="0">
                <a:solidFill>
                  <a:schemeClr val="tx1"/>
                </a:solidFill>
                <a:latin typeface="+mj-lt"/>
                <a:ea typeface="MD아트체" pitchFamily="18" charset="-127"/>
                <a:cs typeface="한컴바탕" pitchFamily="18" charset="2"/>
              </a:rPr>
              <a:t>December 15, 2021</a:t>
            </a:r>
            <a:endParaRPr lang="en-US" altLang="ko-KR" sz="2000" b="1" dirty="0">
              <a:solidFill>
                <a:schemeClr val="tx1"/>
              </a:solidFill>
              <a:latin typeface="+mj-lt"/>
              <a:ea typeface="MD아트체" pitchFamily="18" charset="-127"/>
              <a:cs typeface="한컴바탕" pitchFamily="18" charset="2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ea typeface="MD아트체" pitchFamily="18" charset="-127"/>
                <a:cs typeface="한컴바탕" pitchFamily="18" charset="2"/>
              </a:rPr>
              <a:t>Online, Hosted</a:t>
            </a:r>
            <a:endParaRPr lang="ko-KR" altLang="en-US" sz="1600" b="1" dirty="0">
              <a:solidFill>
                <a:schemeClr val="tx1"/>
              </a:solidFill>
              <a:ea typeface="MD아트체" pitchFamily="18" charset="-127"/>
              <a:cs typeface="한컴바탕" pitchFamily="18" charset="2"/>
            </a:endParaRPr>
          </a:p>
        </p:txBody>
      </p:sp>
      <p:sp>
        <p:nvSpPr>
          <p:cNvPr id="8" name="RS_Classification_Standard">
            <a:extLst>
              <a:ext uri="{FF2B5EF4-FFF2-40B4-BE49-F238E27FC236}">
                <a16:creationId xmlns="" xmlns:a16="http://schemas.microsoft.com/office/drawing/2014/main" id="{ECAEE606-0C5B-4145-B394-C38A9284D8ED}"/>
              </a:ext>
            </a:extLst>
          </p:cNvPr>
          <p:cNvSpPr txBox="1"/>
          <p:nvPr/>
        </p:nvSpPr>
        <p:spPr>
          <a:xfrm>
            <a:off x="8990047" y="6195244"/>
            <a:ext cx="153953" cy="243656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wrap="none" lIns="76200" tIns="36830" rIns="76200" bIns="36830" rtlCol="0" anchor="ctr">
            <a:spAutoFit/>
          </a:bodyPr>
          <a:lstStyle/>
          <a:p>
            <a:endParaRPr lang="de-CH" sz="1100" b="1" kern="900" spc="10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01309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1470025"/>
          </a:xfrm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3200" b="1" dirty="0">
                <a:ea typeface="MD아트체" pitchFamily="18" charset="-127"/>
                <a:cs typeface="한컴바탕" pitchFamily="18" charset="2"/>
              </a:rPr>
              <a:t/>
            </a:r>
            <a:br>
              <a:rPr lang="en-US" altLang="ko-KR" sz="3200" b="1" dirty="0">
                <a:ea typeface="MD아트체" pitchFamily="18" charset="-127"/>
                <a:cs typeface="한컴바탕" pitchFamily="18" charset="2"/>
              </a:rPr>
            </a:br>
            <a:r>
              <a:rPr lang="en-US" altLang="ko-KR" sz="3200" b="1" dirty="0">
                <a:ea typeface="MD아트체" pitchFamily="18" charset="-127"/>
                <a:cs typeface="한컴바탕" pitchFamily="18" charset="2"/>
              </a:rPr>
              <a:t/>
            </a:r>
            <a:br>
              <a:rPr lang="en-US" altLang="ko-KR" sz="3200" b="1" dirty="0">
                <a:ea typeface="MD아트체" pitchFamily="18" charset="-127"/>
                <a:cs typeface="한컴바탕" pitchFamily="18" charset="2"/>
              </a:rPr>
            </a:br>
            <a:endParaRPr lang="ko-KR" altLang="en-US" sz="3200" b="1" dirty="0">
              <a:ea typeface="MD아트체" pitchFamily="18" charset="-127"/>
              <a:cs typeface="한컴바탕" pitchFamily="18" charset="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1052736"/>
            <a:ext cx="828092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solidFill>
                  <a:srgbClr val="FF0000"/>
                </a:solidFill>
              </a:rPr>
              <a:t>Some work items of ITU-T SG12 Question 9 </a:t>
            </a:r>
            <a:br>
              <a:rPr lang="en-US" altLang="ko-KR" sz="2400" b="1" dirty="0">
                <a:solidFill>
                  <a:srgbClr val="FF0000"/>
                </a:solidFill>
              </a:rPr>
            </a:br>
            <a:r>
              <a:rPr lang="en-US" altLang="ko-KR" sz="2400" b="1" dirty="0" smtClean="0"/>
              <a:t>(Time Schedule</a:t>
            </a:r>
            <a:r>
              <a:rPr lang="en-US" altLang="ko-KR" sz="2400" b="1" dirty="0" smtClean="0"/>
              <a:t>)</a:t>
            </a:r>
          </a:p>
          <a:p>
            <a:endParaRPr lang="en-US" altLang="ko-KR" sz="2400" b="1" dirty="0"/>
          </a:p>
          <a:p>
            <a:endParaRPr lang="en-US" altLang="ko-KR" sz="2400" b="1" dirty="0"/>
          </a:p>
          <a:p>
            <a:endParaRPr lang="en-US" altLang="ko-KR" b="1" dirty="0"/>
          </a:p>
          <a:p>
            <a:endParaRPr lang="en-US" altLang="ko-KR" b="1" dirty="0"/>
          </a:p>
          <a:p>
            <a:r>
              <a:rPr lang="en-US" altLang="ko-KR" b="1" dirty="0"/>
              <a:t> </a:t>
            </a:r>
          </a:p>
          <a:p>
            <a:endParaRPr lang="ko-KR" altLang="en-US" dirty="0"/>
          </a:p>
        </p:txBody>
      </p:sp>
      <p:sp>
        <p:nvSpPr>
          <p:cNvPr id="8" name="RS_Classification_Standard">
            <a:extLst>
              <a:ext uri="{FF2B5EF4-FFF2-40B4-BE49-F238E27FC236}">
                <a16:creationId xmlns="" xmlns:a16="http://schemas.microsoft.com/office/drawing/2014/main" id="{5D4D392F-C112-458B-826B-04472B11CB26}"/>
              </a:ext>
            </a:extLst>
          </p:cNvPr>
          <p:cNvSpPr txBox="1"/>
          <p:nvPr/>
        </p:nvSpPr>
        <p:spPr>
          <a:xfrm>
            <a:off x="8990047" y="6195244"/>
            <a:ext cx="153953" cy="243656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wrap="none" lIns="76200" tIns="36830" rIns="76200" bIns="36830" rtlCol="0" anchor="ctr">
            <a:spAutoFit/>
          </a:bodyPr>
          <a:lstStyle/>
          <a:p>
            <a:endParaRPr lang="de-CH" sz="1100" b="1" kern="900" spc="100">
              <a:solidFill>
                <a:srgbClr val="000000"/>
              </a:solidFill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460986"/>
              </p:ext>
            </p:extLst>
          </p:nvPr>
        </p:nvGraphicFramePr>
        <p:xfrm>
          <a:off x="542241" y="1978485"/>
          <a:ext cx="6305550" cy="42238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1065"/>
                <a:gridCol w="3152457"/>
                <a:gridCol w="2252028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P.ONRA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Requirement specification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TD838r1 available for discussion 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Evaluation of input and model from ETSI STQ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en-US" sz="1200">
                          <a:effectLst/>
                        </a:rPr>
                        <a:t>Ongoing, finalization t.b.d.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Draft Req. Spec. (TD838r1)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P.AMD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Requirement specification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Finalized for P.AMD (TD 137)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Call for Participation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Participants confirmed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Training of the model finalized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C507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Model candidate frozen and submitted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Evaluation databases available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C555, C565, C573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en-US" sz="1200">
                          <a:effectLst/>
                        </a:rPr>
                        <a:t>Evaluation passed</a:t>
                      </a:r>
                      <a:endParaRPr lang="ko-KR" sz="12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en-US" sz="1200">
                          <a:effectLst/>
                        </a:rPr>
                        <a:t>Finalization P.AMD 2022 (next SG12)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TD1597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P.SAMD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Requirement Specification 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C384 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Results and validation plan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C440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Model candidate frozen and submitted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Latest performance results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C555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Evaluation databases available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C555, C565, C573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en-US" sz="1200">
                          <a:effectLst/>
                        </a:rPr>
                        <a:t>Evaluation not passed</a:t>
                      </a:r>
                      <a:endParaRPr lang="ko-KR" sz="12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en-US" sz="1200">
                          <a:effectLst/>
                        </a:rPr>
                        <a:t>Next steps to be decided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P.MLGuide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First Draft available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C410r1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en-US" sz="1200">
                          <a:effectLst/>
                        </a:rPr>
                        <a:t>Ongoing, finalization 2022 (next SG12)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9182783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1470025"/>
          </a:xfrm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3200" b="1" dirty="0">
                <a:ea typeface="MD아트체" pitchFamily="18" charset="-127"/>
                <a:cs typeface="한컴바탕" pitchFamily="18" charset="2"/>
              </a:rPr>
              <a:t/>
            </a:r>
            <a:br>
              <a:rPr lang="en-US" altLang="ko-KR" sz="3200" b="1" dirty="0">
                <a:ea typeface="MD아트체" pitchFamily="18" charset="-127"/>
                <a:cs typeface="한컴바탕" pitchFamily="18" charset="2"/>
              </a:rPr>
            </a:br>
            <a:r>
              <a:rPr lang="en-US" altLang="ko-KR" sz="3200" b="1" dirty="0">
                <a:ea typeface="MD아트체" pitchFamily="18" charset="-127"/>
                <a:cs typeface="한컴바탕" pitchFamily="18" charset="2"/>
              </a:rPr>
              <a:t/>
            </a:r>
            <a:br>
              <a:rPr lang="en-US" altLang="ko-KR" sz="3200" b="1" dirty="0">
                <a:ea typeface="MD아트체" pitchFamily="18" charset="-127"/>
                <a:cs typeface="한컴바탕" pitchFamily="18" charset="2"/>
              </a:rPr>
            </a:br>
            <a:endParaRPr lang="ko-KR" altLang="en-US" sz="3200" b="1" dirty="0">
              <a:ea typeface="MD아트체" pitchFamily="18" charset="-127"/>
              <a:cs typeface="한컴바탕" pitchFamily="18" charset="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980728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solidFill>
                  <a:srgbClr val="FF0000"/>
                </a:solidFill>
              </a:rPr>
              <a:t>Some work items of ITU-T SG12 Question 13 </a:t>
            </a:r>
            <a:br>
              <a:rPr lang="en-US" altLang="ko-KR" sz="2400" b="1" dirty="0">
                <a:solidFill>
                  <a:srgbClr val="FF0000"/>
                </a:solidFill>
              </a:rPr>
            </a:br>
            <a:r>
              <a:rPr lang="en-US" altLang="ko-KR" sz="2400" b="1" dirty="0"/>
              <a:t>(Rapporteurs: Kazuhisa </a:t>
            </a:r>
            <a:r>
              <a:rPr lang="en-US" altLang="ko-KR" sz="2400" b="1" dirty="0" err="1"/>
              <a:t>Yamagishi</a:t>
            </a:r>
            <a:r>
              <a:rPr lang="en-US" altLang="ko-KR" sz="2400" b="1" dirty="0"/>
              <a:t>, Rachel Huang)</a:t>
            </a:r>
          </a:p>
          <a:p>
            <a:endParaRPr lang="en-US" altLang="ko-KR" sz="2400" b="1" dirty="0"/>
          </a:p>
          <a:p>
            <a:endParaRPr lang="en-US" altLang="ko-KR" b="1" dirty="0"/>
          </a:p>
          <a:p>
            <a:endParaRPr lang="en-US" altLang="ko-KR" b="1" dirty="0"/>
          </a:p>
          <a:p>
            <a:r>
              <a:rPr lang="en-US" altLang="ko-KR" b="1" dirty="0"/>
              <a:t> </a:t>
            </a:r>
          </a:p>
          <a:p>
            <a:endParaRPr lang="ko-KR" altLang="en-US" dirty="0"/>
          </a:p>
        </p:txBody>
      </p:sp>
      <p:sp>
        <p:nvSpPr>
          <p:cNvPr id="8" name="RS_Classification_Standard">
            <a:extLst>
              <a:ext uri="{FF2B5EF4-FFF2-40B4-BE49-F238E27FC236}">
                <a16:creationId xmlns="" xmlns:a16="http://schemas.microsoft.com/office/drawing/2014/main" id="{D646CA09-57D4-4F87-8A03-B54AF0E8D0B3}"/>
              </a:ext>
            </a:extLst>
          </p:cNvPr>
          <p:cNvSpPr txBox="1"/>
          <p:nvPr/>
        </p:nvSpPr>
        <p:spPr>
          <a:xfrm>
            <a:off x="8990047" y="6195244"/>
            <a:ext cx="153953" cy="243656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wrap="none" lIns="76200" tIns="36830" rIns="76200" bIns="36830" rtlCol="0" anchor="ctr">
            <a:spAutoFit/>
          </a:bodyPr>
          <a:lstStyle/>
          <a:p>
            <a:endParaRPr lang="de-CH" sz="1100" b="1" kern="900" spc="100">
              <a:solidFill>
                <a:srgbClr val="000000"/>
              </a:solidFill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126373"/>
              </p:ext>
            </p:extLst>
          </p:nvPr>
        </p:nvGraphicFramePr>
        <p:xfrm>
          <a:off x="472164" y="1871355"/>
          <a:ext cx="8055812" cy="37141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21771"/>
                <a:gridCol w="5934041"/>
              </a:tblGrid>
              <a:tr h="16796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u="none" strike="noStrike" dirty="0">
                          <a:effectLst/>
                        </a:rPr>
                        <a:t>Work item</a:t>
                      </a:r>
                      <a:endParaRPr lang="ko-KR" sz="16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3609" marR="3609" marT="36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u="none" strike="noStrike">
                          <a:effectLst/>
                        </a:rPr>
                        <a:t>Subject / Title</a:t>
                      </a:r>
                      <a:endParaRPr lang="ko-KR" sz="16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3609" marR="3609" marT="3609" marB="0" anchor="ctr"/>
                </a:tc>
              </a:tr>
              <a:tr h="59393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u="sng" strike="noStrike" dirty="0">
                          <a:effectLst/>
                          <a:hlinkClick r:id="rId4" tooltip="See more details"/>
                        </a:rPr>
                        <a:t>G.ODP</a:t>
                      </a:r>
                      <a:endParaRPr lang="ko-KR" sz="1800" b="1" i="0" u="sng" strike="noStrike" dirty="0">
                        <a:solidFill>
                          <a:srgbClr val="0563C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9" marR="3609" marT="36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u="none" strike="noStrike" dirty="0" err="1">
                          <a:effectLst/>
                        </a:rPr>
                        <a:t>QoS</a:t>
                      </a:r>
                      <a:r>
                        <a:rPr lang="en-GB" sz="1600" b="1" u="none" strike="noStrike" dirty="0">
                          <a:effectLst/>
                        </a:rPr>
                        <a:t> metrics for the assessment of the impact of fixed geographic </a:t>
                      </a:r>
                      <a:endParaRPr lang="en-GB" sz="1600" b="1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en-GB" sz="1600" b="1" u="none" strike="noStrike" dirty="0" smtClean="0">
                          <a:effectLst/>
                        </a:rPr>
                        <a:t>structures </a:t>
                      </a:r>
                      <a:r>
                        <a:rPr lang="en-GB" sz="1600" b="1" u="none" strike="noStrike" dirty="0">
                          <a:effectLst/>
                        </a:rPr>
                        <a:t>on telephony quality and call stability</a:t>
                      </a:r>
                      <a:endParaRPr lang="ko-KR" sz="1600" b="1" i="0" u="none" strike="noStrike" dirty="0">
                        <a:solidFill>
                          <a:srgbClr val="000066"/>
                        </a:solidFill>
                        <a:effectLst/>
                        <a:latin typeface="Verdana" panose="020B060403050404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3609" marR="3609" marT="3609" marB="0" anchor="ctr"/>
                </a:tc>
              </a:tr>
              <a:tr h="29696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u="sng" strike="noStrike">
                          <a:effectLst/>
                          <a:hlinkClick r:id="rId5" tooltip="See more details"/>
                        </a:rPr>
                        <a:t>G.OMMOG</a:t>
                      </a:r>
                      <a:endParaRPr lang="ko-KR" sz="1800" b="1" i="0" u="sng" strike="noStrike">
                        <a:solidFill>
                          <a:srgbClr val="0563C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9" marR="3609" marT="36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u="none" strike="noStrike">
                          <a:effectLst/>
                        </a:rPr>
                        <a:t>Opinion Model for Mobile Online Gaming applications</a:t>
                      </a:r>
                      <a:endParaRPr lang="ko-KR" sz="1600" b="1" i="0" u="none" strike="noStrike">
                        <a:solidFill>
                          <a:srgbClr val="000066"/>
                        </a:solidFill>
                        <a:effectLst/>
                        <a:latin typeface="Verdana" panose="020B060403050404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3609" marR="3609" marT="3609" marB="0" anchor="ctr"/>
                </a:tc>
              </a:tr>
              <a:tr h="25454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u="sng" strike="noStrike">
                          <a:effectLst/>
                          <a:hlinkClick r:id="rId6" tooltip="See more details"/>
                        </a:rPr>
                        <a:t>G.QoE-5G</a:t>
                      </a:r>
                      <a:endParaRPr lang="ko-KR" sz="1800" b="1" i="0" u="sng" strike="noStrike">
                        <a:solidFill>
                          <a:srgbClr val="0563C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9" marR="3609" marT="36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u="none" strike="noStrike">
                          <a:effectLst/>
                        </a:rPr>
                        <a:t>QoE factors for new services in 5G networks</a:t>
                      </a:r>
                      <a:endParaRPr lang="ko-KR" sz="1600" b="1" i="0" u="none" strike="noStrike">
                        <a:solidFill>
                          <a:srgbClr val="000066"/>
                        </a:solidFill>
                        <a:effectLst/>
                        <a:latin typeface="Verdana" panose="020B060403050404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3609" marR="3609" marT="3609" marB="0" anchor="ctr"/>
                </a:tc>
              </a:tr>
              <a:tr h="38181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u="sng" strike="noStrike">
                          <a:effectLst/>
                          <a:hlinkClick r:id="rId7" tooltip="See more details"/>
                        </a:rPr>
                        <a:t>G.QoE-AR</a:t>
                      </a:r>
                      <a:endParaRPr lang="ko-KR" sz="1800" b="1" i="0" u="sng" strike="noStrike">
                        <a:solidFill>
                          <a:srgbClr val="0563C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9" marR="3609" marT="36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u="none" strike="noStrike" dirty="0">
                          <a:effectLst/>
                        </a:rPr>
                        <a:t>Quality of Experience (</a:t>
                      </a:r>
                      <a:r>
                        <a:rPr lang="en-GB" sz="1600" b="1" u="none" strike="noStrike" dirty="0" err="1">
                          <a:effectLst/>
                        </a:rPr>
                        <a:t>QoE</a:t>
                      </a:r>
                      <a:r>
                        <a:rPr lang="en-GB" sz="1600" b="1" u="none" strike="noStrike" dirty="0">
                          <a:effectLst/>
                        </a:rPr>
                        <a:t>) Influencing Factors for Augmented </a:t>
                      </a:r>
                      <a:endParaRPr lang="en-GB" sz="1600" b="1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en-GB" sz="1600" b="1" u="none" strike="noStrike" dirty="0" smtClean="0">
                          <a:effectLst/>
                        </a:rPr>
                        <a:t>Reality </a:t>
                      </a:r>
                      <a:r>
                        <a:rPr lang="en-GB" sz="1600" b="1" u="none" strike="noStrike" dirty="0">
                          <a:effectLst/>
                        </a:rPr>
                        <a:t>Services</a:t>
                      </a:r>
                      <a:endParaRPr lang="ko-KR" sz="1600" b="1" i="0" u="none" strike="noStrike" dirty="0">
                        <a:solidFill>
                          <a:srgbClr val="000066"/>
                        </a:solidFill>
                        <a:effectLst/>
                        <a:latin typeface="Verdana" panose="020B060403050404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3609" marR="3609" marT="3609" marB="0" anchor="ctr"/>
                </a:tc>
              </a:tr>
              <a:tr h="16969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u="none" strike="noStrike">
                          <a:effectLst/>
                        </a:rPr>
                        <a:t>GSTR-5GQoE</a:t>
                      </a:r>
                      <a:endParaRPr lang="ko-KR" sz="16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3609" marR="3609" marT="36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u="none" strike="noStrike">
                          <a:effectLst/>
                        </a:rPr>
                        <a:t>QoE requirements for 5G services</a:t>
                      </a:r>
                      <a:endParaRPr lang="ko-KR" sz="16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3609" marR="3609" marT="3609" marB="0" anchor="ctr"/>
                </a:tc>
              </a:tr>
              <a:tr h="46666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u="none" strike="noStrike">
                          <a:effectLst/>
                        </a:rPr>
                        <a:t>SupplGQoECAT</a:t>
                      </a:r>
                      <a:endParaRPr lang="ko-KR" sz="16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3609" marR="3609" marT="36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u="none" strike="noStrike" dirty="0" err="1">
                          <a:effectLst/>
                        </a:rPr>
                        <a:t>QoE</a:t>
                      </a:r>
                      <a:r>
                        <a:rPr lang="en-GB" sz="1600" b="1" u="none" strike="noStrike" dirty="0">
                          <a:effectLst/>
                        </a:rPr>
                        <a:t> influencing factors for high definition (HD) video customized </a:t>
                      </a:r>
                      <a:endParaRPr lang="en-GB" sz="1600" b="1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en-GB" sz="1600" b="1" u="none" strike="noStrike" dirty="0" smtClean="0">
                          <a:effectLst/>
                        </a:rPr>
                        <a:t>alerting </a:t>
                      </a:r>
                      <a:r>
                        <a:rPr lang="en-GB" sz="1600" b="1" u="none" strike="noStrike" dirty="0">
                          <a:effectLst/>
                        </a:rPr>
                        <a:t>tone (CAT) services</a:t>
                      </a:r>
                      <a:endParaRPr lang="ko-KR" sz="16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3609" marR="3609" marT="3609" marB="0" anchor="ctr"/>
                </a:tc>
              </a:tr>
              <a:tr h="33272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u="none" strike="noStrike">
                          <a:effectLst/>
                        </a:rPr>
                        <a:t>SupplGQoEMVV</a:t>
                      </a:r>
                      <a:endParaRPr lang="ko-KR" sz="16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3609" marR="3609" marT="36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u="none" strike="noStrike">
                          <a:effectLst/>
                        </a:rPr>
                        <a:t>QoE influencing factors for Multi-View Video(MVV) services</a:t>
                      </a:r>
                      <a:endParaRPr lang="ko-KR" sz="16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3609" marR="3609" marT="3609" marB="0" anchor="ctr"/>
                </a:tc>
              </a:tr>
              <a:tr h="33348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u="none" strike="noStrike" dirty="0">
                          <a:effectLst/>
                        </a:rPr>
                        <a:t>G.1035</a:t>
                      </a:r>
                      <a:endParaRPr lang="ko-KR" sz="16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3609" marR="3609" marT="36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u="none" strike="noStrike" dirty="0">
                          <a:effectLst/>
                        </a:rPr>
                        <a:t>Influencing factors on quality of experience for virtual reality </a:t>
                      </a:r>
                      <a:endParaRPr lang="en-GB" sz="1600" b="1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en-GB" sz="1600" b="1" u="none" strike="noStrike" dirty="0" smtClean="0">
                          <a:effectLst/>
                        </a:rPr>
                        <a:t>services</a:t>
                      </a:r>
                    </a:p>
                    <a:p>
                      <a:pPr algn="l" fontAlgn="ctr"/>
                      <a:endParaRPr lang="ko-KR" sz="16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3609" marR="3609" marT="3609" marB="0" anchor="ctr"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901615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1470025"/>
          </a:xfrm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3200" b="1" dirty="0">
                <a:ea typeface="MD아트체" pitchFamily="18" charset="-127"/>
                <a:cs typeface="한컴바탕" pitchFamily="18" charset="2"/>
              </a:rPr>
              <a:t/>
            </a:r>
            <a:br>
              <a:rPr lang="en-US" altLang="ko-KR" sz="3200" b="1" dirty="0">
                <a:ea typeface="MD아트체" pitchFamily="18" charset="-127"/>
                <a:cs typeface="한컴바탕" pitchFamily="18" charset="2"/>
              </a:rPr>
            </a:br>
            <a:r>
              <a:rPr lang="en-US" altLang="ko-KR" sz="3200" b="1" dirty="0">
                <a:ea typeface="MD아트체" pitchFamily="18" charset="-127"/>
                <a:cs typeface="한컴바탕" pitchFamily="18" charset="2"/>
              </a:rPr>
              <a:t/>
            </a:r>
            <a:br>
              <a:rPr lang="en-US" altLang="ko-KR" sz="3200" b="1" dirty="0">
                <a:ea typeface="MD아트체" pitchFamily="18" charset="-127"/>
                <a:cs typeface="한컴바탕" pitchFamily="18" charset="2"/>
              </a:rPr>
            </a:br>
            <a:endParaRPr lang="ko-KR" altLang="en-US" sz="3200" b="1" dirty="0">
              <a:ea typeface="MD아트체" pitchFamily="18" charset="-127"/>
              <a:cs typeface="한컴바탕" pitchFamily="18" charset="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1385379"/>
            <a:ext cx="828092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>
                <a:solidFill>
                  <a:srgbClr val="FF0000"/>
                </a:solidFill>
              </a:rPr>
              <a:t>Some </a:t>
            </a:r>
            <a:r>
              <a:rPr lang="en-US" altLang="ko-KR" sz="2400" b="1" dirty="0" smtClean="0">
                <a:solidFill>
                  <a:srgbClr val="FF0000"/>
                </a:solidFill>
              </a:rPr>
              <a:t>rece</a:t>
            </a:r>
            <a:r>
              <a:rPr lang="en-US" altLang="ko-KR" sz="2400" b="1" dirty="0" smtClean="0">
                <a:solidFill>
                  <a:srgbClr val="FF0000"/>
                </a:solidFill>
              </a:rPr>
              <a:t>nt </a:t>
            </a:r>
            <a:r>
              <a:rPr lang="en-US" altLang="ko-KR" sz="2400" b="1" dirty="0" smtClean="0">
                <a:solidFill>
                  <a:srgbClr val="FF0000"/>
                </a:solidFill>
              </a:rPr>
              <a:t>contributions </a:t>
            </a:r>
            <a:r>
              <a:rPr lang="en-US" altLang="ko-KR" sz="2400" b="1" dirty="0">
                <a:solidFill>
                  <a:srgbClr val="FF0000"/>
                </a:solidFill>
              </a:rPr>
              <a:t>of ITU-T SG12 Question 13 </a:t>
            </a:r>
            <a:br>
              <a:rPr lang="en-US" altLang="ko-KR" sz="2400" b="1" dirty="0">
                <a:solidFill>
                  <a:srgbClr val="FF0000"/>
                </a:solidFill>
              </a:rPr>
            </a:br>
            <a:endParaRPr lang="en-US" altLang="ko-KR" b="1" dirty="0"/>
          </a:p>
          <a:p>
            <a:r>
              <a:rPr lang="en-US" altLang="ko-KR" b="1" dirty="0" smtClean="0"/>
              <a:t>[C579]  </a:t>
            </a:r>
            <a:r>
              <a:rPr lang="en-US" altLang="ko-KR" b="1" dirty="0" err="1" smtClean="0"/>
              <a:t>G.QoE</a:t>
            </a:r>
            <a:r>
              <a:rPr lang="en-US" altLang="ko-KR" b="1" dirty="0" smtClean="0"/>
              <a:t>-AR </a:t>
            </a:r>
            <a:r>
              <a:rPr lang="en-US" altLang="ko-KR" b="1" dirty="0"/>
              <a:t>"</a:t>
            </a:r>
            <a:r>
              <a:rPr lang="en-US" altLang="ko-KR" b="1" dirty="0" err="1"/>
              <a:t>QoE</a:t>
            </a:r>
            <a:r>
              <a:rPr lang="en-US" altLang="ko-KR" b="1" dirty="0"/>
              <a:t> factors of Augmented Reality (AR) ": Proposal for Modifications in Baseline </a:t>
            </a:r>
            <a:r>
              <a:rPr lang="en-US" altLang="ko-KR" b="1" dirty="0" smtClean="0"/>
              <a:t>text, China </a:t>
            </a:r>
            <a:r>
              <a:rPr lang="en-US" altLang="ko-KR" b="1" dirty="0"/>
              <a:t>Mobile Communications Co. Ltd.  </a:t>
            </a:r>
          </a:p>
          <a:p>
            <a:r>
              <a:rPr lang="en-US" altLang="ko-KR" b="1" dirty="0" smtClean="0"/>
              <a:t>[C575] Baseline </a:t>
            </a:r>
            <a:r>
              <a:rPr lang="en-US" altLang="ko-KR" b="1" dirty="0"/>
              <a:t>text for GSTR-5GQoE "</a:t>
            </a:r>
            <a:r>
              <a:rPr lang="en-US" altLang="ko-KR" b="1" dirty="0" err="1"/>
              <a:t>QoE</a:t>
            </a:r>
            <a:r>
              <a:rPr lang="en-US" altLang="ko-KR" b="1" dirty="0"/>
              <a:t> requirements for real-time multimedia services over 5G </a:t>
            </a:r>
            <a:r>
              <a:rPr lang="en-US" altLang="ko-KR" b="1" dirty="0" smtClean="0"/>
              <a:t>networks," Nokia </a:t>
            </a:r>
            <a:r>
              <a:rPr lang="en-US" altLang="ko-KR" b="1" dirty="0"/>
              <a:t>Corporation (Finland)  </a:t>
            </a:r>
          </a:p>
          <a:p>
            <a:r>
              <a:rPr lang="en-US" altLang="ko-KR" b="1" dirty="0" smtClean="0"/>
              <a:t>[C578] Proposal </a:t>
            </a:r>
            <a:r>
              <a:rPr lang="en-US" altLang="ko-KR" b="1" dirty="0"/>
              <a:t>Changes for the Baseline of </a:t>
            </a:r>
            <a:r>
              <a:rPr lang="en-US" altLang="ko-KR" b="1" dirty="0" err="1" smtClean="0"/>
              <a:t>SupplGQoECAT</a:t>
            </a:r>
            <a:r>
              <a:rPr lang="en-US" altLang="ko-KR" b="1" dirty="0" smtClean="0"/>
              <a:t>, China </a:t>
            </a:r>
            <a:r>
              <a:rPr lang="en-US" altLang="ko-KR" b="1" dirty="0"/>
              <a:t>Mobile Communications Co. Ltd.  </a:t>
            </a:r>
          </a:p>
          <a:p>
            <a:r>
              <a:rPr lang="en-US" altLang="ko-KR" b="1" dirty="0" smtClean="0"/>
              <a:t>[C577] Proposed </a:t>
            </a:r>
            <a:r>
              <a:rPr lang="en-US" altLang="ko-KR" b="1" dirty="0"/>
              <a:t>Changes for the Baseline of </a:t>
            </a:r>
            <a:r>
              <a:rPr lang="en-US" altLang="ko-KR" b="1" dirty="0" err="1" smtClean="0"/>
              <a:t>SupplGQoEMVV</a:t>
            </a:r>
            <a:r>
              <a:rPr lang="en-US" altLang="ko-KR" b="1" dirty="0" smtClean="0"/>
              <a:t>, China </a:t>
            </a:r>
            <a:r>
              <a:rPr lang="en-US" altLang="ko-KR" b="1" dirty="0"/>
              <a:t>Mobile Communications Co. Ltd.  </a:t>
            </a:r>
          </a:p>
          <a:p>
            <a:r>
              <a:rPr lang="en-US" altLang="ko-KR" b="1" dirty="0" smtClean="0"/>
              <a:t>[C607] Updated </a:t>
            </a:r>
            <a:r>
              <a:rPr lang="en-US" altLang="ko-KR" b="1" dirty="0"/>
              <a:t>information about standardization work of relevance for assessment of XR </a:t>
            </a:r>
            <a:r>
              <a:rPr lang="en-US" altLang="ko-KR" b="1" dirty="0" smtClean="0"/>
              <a:t>meetings, </a:t>
            </a:r>
            <a:r>
              <a:rPr lang="en-US" altLang="ko-KR" b="1" dirty="0"/>
              <a:t>	Centrum </a:t>
            </a:r>
            <a:r>
              <a:rPr lang="en-US" altLang="ko-KR" b="1" dirty="0" err="1"/>
              <a:t>Wiskunde</a:t>
            </a:r>
            <a:r>
              <a:rPr lang="en-US" altLang="ko-KR" b="1" dirty="0"/>
              <a:t> &amp; </a:t>
            </a:r>
            <a:r>
              <a:rPr lang="en-US" altLang="ko-KR" b="1" dirty="0" err="1"/>
              <a:t>Informatica</a:t>
            </a:r>
            <a:r>
              <a:rPr lang="en-US" altLang="ko-KR" b="1" dirty="0"/>
              <a:t> (Netherlands</a:t>
            </a:r>
            <a:r>
              <a:rPr lang="en-US" altLang="ko-KR" b="1" dirty="0" smtClean="0"/>
              <a:t>), </a:t>
            </a:r>
            <a:r>
              <a:rPr lang="en-US" altLang="ko-KR" b="1" dirty="0" err="1"/>
              <a:t>Telefon</a:t>
            </a:r>
            <a:r>
              <a:rPr lang="en-US" altLang="ko-KR" b="1" dirty="0"/>
              <a:t> AB - LM Ericsson (Sweden) </a:t>
            </a:r>
            <a:endParaRPr lang="en-US" altLang="ko-KR" b="1" dirty="0"/>
          </a:p>
          <a:p>
            <a:endParaRPr lang="ko-KR" altLang="en-US" dirty="0"/>
          </a:p>
        </p:txBody>
      </p:sp>
      <p:sp>
        <p:nvSpPr>
          <p:cNvPr id="8" name="RS_Classification_Standard">
            <a:extLst>
              <a:ext uri="{FF2B5EF4-FFF2-40B4-BE49-F238E27FC236}">
                <a16:creationId xmlns="" xmlns:a16="http://schemas.microsoft.com/office/drawing/2014/main" id="{D646CA09-57D4-4F87-8A03-B54AF0E8D0B3}"/>
              </a:ext>
            </a:extLst>
          </p:cNvPr>
          <p:cNvSpPr txBox="1"/>
          <p:nvPr/>
        </p:nvSpPr>
        <p:spPr>
          <a:xfrm>
            <a:off x="8990047" y="6195244"/>
            <a:ext cx="153953" cy="243656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wrap="none" lIns="76200" tIns="36830" rIns="76200" bIns="36830" rtlCol="0" anchor="ctr">
            <a:spAutoFit/>
          </a:bodyPr>
          <a:lstStyle/>
          <a:p>
            <a:endParaRPr lang="de-CH" sz="1100" b="1" kern="900" spc="10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7082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1470025"/>
          </a:xfrm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3200" b="1" dirty="0">
                <a:ea typeface="MD아트체" pitchFamily="18" charset="-127"/>
                <a:cs typeface="한컴바탕" pitchFamily="18" charset="2"/>
              </a:rPr>
              <a:t/>
            </a:r>
            <a:br>
              <a:rPr lang="en-US" altLang="ko-KR" sz="3200" b="1" dirty="0">
                <a:ea typeface="MD아트체" pitchFamily="18" charset="-127"/>
                <a:cs typeface="한컴바탕" pitchFamily="18" charset="2"/>
              </a:rPr>
            </a:br>
            <a:r>
              <a:rPr lang="en-US" altLang="ko-KR" sz="3200" b="1" dirty="0">
                <a:ea typeface="MD아트체" pitchFamily="18" charset="-127"/>
                <a:cs typeface="한컴바탕" pitchFamily="18" charset="2"/>
              </a:rPr>
              <a:t/>
            </a:r>
            <a:br>
              <a:rPr lang="en-US" altLang="ko-KR" sz="3200" b="1" dirty="0">
                <a:ea typeface="MD아트체" pitchFamily="18" charset="-127"/>
                <a:cs typeface="한컴바탕" pitchFamily="18" charset="2"/>
              </a:rPr>
            </a:br>
            <a:endParaRPr lang="ko-KR" altLang="en-US" sz="3200" b="1" dirty="0">
              <a:ea typeface="MD아트체" pitchFamily="18" charset="-127"/>
              <a:cs typeface="한컴바탕" pitchFamily="18" charset="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908720"/>
            <a:ext cx="828092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solidFill>
                  <a:srgbClr val="FF0000"/>
                </a:solidFill>
              </a:rPr>
              <a:t>Some work items of ITU-T SG12 Question 14 </a:t>
            </a:r>
            <a:br>
              <a:rPr lang="en-US" altLang="ko-KR" sz="2400" b="1" dirty="0">
                <a:solidFill>
                  <a:srgbClr val="FF0000"/>
                </a:solidFill>
              </a:rPr>
            </a:br>
            <a:r>
              <a:rPr lang="en-US" altLang="ko-KR" sz="2400" b="1" dirty="0"/>
              <a:t>(Rapporteurs: </a:t>
            </a:r>
            <a:r>
              <a:rPr lang="en-US" altLang="ko-KR" sz="2400" b="1" dirty="0" err="1"/>
              <a:t>Jörgen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Gustafsson</a:t>
            </a:r>
            <a:r>
              <a:rPr lang="en-US" altLang="ko-KR" sz="2400" b="1" dirty="0"/>
              <a:t>, Alexander </a:t>
            </a:r>
            <a:r>
              <a:rPr lang="en-US" altLang="ko-KR" sz="2400" b="1" dirty="0" err="1"/>
              <a:t>Raake</a:t>
            </a:r>
            <a:r>
              <a:rPr lang="en-US" altLang="ko-KR" sz="2400" b="1" dirty="0"/>
              <a:t>)</a:t>
            </a:r>
          </a:p>
          <a:p>
            <a:endParaRPr lang="en-US" altLang="ko-KR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000" b="1" dirty="0"/>
              <a:t/>
            </a:r>
            <a:br>
              <a:rPr lang="en-US" altLang="ko-KR" sz="2000" b="1" dirty="0"/>
            </a:br>
            <a:endParaRPr lang="en-US" altLang="ko-KR" b="1" dirty="0"/>
          </a:p>
          <a:p>
            <a:endParaRPr lang="en-US" altLang="ko-KR" b="1" dirty="0"/>
          </a:p>
          <a:p>
            <a:r>
              <a:rPr lang="en-US" altLang="ko-KR" b="1" dirty="0"/>
              <a:t> </a:t>
            </a:r>
          </a:p>
          <a:p>
            <a:endParaRPr lang="ko-KR" altLang="en-US" dirty="0"/>
          </a:p>
        </p:txBody>
      </p:sp>
      <p:sp>
        <p:nvSpPr>
          <p:cNvPr id="8" name="RS_Classification_Standard">
            <a:extLst>
              <a:ext uri="{FF2B5EF4-FFF2-40B4-BE49-F238E27FC236}">
                <a16:creationId xmlns="" xmlns:a16="http://schemas.microsoft.com/office/drawing/2014/main" id="{B6EFE6D4-16D5-4CAD-932D-4E16A13D16ED}"/>
              </a:ext>
            </a:extLst>
          </p:cNvPr>
          <p:cNvSpPr txBox="1"/>
          <p:nvPr/>
        </p:nvSpPr>
        <p:spPr>
          <a:xfrm>
            <a:off x="8990047" y="6195244"/>
            <a:ext cx="153953" cy="243656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wrap="none" lIns="76200" tIns="36830" rIns="76200" bIns="36830" rtlCol="0" anchor="ctr">
            <a:spAutoFit/>
          </a:bodyPr>
          <a:lstStyle/>
          <a:p>
            <a:endParaRPr lang="de-CH" sz="1100" b="1" kern="900" spc="100">
              <a:solidFill>
                <a:srgbClr val="000000"/>
              </a:solidFill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667072"/>
              </p:ext>
            </p:extLst>
          </p:nvPr>
        </p:nvGraphicFramePr>
        <p:xfrm>
          <a:off x="380728" y="1908770"/>
          <a:ext cx="8147248" cy="39269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8496"/>
                <a:gridCol w="6768752"/>
              </a:tblGrid>
              <a:tr h="2547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Work item</a:t>
                      </a:r>
                      <a:endParaRPr lang="ko-KR" sz="2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Subject / Title</a:t>
                      </a:r>
                      <a:endParaRPr lang="ko-KR" sz="28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</a:tr>
              <a:tr h="2547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u="sng">
                          <a:effectLst/>
                          <a:hlinkClick r:id="rId4" tooltip="See more details"/>
                        </a:rPr>
                        <a:t>P.120X.GUIDE</a:t>
                      </a:r>
                      <a:endParaRPr lang="ko-KR" sz="28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Guidance for the use of P.1201 and P.1202 in operational contexts</a:t>
                      </a:r>
                      <a:endParaRPr lang="ko-KR" sz="28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</a:tr>
              <a:tr h="4944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u="sng">
                          <a:effectLst/>
                          <a:hlinkClick r:id="rId5" tooltip="See more details"/>
                        </a:rPr>
                        <a:t>P.1204.1</a:t>
                      </a:r>
                      <a:endParaRPr lang="ko-KR" sz="28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Video quality assessment of streaming services over reliable transport for resolutions up to 4K with access to transport information</a:t>
                      </a:r>
                      <a:endParaRPr lang="ko-KR" sz="28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</a:tr>
              <a:tr h="4944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u="sng">
                          <a:effectLst/>
                          <a:hlinkClick r:id="rId6" tooltip="See more details"/>
                        </a:rPr>
                        <a:t>P.1204.2</a:t>
                      </a:r>
                      <a:endParaRPr lang="ko-KR" sz="28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Video quality assessment of streaming services over reliable transport for resolutions up to 4K with access to video frame information</a:t>
                      </a:r>
                      <a:endParaRPr lang="ko-KR" sz="2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</a:tr>
              <a:tr h="2547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u="sng">
                          <a:effectLst/>
                          <a:hlinkClick r:id="rId7" tooltip="See more details"/>
                        </a:rPr>
                        <a:t>P.BBQCG</a:t>
                      </a:r>
                      <a:endParaRPr lang="ko-KR" sz="28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Parametric bitstream-based Quality Assessment of Cloud Gaming Services</a:t>
                      </a:r>
                      <a:endParaRPr lang="ko-KR" sz="28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</a:tr>
              <a:tr h="2547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u="sng">
                          <a:effectLst/>
                          <a:hlinkClick r:id="rId8" tooltip="See more details"/>
                        </a:rPr>
                        <a:t>P.DiAQoSE</a:t>
                      </a:r>
                      <a:endParaRPr lang="ko-KR" sz="28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Diagnostic assessment of QoS and QoE for adaptive video streaming sessions</a:t>
                      </a:r>
                      <a:endParaRPr lang="ko-KR" sz="28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</a:tr>
              <a:tr h="4944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u="sng">
                          <a:effectLst/>
                          <a:hlinkClick r:id="rId9" tooltip="See more details"/>
                        </a:rPr>
                        <a:t>P.MOSQUITO</a:t>
                      </a:r>
                      <a:endParaRPr lang="ko-KR" sz="28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Subjective test methodology for assessing impact of adaptive streaming effects on longer-term Quality of Experience (MOS) and quitting (for objective model development)</a:t>
                      </a:r>
                      <a:endParaRPr lang="ko-KR" sz="28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</a:tr>
              <a:tr h="4944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u="sng">
                          <a:effectLst/>
                          <a:hlinkClick r:id="rId10" tooltip="See more details"/>
                        </a:rPr>
                        <a:t>P.NAMS-ph2</a:t>
                      </a:r>
                      <a:endParaRPr lang="ko-KR" sz="28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Parametric Non-intrusive Bitstream Assessment for High Efficiency Video Coding (HEVC) and 4K Media Streaming Quality over UDP</a:t>
                      </a:r>
                      <a:endParaRPr lang="ko-KR" sz="28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</a:tr>
              <a:tr h="4944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u="sng" dirty="0">
                          <a:effectLst/>
                          <a:hlinkClick r:id="rId11" tooltip="See more details"/>
                        </a:rPr>
                        <a:t>P.NATS-ph3</a:t>
                      </a:r>
                      <a:endParaRPr lang="ko-KR" sz="2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Quality integration module for adaptive video streaming </a:t>
                      </a:r>
                      <a:r>
                        <a:rPr lang="en-GB" sz="1600" b="1" dirty="0" err="1">
                          <a:effectLst/>
                        </a:rPr>
                        <a:t>QoE</a:t>
                      </a:r>
                      <a:r>
                        <a:rPr lang="en-GB" sz="1600" b="1" dirty="0">
                          <a:effectLst/>
                        </a:rPr>
                        <a:t> in the context of P.120X-Recommendation series</a:t>
                      </a:r>
                      <a:endParaRPr lang="ko-KR" sz="2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2676068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7056" y="116632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solidFill>
                  <a:srgbClr val="FF0000"/>
                </a:solidFill>
              </a:rPr>
              <a:t>Some </a:t>
            </a:r>
            <a:r>
              <a:rPr lang="en-US" altLang="ko-KR" sz="2400" b="1" dirty="0" smtClean="0">
                <a:solidFill>
                  <a:srgbClr val="FF0000"/>
                </a:solidFill>
              </a:rPr>
              <a:t>contributions of </a:t>
            </a:r>
            <a:r>
              <a:rPr lang="en-US" altLang="ko-KR" sz="2400" b="1" dirty="0">
                <a:solidFill>
                  <a:srgbClr val="FF0000"/>
                </a:solidFill>
              </a:rPr>
              <a:t>ITU-T SG12 Question 14 </a:t>
            </a:r>
            <a:endParaRPr lang="ko-KR" altLang="en-US" dirty="0"/>
          </a:p>
        </p:txBody>
      </p:sp>
      <p:sp>
        <p:nvSpPr>
          <p:cNvPr id="8" name="RS_Classification_Standard">
            <a:extLst>
              <a:ext uri="{FF2B5EF4-FFF2-40B4-BE49-F238E27FC236}">
                <a16:creationId xmlns="" xmlns:a16="http://schemas.microsoft.com/office/drawing/2014/main" id="{B6EFE6D4-16D5-4CAD-932D-4E16A13D16ED}"/>
              </a:ext>
            </a:extLst>
          </p:cNvPr>
          <p:cNvSpPr txBox="1"/>
          <p:nvPr/>
        </p:nvSpPr>
        <p:spPr>
          <a:xfrm>
            <a:off x="8990047" y="6195244"/>
            <a:ext cx="153953" cy="243656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wrap="none" lIns="76200" tIns="36830" rIns="76200" bIns="36830" rtlCol="0" anchor="ctr">
            <a:spAutoFit/>
          </a:bodyPr>
          <a:lstStyle/>
          <a:p>
            <a:endParaRPr lang="de-CH" sz="1100" b="1" kern="900" spc="100">
              <a:solidFill>
                <a:srgbClr val="000000"/>
              </a:solidFill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88968"/>
              </p:ext>
            </p:extLst>
          </p:nvPr>
        </p:nvGraphicFramePr>
        <p:xfrm>
          <a:off x="74792" y="1124744"/>
          <a:ext cx="8897189" cy="56116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1244"/>
                <a:gridCol w="4293962"/>
                <a:gridCol w="3841983"/>
              </a:tblGrid>
              <a:tr h="183982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Number </a:t>
                      </a:r>
                      <a:endParaRPr lang="ko-KR" sz="2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398" marR="18398" marT="18398" marB="18398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Title</a:t>
                      </a:r>
                      <a:endParaRPr lang="ko-KR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398" marR="18398" marT="18398" marB="18398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Source</a:t>
                      </a:r>
                      <a:endParaRPr lang="ko-KR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398" marR="18398" marT="18398" marB="18398"/>
                </a:tc>
              </a:tr>
              <a:tr h="331168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b="1" u="sng">
                          <a:effectLst/>
                          <a:hlinkClick r:id="rId4"/>
                        </a:rPr>
                        <a:t>[ 609 ]</a:t>
                      </a:r>
                      <a:r>
                        <a:rPr lang="en-GB" sz="1200" b="1">
                          <a:effectLst/>
                        </a:rPr>
                        <a:t>  </a:t>
                      </a:r>
                      <a:br>
                        <a:rPr lang="en-GB" sz="1200" b="1">
                          <a:effectLst/>
                        </a:rPr>
                      </a:br>
                      <a:r>
                        <a:rPr lang="en-GB" sz="1200" b="1">
                          <a:effectLst/>
                        </a:rPr>
                        <a:t> </a:t>
                      </a:r>
                      <a:endParaRPr lang="ko-KR" sz="28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398" marR="18398" marT="18398" marB="1839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Input to PSTR.OUTLAB - Some observations when conducting video subjective tests in a web browser    </a:t>
                      </a:r>
                      <a:endParaRPr lang="ko-KR" sz="32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398" marR="18398" marT="18398" marB="18398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b="1" u="sng">
                          <a:effectLst/>
                          <a:hlinkClick r:id="rId5"/>
                        </a:rPr>
                        <a:t>Dolby Laboratories (United States)</a:t>
                      </a:r>
                      <a:r>
                        <a:rPr lang="en-GB" sz="1200" b="1">
                          <a:effectLst/>
                        </a:rPr>
                        <a:t>  </a:t>
                      </a:r>
                      <a:endParaRPr lang="ko-KR" sz="28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398" marR="18398" marT="18398" marB="18398"/>
                </a:tc>
              </a:tr>
              <a:tr h="47835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b="1" u="sng">
                          <a:effectLst/>
                          <a:hlinkClick r:id="rId6"/>
                        </a:rPr>
                        <a:t>[ 603 ]</a:t>
                      </a:r>
                      <a:r>
                        <a:rPr lang="en-GB" sz="1200" b="1">
                          <a:effectLst/>
                        </a:rPr>
                        <a:t>  </a:t>
                      </a:r>
                      <a:br>
                        <a:rPr lang="en-GB" sz="1200" b="1">
                          <a:effectLst/>
                        </a:rPr>
                      </a:br>
                      <a:r>
                        <a:rPr lang="en-GB" sz="1200" b="1">
                          <a:effectLst/>
                        </a:rPr>
                        <a:t> </a:t>
                      </a:r>
                      <a:endParaRPr lang="ko-KR" sz="28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398" marR="18398" marT="18398" marB="1839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Progress report of the P.BBQCG work item    </a:t>
                      </a:r>
                      <a:endParaRPr lang="ko-KR" sz="32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398" marR="18398" marT="18398" marB="18398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b="1" u="sng">
                          <a:effectLst/>
                          <a:hlinkClick r:id="rId5"/>
                        </a:rPr>
                        <a:t>Dolby Laboratories (United States)</a:t>
                      </a:r>
                      <a:r>
                        <a:rPr lang="en-GB" sz="1200" b="1">
                          <a:effectLst/>
                        </a:rPr>
                        <a:t> , </a:t>
                      </a:r>
                      <a:r>
                        <a:rPr lang="en-GB" sz="1200" b="1" u="sng">
                          <a:effectLst/>
                          <a:hlinkClick r:id="rId7"/>
                        </a:rPr>
                        <a:t>Ilmenau University of Technology (TU Ilmenau) (Germany)</a:t>
                      </a:r>
                      <a:r>
                        <a:rPr lang="en-GB" sz="1200" b="1">
                          <a:effectLst/>
                        </a:rPr>
                        <a:t> , </a:t>
                      </a:r>
                      <a:r>
                        <a:rPr lang="en-GB" sz="1200" b="1" u="sng">
                          <a:effectLst/>
                          <a:hlinkClick r:id="rId8"/>
                        </a:rPr>
                        <a:t>Opticom GmbH (Germany)</a:t>
                      </a:r>
                      <a:r>
                        <a:rPr lang="en-GB" sz="1200" b="1">
                          <a:effectLst/>
                        </a:rPr>
                        <a:t> , </a:t>
                      </a:r>
                      <a:r>
                        <a:rPr lang="en-GB" sz="1200" b="1" u="sng">
                          <a:effectLst/>
                          <a:hlinkClick r:id="rId9"/>
                        </a:rPr>
                        <a:t>Telefon AB - LM Ericsson (Sweden)</a:t>
                      </a:r>
                      <a:r>
                        <a:rPr lang="en-GB" sz="1200" b="1">
                          <a:effectLst/>
                        </a:rPr>
                        <a:t> , </a:t>
                      </a:r>
                      <a:r>
                        <a:rPr lang="en-GB" sz="1200" b="1" u="sng">
                          <a:effectLst/>
                          <a:hlinkClick r:id="rId10"/>
                        </a:rPr>
                        <a:t>Tencent Technology (Shenzhen) Company Limited (China)</a:t>
                      </a:r>
                      <a:r>
                        <a:rPr lang="en-GB" sz="1200" b="1">
                          <a:effectLst/>
                        </a:rPr>
                        <a:t> , </a:t>
                      </a:r>
                      <a:r>
                        <a:rPr lang="en-GB" sz="1200" b="1" u="sng">
                          <a:effectLst/>
                          <a:hlinkClick r:id="rId11"/>
                        </a:rPr>
                        <a:t>TU Berlin (Germany)</a:t>
                      </a:r>
                      <a:r>
                        <a:rPr lang="en-GB" sz="1200" b="1">
                          <a:effectLst/>
                        </a:rPr>
                        <a:t>  </a:t>
                      </a:r>
                      <a:endParaRPr lang="ko-KR" sz="28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398" marR="18398" marT="18398" marB="18398"/>
                </a:tc>
              </a:tr>
              <a:tr h="47835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b="1" u="sng">
                          <a:effectLst/>
                          <a:hlinkClick r:id="rId12"/>
                        </a:rPr>
                        <a:t>[ 589 ]</a:t>
                      </a:r>
                      <a:r>
                        <a:rPr lang="en-GB" sz="1200" b="1">
                          <a:effectLst/>
                        </a:rPr>
                        <a:t>  </a:t>
                      </a:r>
                      <a:br>
                        <a:rPr lang="en-GB" sz="1200" b="1">
                          <a:effectLst/>
                        </a:rPr>
                      </a:br>
                      <a:r>
                        <a:rPr lang="en-GB" sz="1200" b="1">
                          <a:effectLst/>
                        </a:rPr>
                        <a:t> </a:t>
                      </a:r>
                      <a:endParaRPr lang="ko-KR" sz="28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398" marR="18398" marT="18398" marB="1839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Crowdsourcing passive test method for the development of a bitstream-based quality assessment model for cloud gaming services, P.BBQCG (draft 1)    </a:t>
                      </a:r>
                      <a:endParaRPr lang="ko-KR" sz="32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398" marR="18398" marT="18398" marB="18398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b="1" u="sng">
                          <a:effectLst/>
                          <a:hlinkClick r:id="rId5"/>
                        </a:rPr>
                        <a:t>Dolby Laboratories (United States)</a:t>
                      </a:r>
                      <a:r>
                        <a:rPr lang="en-GB" sz="1200" b="1">
                          <a:effectLst/>
                        </a:rPr>
                        <a:t> , </a:t>
                      </a:r>
                      <a:r>
                        <a:rPr lang="en-GB" sz="1200" b="1" u="sng">
                          <a:effectLst/>
                          <a:hlinkClick r:id="rId7"/>
                        </a:rPr>
                        <a:t>Ilmenau University of Technology (TU Ilmenau) (Germany)</a:t>
                      </a:r>
                      <a:r>
                        <a:rPr lang="en-GB" sz="1200" b="1">
                          <a:effectLst/>
                        </a:rPr>
                        <a:t> , </a:t>
                      </a:r>
                      <a:r>
                        <a:rPr lang="en-GB" sz="1200" b="1" u="sng">
                          <a:effectLst/>
                          <a:hlinkClick r:id="rId10"/>
                        </a:rPr>
                        <a:t>Tencent Technology (Shenzhen) Company Limited (China)</a:t>
                      </a:r>
                      <a:r>
                        <a:rPr lang="en-GB" sz="1200" b="1">
                          <a:effectLst/>
                        </a:rPr>
                        <a:t>  </a:t>
                      </a:r>
                      <a:endParaRPr lang="ko-KR" sz="28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398" marR="18398" marT="18398" marB="18398"/>
                </a:tc>
              </a:tr>
              <a:tr h="331168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b="1" u="sng">
                          <a:effectLst/>
                          <a:hlinkClick r:id="rId13"/>
                        </a:rPr>
                        <a:t>[ 588 ]</a:t>
                      </a:r>
                      <a:r>
                        <a:rPr lang="en-GB" sz="1200" b="1">
                          <a:effectLst/>
                        </a:rPr>
                        <a:t>  </a:t>
                      </a:r>
                      <a:br>
                        <a:rPr lang="en-GB" sz="1200" b="1">
                          <a:effectLst/>
                        </a:rPr>
                      </a:br>
                      <a:r>
                        <a:rPr lang="en-GB" sz="1200" b="1">
                          <a:effectLst/>
                        </a:rPr>
                        <a:t> </a:t>
                      </a:r>
                      <a:endParaRPr lang="ko-KR" sz="28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398" marR="18398" marT="18398" marB="1839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New indicator to reflect sudden quality variations of gaming content for P.BBQCG    </a:t>
                      </a:r>
                      <a:endParaRPr lang="ko-KR" sz="32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398" marR="18398" marT="18398" marB="18398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b="1" u="sng" dirty="0" err="1">
                          <a:effectLst/>
                          <a:hlinkClick r:id="rId10"/>
                        </a:rPr>
                        <a:t>Tencent</a:t>
                      </a:r>
                      <a:r>
                        <a:rPr lang="en-GB" sz="1200" b="1" u="sng" dirty="0">
                          <a:effectLst/>
                          <a:hlinkClick r:id="rId10"/>
                        </a:rPr>
                        <a:t> Technology (Shenzhen) </a:t>
                      </a:r>
                      <a:endParaRPr lang="en-GB" sz="1200" b="1" u="sng" dirty="0" smtClean="0">
                        <a:effectLst/>
                        <a:hlinkClick r:id="rId10"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b="1" u="sng" dirty="0" smtClean="0">
                          <a:effectLst/>
                          <a:hlinkClick r:id="rId10"/>
                        </a:rPr>
                        <a:t>Company </a:t>
                      </a:r>
                      <a:r>
                        <a:rPr lang="en-GB" sz="1200" b="1" u="sng" dirty="0">
                          <a:effectLst/>
                          <a:hlinkClick r:id="rId10"/>
                        </a:rPr>
                        <a:t>Limited (China)</a:t>
                      </a:r>
                      <a:r>
                        <a:rPr lang="en-GB" sz="1200" b="1" dirty="0">
                          <a:effectLst/>
                        </a:rPr>
                        <a:t>  </a:t>
                      </a:r>
                      <a:endParaRPr lang="ko-KR" sz="2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398" marR="18398" marT="18398" marB="18398"/>
                </a:tc>
              </a:tr>
              <a:tr h="47835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b="1" u="sng">
                          <a:effectLst/>
                          <a:hlinkClick r:id="rId14"/>
                        </a:rPr>
                        <a:t>[ 581 ]</a:t>
                      </a:r>
                      <a:r>
                        <a:rPr lang="en-GB" sz="1200" b="1">
                          <a:effectLst/>
                        </a:rPr>
                        <a:t>  </a:t>
                      </a:r>
                      <a:br>
                        <a:rPr lang="en-GB" sz="1200" b="1">
                          <a:effectLst/>
                        </a:rPr>
                      </a:br>
                      <a:r>
                        <a:rPr lang="en-GB" sz="1200" b="1">
                          <a:effectLst/>
                        </a:rPr>
                        <a:t> </a:t>
                      </a:r>
                      <a:endParaRPr lang="ko-KR" sz="28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398" marR="18398" marT="18398" marB="1839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G.CMVTQS on "Computational model used as a QoE/QoS monitor to assess one-to-one videotelephony services": subjective test of G.CMVTQS    </a:t>
                      </a:r>
                      <a:endParaRPr lang="ko-KR" sz="32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398" marR="18398" marT="18398" marB="18398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b="1" u="sng">
                          <a:effectLst/>
                          <a:hlinkClick r:id="rId15"/>
                        </a:rPr>
                        <a:t>China Mobile Communications Co. Ltd.</a:t>
                      </a:r>
                      <a:r>
                        <a:rPr lang="en-GB" sz="1200" b="1">
                          <a:effectLst/>
                        </a:rPr>
                        <a:t> , </a:t>
                      </a:r>
                      <a:r>
                        <a:rPr lang="en-GB" sz="1200" b="1" u="sng">
                          <a:effectLst/>
                          <a:hlinkClick r:id="rId16"/>
                        </a:rPr>
                        <a:t>Orange (France)</a:t>
                      </a:r>
                      <a:r>
                        <a:rPr lang="en-GB" sz="1200" b="1">
                          <a:effectLst/>
                        </a:rPr>
                        <a:t> , </a:t>
                      </a:r>
                      <a:r>
                        <a:rPr lang="en-GB" sz="1200" b="1" u="sng">
                          <a:effectLst/>
                          <a:hlinkClick r:id="rId17"/>
                        </a:rPr>
                        <a:t>Rohde &amp; Schwarz GmbH &amp; Co. KG (Germany)</a:t>
                      </a:r>
                      <a:r>
                        <a:rPr lang="en-GB" sz="1200" b="1">
                          <a:effectLst/>
                        </a:rPr>
                        <a:t> , </a:t>
                      </a:r>
                      <a:r>
                        <a:rPr lang="en-GB" sz="1200" b="1" u="sng">
                          <a:effectLst/>
                          <a:hlinkClick r:id="rId18"/>
                        </a:rPr>
                        <a:t>Wuhan University (China)</a:t>
                      </a:r>
                      <a:r>
                        <a:rPr lang="en-GB" sz="1200" b="1">
                          <a:effectLst/>
                        </a:rPr>
                        <a:t>  </a:t>
                      </a:r>
                      <a:endParaRPr lang="ko-KR" sz="28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398" marR="18398" marT="18398" marB="18398"/>
                </a:tc>
              </a:tr>
              <a:tr h="47835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b="1" u="sng">
                          <a:effectLst/>
                          <a:hlinkClick r:id="rId19"/>
                        </a:rPr>
                        <a:t>[ 571 ]</a:t>
                      </a:r>
                      <a:r>
                        <a:rPr lang="en-GB" sz="1200" b="1">
                          <a:effectLst/>
                        </a:rPr>
                        <a:t>  </a:t>
                      </a:r>
                      <a:br>
                        <a:rPr lang="en-GB" sz="1200" b="1">
                          <a:effectLst/>
                        </a:rPr>
                      </a:br>
                      <a:r>
                        <a:rPr lang="en-GB" sz="1200" b="1">
                          <a:effectLst/>
                        </a:rPr>
                        <a:t>(Rev.1) </a:t>
                      </a:r>
                      <a:endParaRPr lang="ko-KR" sz="28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398" marR="18398" marT="18398" marB="1839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Proposed new work item on </a:t>
                      </a:r>
                      <a:r>
                        <a:rPr lang="en-GB" sz="1400" b="1" dirty="0" err="1">
                          <a:effectLst/>
                        </a:rPr>
                        <a:t>QoE</a:t>
                      </a:r>
                      <a:r>
                        <a:rPr lang="en-GB" sz="1400" b="1" dirty="0">
                          <a:effectLst/>
                        </a:rPr>
                        <a:t>--"Quality of Experience Monitoring Method for Video Services Based on Mobile Terminals"  </a:t>
                      </a:r>
                      <a:br>
                        <a:rPr lang="en-GB" sz="1400" b="1" dirty="0">
                          <a:effectLst/>
                        </a:rPr>
                      </a:br>
                      <a:r>
                        <a:rPr lang="en-GB" sz="1400" b="1" dirty="0">
                          <a:effectLst/>
                        </a:rPr>
                        <a:t>Corrigendum withdrawn  </a:t>
                      </a:r>
                      <a:endParaRPr lang="ko-KR" sz="3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398" marR="18398" marT="18398" marB="18398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b="1" u="sng" dirty="0">
                          <a:effectLst/>
                          <a:hlinkClick r:id="rId15"/>
                        </a:rPr>
                        <a:t>China Mobile Communications Co. Ltd.</a:t>
                      </a:r>
                      <a:r>
                        <a:rPr lang="en-GB" sz="1200" b="1" dirty="0">
                          <a:effectLst/>
                        </a:rPr>
                        <a:t> , </a:t>
                      </a:r>
                      <a:r>
                        <a:rPr lang="en-GB" sz="1200" b="1" u="sng" dirty="0">
                          <a:effectLst/>
                          <a:hlinkClick r:id="rId20"/>
                        </a:rPr>
                        <a:t>Tsinghua University (China)</a:t>
                      </a:r>
                      <a:r>
                        <a:rPr lang="en-GB" sz="1200" b="1" dirty="0">
                          <a:effectLst/>
                        </a:rPr>
                        <a:t>  </a:t>
                      </a:r>
                      <a:endParaRPr lang="ko-KR" sz="2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398" marR="18398" marT="18398" marB="18398"/>
                </a:tc>
              </a:tr>
              <a:tr h="331168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b="1" u="sng">
                          <a:effectLst/>
                          <a:hlinkClick r:id="rId21"/>
                        </a:rPr>
                        <a:t>[ 570 ]</a:t>
                      </a:r>
                      <a:r>
                        <a:rPr lang="en-GB" sz="1200" b="1">
                          <a:effectLst/>
                        </a:rPr>
                        <a:t>  </a:t>
                      </a:r>
                      <a:br>
                        <a:rPr lang="en-GB" sz="1200" b="1">
                          <a:effectLst/>
                        </a:rPr>
                      </a:br>
                      <a:r>
                        <a:rPr lang="en-GB" sz="1200" b="1">
                          <a:effectLst/>
                        </a:rPr>
                        <a:t>(Rev.1-2) </a:t>
                      </a:r>
                      <a:endParaRPr lang="ko-KR" sz="28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398" marR="18398" marT="18398" marB="1839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Proposed new work item on QoE--"Perceptual Image Restoration with Generative Models and Degradation Learning"    </a:t>
                      </a:r>
                      <a:endParaRPr lang="ko-KR" sz="32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398" marR="18398" marT="18398" marB="18398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b="1" u="sng">
                          <a:effectLst/>
                          <a:hlinkClick r:id="rId15"/>
                        </a:rPr>
                        <a:t>China Mobile Communications Co. Ltd.</a:t>
                      </a:r>
                      <a:r>
                        <a:rPr lang="en-GB" sz="1200" b="1">
                          <a:effectLst/>
                        </a:rPr>
                        <a:t> , </a:t>
                      </a:r>
                      <a:r>
                        <a:rPr lang="en-GB" sz="1200" b="1" u="sng">
                          <a:effectLst/>
                          <a:hlinkClick r:id="rId20"/>
                        </a:rPr>
                        <a:t>Tsinghua University (China)</a:t>
                      </a:r>
                      <a:r>
                        <a:rPr lang="en-GB" sz="1200" b="1">
                          <a:effectLst/>
                        </a:rPr>
                        <a:t>  </a:t>
                      </a:r>
                      <a:endParaRPr lang="ko-KR" sz="28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398" marR="18398" marT="18398" marB="18398"/>
                </a:tc>
              </a:tr>
              <a:tr h="47835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b="1" u="sng">
                          <a:effectLst/>
                          <a:hlinkClick r:id="rId22"/>
                        </a:rPr>
                        <a:t>[ 569 ]</a:t>
                      </a:r>
                      <a:r>
                        <a:rPr lang="en-GB" sz="1200" b="1">
                          <a:effectLst/>
                        </a:rPr>
                        <a:t>  </a:t>
                      </a:r>
                      <a:br>
                        <a:rPr lang="en-GB" sz="1200" b="1">
                          <a:effectLst/>
                        </a:rPr>
                      </a:br>
                      <a:r>
                        <a:rPr lang="en-GB" sz="1200" b="1">
                          <a:effectLst/>
                        </a:rPr>
                        <a:t>(Rev.1) </a:t>
                      </a:r>
                      <a:endParaRPr lang="ko-KR" sz="28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398" marR="18398" marT="18398" marB="1839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Proposed new work item on QoE--"Learning QoE of Mobile Video Transmission With Deep Neural Network: A Data-Driven Approach"  </a:t>
                      </a:r>
                      <a:br>
                        <a:rPr lang="en-GB" sz="1400" b="1">
                          <a:effectLst/>
                        </a:rPr>
                      </a:br>
                      <a:r>
                        <a:rPr lang="en-GB" sz="1400" b="1">
                          <a:effectLst/>
                        </a:rPr>
                        <a:t>Corrigendum withdrawn  </a:t>
                      </a:r>
                      <a:endParaRPr lang="ko-KR" sz="32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398" marR="18398" marT="18398" marB="18398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b="1" u="sng" dirty="0">
                          <a:effectLst/>
                          <a:hlinkClick r:id="rId15"/>
                        </a:rPr>
                        <a:t>China Mobile Communications Co. Ltd.</a:t>
                      </a:r>
                      <a:r>
                        <a:rPr lang="en-GB" sz="1200" b="1" dirty="0">
                          <a:effectLst/>
                        </a:rPr>
                        <a:t> , </a:t>
                      </a:r>
                      <a:endParaRPr lang="en-GB" sz="1200" b="1" dirty="0" smtClean="0"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b="1" u="sng" dirty="0" smtClean="0">
                          <a:effectLst/>
                          <a:hlinkClick r:id="rId20"/>
                        </a:rPr>
                        <a:t>Tsinghua </a:t>
                      </a:r>
                      <a:r>
                        <a:rPr lang="en-GB" sz="1200" b="1" u="sng" dirty="0">
                          <a:effectLst/>
                          <a:hlinkClick r:id="rId20"/>
                        </a:rPr>
                        <a:t>University (China)</a:t>
                      </a:r>
                      <a:r>
                        <a:rPr lang="en-GB" sz="1200" b="1" dirty="0">
                          <a:effectLst/>
                        </a:rPr>
                        <a:t>  </a:t>
                      </a:r>
                      <a:endParaRPr lang="ko-KR" sz="2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398" marR="18398" marT="18398" marB="18398"/>
                </a:tc>
              </a:tr>
              <a:tr h="62554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b="1" u="sng">
                          <a:effectLst/>
                          <a:hlinkClick r:id="rId23"/>
                        </a:rPr>
                        <a:t>[ 568 ]</a:t>
                      </a:r>
                      <a:r>
                        <a:rPr lang="en-GB" sz="1200" b="1">
                          <a:effectLst/>
                        </a:rPr>
                        <a:t>  </a:t>
                      </a:r>
                      <a:br>
                        <a:rPr lang="en-GB" sz="1200" b="1">
                          <a:effectLst/>
                        </a:rPr>
                      </a:br>
                      <a:r>
                        <a:rPr lang="en-GB" sz="1200" b="1">
                          <a:effectLst/>
                        </a:rPr>
                        <a:t>(Rev.1) </a:t>
                      </a:r>
                      <a:endParaRPr lang="ko-KR" sz="28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398" marR="18398" marT="18398" marB="1839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Proposed new work item on QoE--"Brain-Inspired Image Quality Assessment Method based on Electroencephalography Feature Learning"  </a:t>
                      </a:r>
                      <a:br>
                        <a:rPr lang="en-GB" sz="1400" b="1">
                          <a:effectLst/>
                        </a:rPr>
                      </a:br>
                      <a:r>
                        <a:rPr lang="en-GB" sz="1400" b="1">
                          <a:effectLst/>
                        </a:rPr>
                        <a:t>Corrigendum withdrawn  </a:t>
                      </a:r>
                      <a:endParaRPr lang="ko-KR" sz="32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398" marR="18398" marT="18398" marB="18398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b="1" u="sng" dirty="0">
                          <a:effectLst/>
                          <a:hlinkClick r:id="rId15"/>
                        </a:rPr>
                        <a:t>China Mobile Communications Co. Ltd.</a:t>
                      </a:r>
                      <a:r>
                        <a:rPr lang="en-GB" sz="1200" b="1" dirty="0">
                          <a:effectLst/>
                        </a:rPr>
                        <a:t> , </a:t>
                      </a:r>
                      <a:endParaRPr lang="en-GB" sz="1200" b="1" dirty="0" smtClean="0"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b="1" u="sng" dirty="0" smtClean="0">
                          <a:effectLst/>
                          <a:hlinkClick r:id="rId20"/>
                        </a:rPr>
                        <a:t>Tsinghua </a:t>
                      </a:r>
                      <a:r>
                        <a:rPr lang="en-GB" sz="1200" b="1" u="sng" dirty="0">
                          <a:effectLst/>
                          <a:hlinkClick r:id="rId20"/>
                        </a:rPr>
                        <a:t>University (China)</a:t>
                      </a:r>
                      <a:r>
                        <a:rPr lang="en-GB" sz="1200" b="1" dirty="0">
                          <a:effectLst/>
                        </a:rPr>
                        <a:t>  </a:t>
                      </a:r>
                      <a:endParaRPr lang="ko-KR" sz="2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398" marR="18398" marT="18398" marB="18398"/>
                </a:tc>
              </a:tr>
              <a:tr h="331168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b="1" u="sng" dirty="0">
                          <a:effectLst/>
                          <a:hlinkClick r:id="rId24"/>
                        </a:rPr>
                        <a:t>[ 567 ]</a:t>
                      </a:r>
                      <a:r>
                        <a:rPr lang="en-GB" sz="1200" b="1" dirty="0">
                          <a:effectLst/>
                        </a:rPr>
                        <a:t>  </a:t>
                      </a:r>
                      <a:br>
                        <a:rPr lang="en-GB" sz="1200" b="1" dirty="0">
                          <a:effectLst/>
                        </a:rPr>
                      </a:br>
                      <a:r>
                        <a:rPr lang="en-GB" sz="1200" b="1" dirty="0">
                          <a:effectLst/>
                        </a:rPr>
                        <a:t> </a:t>
                      </a:r>
                      <a:endParaRPr lang="ko-KR" sz="2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398" marR="18398" marT="18398" marB="1839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effectLst/>
                        </a:rPr>
                        <a:t>P.DiAQoSE</a:t>
                      </a:r>
                      <a:r>
                        <a:rPr lang="en-GB" sz="1400" b="1" dirty="0">
                          <a:effectLst/>
                        </a:rPr>
                        <a:t> model and experiment results    </a:t>
                      </a:r>
                      <a:endParaRPr lang="ko-KR" sz="3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398" marR="18398" marT="18398" marB="18398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b="1" u="sng" dirty="0">
                          <a:effectLst/>
                          <a:hlinkClick r:id="rId25"/>
                        </a:rPr>
                        <a:t>Nippon Telegraph and Telephone Corporation (NTT) </a:t>
                      </a:r>
                      <a:endParaRPr lang="en-GB" sz="1200" b="1" u="sng" dirty="0" smtClean="0">
                        <a:effectLst/>
                        <a:hlinkClick r:id="rId25"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b="1" u="sng" dirty="0" smtClean="0">
                          <a:effectLst/>
                          <a:hlinkClick r:id="rId25"/>
                        </a:rPr>
                        <a:t>(</a:t>
                      </a:r>
                      <a:r>
                        <a:rPr lang="en-GB" sz="1200" b="1" u="sng" dirty="0">
                          <a:effectLst/>
                          <a:hlinkClick r:id="rId25"/>
                        </a:rPr>
                        <a:t>Japan)</a:t>
                      </a:r>
                      <a:r>
                        <a:rPr lang="en-GB" sz="1200" b="1" dirty="0">
                          <a:effectLst/>
                        </a:rPr>
                        <a:t>  </a:t>
                      </a:r>
                      <a:endParaRPr lang="ko-KR" sz="2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398" marR="18398" marT="18398" marB="18398"/>
                </a:tc>
              </a:tr>
            </a:tbl>
          </a:graphicData>
        </a:graphic>
      </p:graphicFrame>
      <p:sp>
        <p:nvSpPr>
          <p:cNvPr id="4" name="제목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 </a:t>
            </a:r>
            <a:endParaRPr lang="ko-KR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82219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1470025"/>
          </a:xfrm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3200" b="1" dirty="0">
                <a:ea typeface="MD아트체" pitchFamily="18" charset="-127"/>
                <a:cs typeface="한컴바탕" pitchFamily="18" charset="2"/>
              </a:rPr>
              <a:t/>
            </a:r>
            <a:br>
              <a:rPr lang="en-US" altLang="ko-KR" sz="3200" b="1" dirty="0">
                <a:ea typeface="MD아트체" pitchFamily="18" charset="-127"/>
                <a:cs typeface="한컴바탕" pitchFamily="18" charset="2"/>
              </a:rPr>
            </a:br>
            <a:r>
              <a:rPr lang="en-US" altLang="ko-KR" sz="3200" b="1" dirty="0">
                <a:ea typeface="MD아트체" pitchFamily="18" charset="-127"/>
                <a:cs typeface="한컴바탕" pitchFamily="18" charset="2"/>
              </a:rPr>
              <a:t/>
            </a:r>
            <a:br>
              <a:rPr lang="en-US" altLang="ko-KR" sz="3200" b="1" dirty="0">
                <a:ea typeface="MD아트체" pitchFamily="18" charset="-127"/>
                <a:cs typeface="한컴바탕" pitchFamily="18" charset="2"/>
              </a:rPr>
            </a:br>
            <a:endParaRPr lang="ko-KR" altLang="en-US" sz="3200" b="1" dirty="0">
              <a:ea typeface="MD아트체" pitchFamily="18" charset="-127"/>
              <a:cs typeface="한컴바탕" pitchFamily="18" charset="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7056" y="1052736"/>
            <a:ext cx="82809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solidFill>
                  <a:srgbClr val="FF0000"/>
                </a:solidFill>
              </a:rPr>
              <a:t>Some work items of ITU-T SG12 Question 19 </a:t>
            </a:r>
            <a:br>
              <a:rPr lang="en-US" altLang="ko-KR" sz="2400" b="1" dirty="0">
                <a:solidFill>
                  <a:srgbClr val="FF0000"/>
                </a:solidFill>
              </a:rPr>
            </a:br>
            <a:r>
              <a:rPr lang="en-US" altLang="ko-KR" sz="2400" b="1" dirty="0"/>
              <a:t>(Rapporteurs: </a:t>
            </a:r>
            <a:r>
              <a:rPr lang="en-US" altLang="ko-KR" sz="2400" b="1" dirty="0" err="1"/>
              <a:t>Chulhee</a:t>
            </a:r>
            <a:r>
              <a:rPr lang="en-US" altLang="ko-KR" sz="2400" b="1" dirty="0"/>
              <a:t> Lee, </a:t>
            </a:r>
            <a:r>
              <a:rPr lang="en-US" altLang="ko-KR" sz="2400" b="1" dirty="0" err="1"/>
              <a:t>Quan</a:t>
            </a:r>
            <a:r>
              <a:rPr lang="en-US" altLang="ko-KR" sz="2400" b="1" dirty="0"/>
              <a:t> Huynh-Thu)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400" b="1" dirty="0" err="1"/>
              <a:t>J.noref</a:t>
            </a:r>
            <a:r>
              <a:rPr lang="en-US" altLang="ko-KR" sz="2400" b="1" dirty="0"/>
              <a:t>: Perceptual video quality measurement techniques for digital cable television in the absence of a reference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400" b="1" dirty="0" err="1"/>
              <a:t>J.op-tr</a:t>
            </a:r>
            <a:r>
              <a:rPr lang="en-US" altLang="ko-KR" sz="2400" b="1" dirty="0"/>
              <a:t>: Methods for Optimizing Bitrates and Transmission Resolution by Considering Display Characteristics and Available Bandwidth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400" b="1" dirty="0" err="1"/>
              <a:t>J.src-vq</a:t>
            </a:r>
            <a:r>
              <a:rPr lang="en-US" altLang="ko-KR" sz="2400" b="1" dirty="0"/>
              <a:t>: Objective Assessment Methods for Source Video Quality at the Headend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400" b="1" dirty="0" err="1" smtClean="0"/>
              <a:t>J.q-uhd</a:t>
            </a:r>
            <a:r>
              <a:rPr lang="en-US" altLang="ko-KR" sz="2400" b="1" dirty="0"/>
              <a:t>: Quality measurement methods for UHD </a:t>
            </a:r>
            <a:r>
              <a:rPr lang="en-US" altLang="ko-KR" sz="2400" b="1" dirty="0" smtClean="0"/>
              <a:t>services</a:t>
            </a:r>
            <a:endParaRPr lang="ko-KR" altLang="en-US" dirty="0"/>
          </a:p>
        </p:txBody>
      </p:sp>
      <p:sp>
        <p:nvSpPr>
          <p:cNvPr id="8" name="RS_Classification_Standard">
            <a:extLst>
              <a:ext uri="{FF2B5EF4-FFF2-40B4-BE49-F238E27FC236}">
                <a16:creationId xmlns="" xmlns:a16="http://schemas.microsoft.com/office/drawing/2014/main" id="{04ACF733-923D-4F80-B62C-89669C2E0B64}"/>
              </a:ext>
            </a:extLst>
          </p:cNvPr>
          <p:cNvSpPr txBox="1"/>
          <p:nvPr/>
        </p:nvSpPr>
        <p:spPr>
          <a:xfrm>
            <a:off x="8990047" y="6195244"/>
            <a:ext cx="153953" cy="243656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wrap="none" lIns="76200" tIns="36830" rIns="76200" bIns="36830" rtlCol="0" anchor="ctr">
            <a:spAutoFit/>
          </a:bodyPr>
          <a:lstStyle/>
          <a:p>
            <a:endParaRPr lang="de-CH" sz="1100" b="1" kern="900" spc="10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204718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1470025"/>
          </a:xfrm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3200" b="1" dirty="0">
                <a:ea typeface="MD아트체" pitchFamily="18" charset="-127"/>
                <a:cs typeface="한컴바탕" pitchFamily="18" charset="2"/>
              </a:rPr>
              <a:t/>
            </a:r>
            <a:br>
              <a:rPr lang="en-US" altLang="ko-KR" sz="3200" b="1" dirty="0">
                <a:ea typeface="MD아트체" pitchFamily="18" charset="-127"/>
                <a:cs typeface="한컴바탕" pitchFamily="18" charset="2"/>
              </a:rPr>
            </a:br>
            <a:r>
              <a:rPr lang="en-US" altLang="ko-KR" sz="3200" b="1" dirty="0">
                <a:ea typeface="MD아트체" pitchFamily="18" charset="-127"/>
                <a:cs typeface="한컴바탕" pitchFamily="18" charset="2"/>
              </a:rPr>
              <a:t/>
            </a:r>
            <a:br>
              <a:rPr lang="en-US" altLang="ko-KR" sz="3200" b="1" dirty="0">
                <a:ea typeface="MD아트체" pitchFamily="18" charset="-127"/>
                <a:cs typeface="한컴바탕" pitchFamily="18" charset="2"/>
              </a:rPr>
            </a:br>
            <a:endParaRPr lang="ko-KR" altLang="en-US" sz="3200" b="1" dirty="0">
              <a:ea typeface="MD아트체" pitchFamily="18" charset="-127"/>
              <a:cs typeface="한컴바탕" pitchFamily="18" charset="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7056" y="1052736"/>
            <a:ext cx="828092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>
                <a:solidFill>
                  <a:srgbClr val="FF0000"/>
                </a:solidFill>
              </a:rPr>
              <a:t>Revised Recommendation of ITU-T SG12 Question </a:t>
            </a:r>
            <a:r>
              <a:rPr lang="en-US" altLang="ko-KR" sz="2400" b="1" dirty="0">
                <a:solidFill>
                  <a:srgbClr val="FF0000"/>
                </a:solidFill>
              </a:rPr>
              <a:t>19 </a:t>
            </a:r>
            <a:r>
              <a:rPr lang="en-US" altLang="ko-KR" sz="2400" b="1" dirty="0" smtClean="0">
                <a:solidFill>
                  <a:srgbClr val="FF0000"/>
                </a:solidFill>
              </a:rPr>
              <a:t/>
            </a:r>
            <a:br>
              <a:rPr lang="en-US" altLang="ko-KR" sz="2400" b="1" dirty="0" smtClean="0">
                <a:solidFill>
                  <a:srgbClr val="FF0000"/>
                </a:solidFill>
              </a:rPr>
            </a:br>
            <a:endParaRPr lang="en-US" altLang="ko-KR" sz="2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400" b="1" dirty="0" smtClean="0"/>
              <a:t>C576</a:t>
            </a:r>
            <a:r>
              <a:rPr lang="en-US" altLang="ko-KR" sz="2400" b="1" dirty="0"/>
              <a:t>: Update ITU-T Rec. P.910 with subjective experiment data analysis </a:t>
            </a:r>
            <a:r>
              <a:rPr lang="en-US" altLang="ko-KR" sz="2400" b="1" dirty="0" smtClean="0"/>
              <a:t>(Netflix)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2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400" b="1" dirty="0" smtClean="0"/>
              <a:t>The revision of P.910 was approved by including the analysis method proposed by </a:t>
            </a:r>
            <a:r>
              <a:rPr lang="en-US" altLang="ko-KR" sz="2400" b="1" dirty="0" err="1" smtClean="0"/>
              <a:t>Neflix</a:t>
            </a:r>
            <a:r>
              <a:rPr lang="en-US" altLang="ko-KR" sz="2400" b="1" dirty="0" smtClean="0"/>
              <a:t>.</a:t>
            </a:r>
            <a:endParaRPr lang="ko-KR" altLang="en-US" dirty="0"/>
          </a:p>
        </p:txBody>
      </p:sp>
      <p:sp>
        <p:nvSpPr>
          <p:cNvPr id="8" name="RS_Classification_Standard">
            <a:extLst>
              <a:ext uri="{FF2B5EF4-FFF2-40B4-BE49-F238E27FC236}">
                <a16:creationId xmlns="" xmlns:a16="http://schemas.microsoft.com/office/drawing/2014/main" id="{04ACF733-923D-4F80-B62C-89669C2E0B64}"/>
              </a:ext>
            </a:extLst>
          </p:cNvPr>
          <p:cNvSpPr txBox="1"/>
          <p:nvPr/>
        </p:nvSpPr>
        <p:spPr>
          <a:xfrm>
            <a:off x="8990047" y="6195244"/>
            <a:ext cx="153953" cy="243656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wrap="none" lIns="76200" tIns="36830" rIns="76200" bIns="36830" rtlCol="0" anchor="ctr">
            <a:spAutoFit/>
          </a:bodyPr>
          <a:lstStyle/>
          <a:p>
            <a:endParaRPr lang="de-CH" sz="1100" b="1" kern="900" spc="10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897776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1470025"/>
          </a:xfrm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3200" b="1" dirty="0">
                <a:ea typeface="MD아트체" pitchFamily="18" charset="-127"/>
                <a:cs typeface="한컴바탕" pitchFamily="18" charset="2"/>
              </a:rPr>
              <a:t/>
            </a:r>
            <a:br>
              <a:rPr lang="en-US" altLang="ko-KR" sz="3200" b="1" dirty="0">
                <a:ea typeface="MD아트체" pitchFamily="18" charset="-127"/>
                <a:cs typeface="한컴바탕" pitchFamily="18" charset="2"/>
              </a:rPr>
            </a:br>
            <a:r>
              <a:rPr lang="en-US" altLang="ko-KR" sz="3200" b="1" dirty="0">
                <a:ea typeface="MD아트체" pitchFamily="18" charset="-127"/>
                <a:cs typeface="한컴바탕" pitchFamily="18" charset="2"/>
              </a:rPr>
              <a:t/>
            </a:r>
            <a:br>
              <a:rPr lang="en-US" altLang="ko-KR" sz="3200" b="1" dirty="0">
                <a:ea typeface="MD아트체" pitchFamily="18" charset="-127"/>
                <a:cs typeface="한컴바탕" pitchFamily="18" charset="2"/>
              </a:rPr>
            </a:br>
            <a:endParaRPr lang="ko-KR" altLang="en-US" sz="3200" b="1" dirty="0">
              <a:ea typeface="MD아트체" pitchFamily="18" charset="-127"/>
              <a:cs typeface="한컴바탕" pitchFamily="18" charset="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7056" y="1052736"/>
            <a:ext cx="82809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solidFill>
                  <a:srgbClr val="FF0000"/>
                </a:solidFill>
              </a:rPr>
              <a:t>Some </a:t>
            </a:r>
            <a:r>
              <a:rPr lang="en-US" altLang="ko-KR" sz="2400" b="1" dirty="0" smtClean="0">
                <a:solidFill>
                  <a:srgbClr val="FF0000"/>
                </a:solidFill>
              </a:rPr>
              <a:t>recent contributions </a:t>
            </a:r>
            <a:r>
              <a:rPr lang="en-US" altLang="ko-KR" sz="2400" b="1" dirty="0" smtClean="0">
                <a:solidFill>
                  <a:srgbClr val="FF0000"/>
                </a:solidFill>
              </a:rPr>
              <a:t>of </a:t>
            </a:r>
            <a:r>
              <a:rPr lang="en-US" altLang="ko-KR" sz="2400" b="1" dirty="0">
                <a:solidFill>
                  <a:srgbClr val="FF0000"/>
                </a:solidFill>
              </a:rPr>
              <a:t>ITU-T SG12 Question 19 </a:t>
            </a:r>
            <a:br>
              <a:rPr lang="en-US" altLang="ko-KR" sz="2400" b="1" dirty="0">
                <a:solidFill>
                  <a:srgbClr val="FF0000"/>
                </a:solidFill>
              </a:rPr>
            </a:br>
            <a:endParaRPr lang="en-US" altLang="ko-KR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400" b="1" dirty="0"/>
              <a:t>C568: Proposed new work item on </a:t>
            </a:r>
            <a:r>
              <a:rPr lang="en-US" altLang="ko-KR" sz="2400" b="1" dirty="0" err="1"/>
              <a:t>QoE</a:t>
            </a:r>
            <a:r>
              <a:rPr lang="en-US" altLang="ko-KR" sz="2400" b="1" dirty="0"/>
              <a:t>--"Brain-Inspired Image Quality Assessment Method based on Electroencephalography Feature Learning"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400" b="1" dirty="0"/>
              <a:t>C570: Proposed new work item on </a:t>
            </a:r>
            <a:r>
              <a:rPr lang="en-US" altLang="ko-KR" sz="2400" b="1" dirty="0" err="1"/>
              <a:t>QoE</a:t>
            </a:r>
            <a:r>
              <a:rPr lang="en-US" altLang="ko-KR" sz="2400" b="1" dirty="0"/>
              <a:t>--"Perceptual Image Restoration with Generative Models and Degradation Learning"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400" b="1" dirty="0"/>
              <a:t>C576: Update ITU-T Rec. P.910 with subjective experiment data analysis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400" b="1" dirty="0"/>
              <a:t>C583: Feasibility of Deep Learning Methods for Source Quality Monitoring at the </a:t>
            </a:r>
            <a:r>
              <a:rPr lang="en-US" altLang="ko-KR" sz="2400" b="1" dirty="0" err="1" smtClean="0"/>
              <a:t>Headend</a:t>
            </a:r>
            <a:endParaRPr lang="en-GB" altLang="ko-KR" sz="2400" b="1" dirty="0" smtClean="0"/>
          </a:p>
        </p:txBody>
      </p:sp>
      <p:sp>
        <p:nvSpPr>
          <p:cNvPr id="8" name="RS_Classification_Standard">
            <a:extLst>
              <a:ext uri="{FF2B5EF4-FFF2-40B4-BE49-F238E27FC236}">
                <a16:creationId xmlns="" xmlns:a16="http://schemas.microsoft.com/office/drawing/2014/main" id="{04ACF733-923D-4F80-B62C-89669C2E0B64}"/>
              </a:ext>
            </a:extLst>
          </p:cNvPr>
          <p:cNvSpPr txBox="1"/>
          <p:nvPr/>
        </p:nvSpPr>
        <p:spPr>
          <a:xfrm>
            <a:off x="8990047" y="6195244"/>
            <a:ext cx="153953" cy="243656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wrap="none" lIns="76200" tIns="36830" rIns="76200" bIns="36830" rtlCol="0" anchor="ctr">
            <a:spAutoFit/>
          </a:bodyPr>
          <a:lstStyle/>
          <a:p>
            <a:endParaRPr lang="de-CH" sz="1100" b="1" kern="900" spc="10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31137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1470025"/>
          </a:xfrm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3200" b="1" dirty="0">
                <a:ea typeface="MD아트체" pitchFamily="18" charset="-127"/>
                <a:cs typeface="한컴바탕" pitchFamily="18" charset="2"/>
              </a:rPr>
              <a:t/>
            </a:r>
            <a:br>
              <a:rPr lang="en-US" altLang="ko-KR" sz="3200" b="1" dirty="0">
                <a:ea typeface="MD아트체" pitchFamily="18" charset="-127"/>
                <a:cs typeface="한컴바탕" pitchFamily="18" charset="2"/>
              </a:rPr>
            </a:br>
            <a:r>
              <a:rPr lang="en-US" altLang="ko-KR" sz="3200" b="1" dirty="0">
                <a:ea typeface="MD아트체" pitchFamily="18" charset="-127"/>
                <a:cs typeface="한컴바탕" pitchFamily="18" charset="2"/>
              </a:rPr>
              <a:t/>
            </a:r>
            <a:br>
              <a:rPr lang="en-US" altLang="ko-KR" sz="3200" b="1" dirty="0">
                <a:ea typeface="MD아트체" pitchFamily="18" charset="-127"/>
                <a:cs typeface="한컴바탕" pitchFamily="18" charset="2"/>
              </a:rPr>
            </a:br>
            <a:endParaRPr lang="ko-KR" altLang="en-US" sz="3200" b="1" dirty="0">
              <a:ea typeface="MD아트체" pitchFamily="18" charset="-127"/>
              <a:cs typeface="한컴바탕" pitchFamily="18" charset="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1359307"/>
            <a:ext cx="82809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solidFill>
                  <a:srgbClr val="FF0000"/>
                </a:solidFill>
              </a:rPr>
              <a:t>2021 ITU-R SG6 Meeting Schedules: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400" b="1" dirty="0"/>
              <a:t>1-12 March 2022 (planned)</a:t>
            </a:r>
          </a:p>
          <a:p>
            <a:endParaRPr lang="en-US" altLang="ko-KR" sz="2400" b="1" dirty="0" smtClean="0">
              <a:solidFill>
                <a:srgbClr val="FF0000"/>
              </a:solidFill>
            </a:endParaRPr>
          </a:p>
          <a:p>
            <a:r>
              <a:rPr lang="en-US" altLang="ko-KR" sz="2400" b="1" dirty="0" smtClean="0">
                <a:solidFill>
                  <a:srgbClr val="FF0000"/>
                </a:solidFill>
              </a:rPr>
              <a:t>2021 ITU-T SG12 Meeting Schedules: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400" b="1" dirty="0" smtClean="0"/>
              <a:t>7-17</a:t>
            </a:r>
            <a:r>
              <a:rPr lang="en-US" altLang="ko-KR" sz="2400" b="1" dirty="0" smtClean="0"/>
              <a:t> June 2022 </a:t>
            </a:r>
            <a:r>
              <a:rPr lang="en-US" altLang="ko-KR" sz="2400" b="1" dirty="0"/>
              <a:t>(planned</a:t>
            </a:r>
            <a:r>
              <a:rPr lang="en-US" altLang="ko-KR" sz="2400" b="1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ko-KR" sz="2400" b="1" dirty="0"/>
          </a:p>
          <a:p>
            <a:endParaRPr lang="en-US" altLang="ko-KR" sz="2400" b="1" dirty="0">
              <a:solidFill>
                <a:srgbClr val="FF0000"/>
              </a:solidFill>
            </a:endParaRPr>
          </a:p>
          <a:p>
            <a:endParaRPr lang="en-US" altLang="ko-KR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2400" b="1" dirty="0"/>
          </a:p>
          <a:p>
            <a:endParaRPr lang="en-US" altLang="ko-KR" b="1" dirty="0"/>
          </a:p>
          <a:p>
            <a:endParaRPr lang="en-US" altLang="ko-KR" b="1" dirty="0"/>
          </a:p>
          <a:p>
            <a:r>
              <a:rPr lang="en-US" altLang="ko-KR" b="1" dirty="0"/>
              <a:t> </a:t>
            </a:r>
          </a:p>
          <a:p>
            <a:endParaRPr lang="ko-KR" altLang="en-US" dirty="0"/>
          </a:p>
        </p:txBody>
      </p:sp>
      <p:sp>
        <p:nvSpPr>
          <p:cNvPr id="8" name="RS_Classification_Standard">
            <a:extLst>
              <a:ext uri="{FF2B5EF4-FFF2-40B4-BE49-F238E27FC236}">
                <a16:creationId xmlns="" xmlns:a16="http://schemas.microsoft.com/office/drawing/2014/main" id="{7326AB2D-4F89-41B0-8B59-7F2DE8E83AA1}"/>
              </a:ext>
            </a:extLst>
          </p:cNvPr>
          <p:cNvSpPr txBox="1"/>
          <p:nvPr/>
        </p:nvSpPr>
        <p:spPr>
          <a:xfrm>
            <a:off x="8990047" y="6195244"/>
            <a:ext cx="153953" cy="243656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wrap="none" lIns="76200" tIns="36830" rIns="76200" bIns="36830" rtlCol="0" anchor="ctr">
            <a:spAutoFit/>
          </a:bodyPr>
          <a:lstStyle/>
          <a:p>
            <a:endParaRPr lang="de-CH" sz="1100" b="1" kern="900" spc="10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34975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1470025"/>
          </a:xfrm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3200" b="1" dirty="0">
                <a:ea typeface="MD아트체" pitchFamily="18" charset="-127"/>
                <a:cs typeface="한컴바탕" pitchFamily="18" charset="2"/>
              </a:rPr>
              <a:t/>
            </a:r>
            <a:br>
              <a:rPr lang="en-US" altLang="ko-KR" sz="3200" b="1" dirty="0">
                <a:ea typeface="MD아트체" pitchFamily="18" charset="-127"/>
                <a:cs typeface="한컴바탕" pitchFamily="18" charset="2"/>
              </a:rPr>
            </a:br>
            <a:r>
              <a:rPr lang="en-US" altLang="ko-KR" sz="3200" b="1" dirty="0">
                <a:ea typeface="MD아트체" pitchFamily="18" charset="-127"/>
                <a:cs typeface="한컴바탕" pitchFamily="18" charset="2"/>
              </a:rPr>
              <a:t/>
            </a:r>
            <a:br>
              <a:rPr lang="en-US" altLang="ko-KR" sz="3200" b="1" dirty="0">
                <a:ea typeface="MD아트체" pitchFamily="18" charset="-127"/>
                <a:cs typeface="한컴바탕" pitchFamily="18" charset="2"/>
              </a:rPr>
            </a:br>
            <a:r>
              <a:rPr lang="en-US" altLang="ko-KR" sz="3200" b="1" dirty="0">
                <a:ea typeface="MD아트체" pitchFamily="18" charset="-127"/>
                <a:cs typeface="한컴바탕" pitchFamily="18" charset="2"/>
              </a:rPr>
              <a:t>THE END</a:t>
            </a:r>
            <a:endParaRPr lang="ko-KR" altLang="en-US" sz="3200" b="1" dirty="0">
              <a:ea typeface="MD아트체" pitchFamily="18" charset="-127"/>
              <a:cs typeface="한컴바탕" pitchFamily="18" charset="2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273624" y="2348880"/>
            <a:ext cx="27363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altLang="ko-KR" sz="3200" b="1" dirty="0">
              <a:solidFill>
                <a:prstClr val="black"/>
              </a:solidFill>
              <a:latin typeface="Arial"/>
              <a:ea typeface="MD아트체" pitchFamily="18" charset="-127"/>
              <a:cs typeface="한컴바탕" pitchFamily="18" charset="2"/>
            </a:endParaRPr>
          </a:p>
          <a:p>
            <a:pPr algn="ctr"/>
            <a:endParaRPr lang="en-US" altLang="ko-KR" sz="3200" b="1" dirty="0">
              <a:solidFill>
                <a:prstClr val="black"/>
              </a:solidFill>
              <a:latin typeface="Arial"/>
              <a:ea typeface="MD아트체" pitchFamily="18" charset="-127"/>
              <a:cs typeface="한컴바탕" pitchFamily="18" charset="2"/>
            </a:endParaRPr>
          </a:p>
          <a:p>
            <a:pPr algn="ctr"/>
            <a:endParaRPr lang="en-US" altLang="ko-KR" sz="3200" b="1" dirty="0">
              <a:solidFill>
                <a:prstClr val="black"/>
              </a:solidFill>
              <a:latin typeface="Arial"/>
              <a:ea typeface="MD아트체" pitchFamily="18" charset="-127"/>
              <a:cs typeface="한컴바탕" pitchFamily="18" charset="2"/>
            </a:endParaRPr>
          </a:p>
          <a:p>
            <a:pPr algn="ctr"/>
            <a:endParaRPr lang="en-US" altLang="ko-KR" sz="3200" b="1" dirty="0">
              <a:solidFill>
                <a:prstClr val="black"/>
              </a:solidFill>
              <a:latin typeface="Arial"/>
              <a:ea typeface="MD아트체" pitchFamily="18" charset="-127"/>
              <a:cs typeface="한컴바탕" pitchFamily="18" charset="2"/>
            </a:endParaRPr>
          </a:p>
          <a:p>
            <a:pPr algn="ctr"/>
            <a:r>
              <a:rPr lang="en-US" altLang="ko-KR" sz="3200" b="1" dirty="0">
                <a:solidFill>
                  <a:prstClr val="black"/>
                </a:solidFill>
                <a:latin typeface="Arial"/>
                <a:ea typeface="MD아트체" pitchFamily="18" charset="-127"/>
                <a:cs typeface="한컴바탕" pitchFamily="18" charset="2"/>
              </a:rPr>
              <a:t>   </a:t>
            </a:r>
            <a:endParaRPr lang="ko-KR" altLang="en-US" dirty="0"/>
          </a:p>
        </p:txBody>
      </p:sp>
      <p:sp>
        <p:nvSpPr>
          <p:cNvPr id="8" name="RS_Classification_Standard">
            <a:extLst>
              <a:ext uri="{FF2B5EF4-FFF2-40B4-BE49-F238E27FC236}">
                <a16:creationId xmlns="" xmlns:a16="http://schemas.microsoft.com/office/drawing/2014/main" id="{05F76C17-6393-4167-A8CD-BFB1592DBDD2}"/>
              </a:ext>
            </a:extLst>
          </p:cNvPr>
          <p:cNvSpPr txBox="1"/>
          <p:nvPr/>
        </p:nvSpPr>
        <p:spPr>
          <a:xfrm>
            <a:off x="8990047" y="6195244"/>
            <a:ext cx="153953" cy="243656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wrap="none" lIns="76200" tIns="36830" rIns="76200" bIns="36830" rtlCol="0" anchor="ctr">
            <a:spAutoFit/>
          </a:bodyPr>
          <a:lstStyle/>
          <a:p>
            <a:endParaRPr lang="de-CH" sz="1100" b="1" kern="900" spc="10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40227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1470025"/>
          </a:xfrm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3200" b="1" dirty="0">
                <a:ea typeface="MD아트체" pitchFamily="18" charset="-127"/>
                <a:cs typeface="한컴바탕" pitchFamily="18" charset="2"/>
              </a:rPr>
              <a:t/>
            </a:r>
            <a:br>
              <a:rPr lang="en-US" altLang="ko-KR" sz="3200" b="1" dirty="0">
                <a:ea typeface="MD아트체" pitchFamily="18" charset="-127"/>
                <a:cs typeface="한컴바탕" pitchFamily="18" charset="2"/>
              </a:rPr>
            </a:br>
            <a:r>
              <a:rPr lang="en-US" altLang="ko-KR" sz="3200" b="1" dirty="0">
                <a:ea typeface="MD아트체" pitchFamily="18" charset="-127"/>
                <a:cs typeface="한컴바탕" pitchFamily="18" charset="2"/>
              </a:rPr>
              <a:t/>
            </a:r>
            <a:br>
              <a:rPr lang="en-US" altLang="ko-KR" sz="3200" b="1" dirty="0">
                <a:ea typeface="MD아트체" pitchFamily="18" charset="-127"/>
                <a:cs typeface="한컴바탕" pitchFamily="18" charset="2"/>
              </a:rPr>
            </a:br>
            <a:endParaRPr lang="ko-KR" altLang="en-US" sz="3200" b="1" dirty="0">
              <a:ea typeface="MD아트체" pitchFamily="18" charset="-127"/>
              <a:cs typeface="한컴바탕" pitchFamily="18" charset="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1356970"/>
            <a:ext cx="828092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/>
              <a:t>The IRG-AVQA studies topics related to video and audiovisual quality assessment among ITU-R SG6 and ITU-T SG12. The IRG-AVQA aims to: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ko-KR" sz="2400" b="1" dirty="0" err="1"/>
              <a:t>coord</a:t>
            </a:r>
            <a:r>
              <a:rPr lang="en-US" altLang="ko-KR" sz="2400" b="1" dirty="0"/>
              <a:t>​</a:t>
            </a:r>
            <a:r>
              <a:rPr lang="en-US" altLang="ko-KR" sz="2400" b="1" dirty="0" err="1"/>
              <a:t>inate</a:t>
            </a:r>
            <a:r>
              <a:rPr lang="en-US" altLang="ko-KR" sz="2400" b="1" dirty="0"/>
              <a:t> the progress of specific topics of mutual interest restricted to the area of video and audiovisual quality assessment, both subjective and objective;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ko-KR" sz="2400" b="1" dirty="0"/>
              <a:t>identify potential work items that may be progressed as joint text Recommendations;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ko-KR" sz="2400" b="1" dirty="0"/>
              <a:t>benefit from colocation with the meetings of the </a:t>
            </a:r>
            <a:r>
              <a:rPr lang="en-US" altLang="ko-KR" sz="2400" b="1" dirty="0">
                <a:hlinkClick r:id="rId4"/>
              </a:rPr>
              <a:t>Video Quality Experts Group (VQEG)</a:t>
            </a:r>
            <a:r>
              <a:rPr lang="en-US" altLang="ko-KR" sz="2400" b="1" dirty="0"/>
              <a:t>​​ where video/audiovisual quality experts meet and execute technical work;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ko-KR" sz="2400" b="1" dirty="0"/>
              <a:t>encourage collaboration between ITU-T SG12 and ITU-R SG6 on work items unique to each study group.</a:t>
            </a:r>
          </a:p>
          <a:p>
            <a:endParaRPr lang="ko-KR" altLang="en-US" dirty="0"/>
          </a:p>
        </p:txBody>
      </p:sp>
      <p:sp>
        <p:nvSpPr>
          <p:cNvPr id="8" name="RS_Classification_Standard">
            <a:extLst>
              <a:ext uri="{FF2B5EF4-FFF2-40B4-BE49-F238E27FC236}">
                <a16:creationId xmlns="" xmlns:a16="http://schemas.microsoft.com/office/drawing/2014/main" id="{B202096C-8E53-4DC8-9B7A-DDEA4B26C5F9}"/>
              </a:ext>
            </a:extLst>
          </p:cNvPr>
          <p:cNvSpPr txBox="1"/>
          <p:nvPr/>
        </p:nvSpPr>
        <p:spPr>
          <a:xfrm>
            <a:off x="8990047" y="6195244"/>
            <a:ext cx="153953" cy="243656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wrap="none" lIns="76200" tIns="36830" rIns="76200" bIns="36830" rtlCol="0" anchor="ctr">
            <a:spAutoFit/>
          </a:bodyPr>
          <a:lstStyle/>
          <a:p>
            <a:endParaRPr lang="de-CH" sz="1100" b="1" kern="900" spc="10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84330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1470025"/>
          </a:xfrm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3200" b="1" dirty="0">
                <a:ea typeface="MD아트체" pitchFamily="18" charset="-127"/>
                <a:cs typeface="한컴바탕" pitchFamily="18" charset="2"/>
              </a:rPr>
              <a:t/>
            </a:r>
            <a:br>
              <a:rPr lang="en-US" altLang="ko-KR" sz="3200" b="1" dirty="0">
                <a:ea typeface="MD아트체" pitchFamily="18" charset="-127"/>
                <a:cs typeface="한컴바탕" pitchFamily="18" charset="2"/>
              </a:rPr>
            </a:br>
            <a:r>
              <a:rPr lang="en-US" altLang="ko-KR" sz="3200" b="1" dirty="0">
                <a:ea typeface="MD아트체" pitchFamily="18" charset="-127"/>
                <a:cs typeface="한컴바탕" pitchFamily="18" charset="2"/>
              </a:rPr>
              <a:t/>
            </a:r>
            <a:br>
              <a:rPr lang="en-US" altLang="ko-KR" sz="3200" b="1" dirty="0">
                <a:ea typeface="MD아트체" pitchFamily="18" charset="-127"/>
                <a:cs typeface="한컴바탕" pitchFamily="18" charset="2"/>
              </a:rPr>
            </a:br>
            <a:endParaRPr lang="ko-KR" altLang="en-US" sz="3200" b="1" dirty="0">
              <a:ea typeface="MD아트체" pitchFamily="18" charset="-127"/>
              <a:cs typeface="한컴바탕" pitchFamily="18" charset="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1356970"/>
            <a:ext cx="828092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/>
              <a:t>The IRG-AVQA allows rapporteurs to: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400" b="1" dirty="0"/>
              <a:t>exchange information faster, using email and joint meetings;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400" b="1" dirty="0"/>
              <a:t>seek participation from a broader range of ITU members;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400" b="1" dirty="0"/>
              <a:t>invite input from non-member experts (e.g., from academia);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400" b="1" dirty="0"/>
              <a:t>keep people informed at the early stage of work;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400" b="1" dirty="0"/>
              <a:t>set up a joint edit session on a Recommendation;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400" b="1" dirty="0"/>
              <a:t>socialize work items that approach maturity;</a:t>
            </a:r>
          </a:p>
          <a:p>
            <a:r>
              <a:rPr lang="en-US" altLang="ko-KR" sz="2400" b="1" dirty="0"/>
              <a:t>Participants who can contribute technology proposals are invited and encouraged to join the group.  </a:t>
            </a:r>
          </a:p>
          <a:p>
            <a:endParaRPr lang="en-US" altLang="ko-KR" sz="2400" b="1" dirty="0"/>
          </a:p>
          <a:p>
            <a:endParaRPr lang="en-US" altLang="ko-KR" sz="2400" b="1" dirty="0"/>
          </a:p>
          <a:p>
            <a:r>
              <a:rPr lang="en-US" altLang="ko-KR" sz="1400" dirty="0"/>
              <a:t>https://www.itu.int/en/irg/avqa/Pages/default.aspx</a:t>
            </a:r>
          </a:p>
          <a:p>
            <a:endParaRPr lang="ko-KR" altLang="en-US" dirty="0"/>
          </a:p>
        </p:txBody>
      </p:sp>
      <p:sp>
        <p:nvSpPr>
          <p:cNvPr id="8" name="RS_Classification_Standard">
            <a:extLst>
              <a:ext uri="{FF2B5EF4-FFF2-40B4-BE49-F238E27FC236}">
                <a16:creationId xmlns="" xmlns:a16="http://schemas.microsoft.com/office/drawing/2014/main" id="{E6A0C3BC-D1A7-48A7-924E-2B457159B290}"/>
              </a:ext>
            </a:extLst>
          </p:cNvPr>
          <p:cNvSpPr txBox="1"/>
          <p:nvPr/>
        </p:nvSpPr>
        <p:spPr>
          <a:xfrm>
            <a:off x="8990047" y="6195244"/>
            <a:ext cx="153953" cy="243656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wrap="none" lIns="76200" tIns="36830" rIns="76200" bIns="36830" rtlCol="0" anchor="ctr">
            <a:spAutoFit/>
          </a:bodyPr>
          <a:lstStyle/>
          <a:p>
            <a:endParaRPr lang="de-CH" sz="1100" b="1" kern="900" spc="10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67375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1470025"/>
          </a:xfrm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3200" b="1" dirty="0">
                <a:ea typeface="MD아트체" pitchFamily="18" charset="-127"/>
                <a:cs typeface="한컴바탕" pitchFamily="18" charset="2"/>
              </a:rPr>
              <a:t/>
            </a:r>
            <a:br>
              <a:rPr lang="en-US" altLang="ko-KR" sz="3200" b="1" dirty="0">
                <a:ea typeface="MD아트체" pitchFamily="18" charset="-127"/>
                <a:cs typeface="한컴바탕" pitchFamily="18" charset="2"/>
              </a:rPr>
            </a:br>
            <a:r>
              <a:rPr lang="en-US" altLang="ko-KR" sz="3200" b="1" dirty="0">
                <a:ea typeface="MD아트체" pitchFamily="18" charset="-127"/>
                <a:cs typeface="한컴바탕" pitchFamily="18" charset="2"/>
              </a:rPr>
              <a:t/>
            </a:r>
            <a:br>
              <a:rPr lang="en-US" altLang="ko-KR" sz="3200" b="1" dirty="0">
                <a:ea typeface="MD아트체" pitchFamily="18" charset="-127"/>
                <a:cs typeface="한컴바탕" pitchFamily="18" charset="2"/>
              </a:rPr>
            </a:br>
            <a:endParaRPr lang="ko-KR" altLang="en-US" sz="3200" b="1" dirty="0">
              <a:ea typeface="MD아트체" pitchFamily="18" charset="-127"/>
              <a:cs typeface="한컴바탕" pitchFamily="18" charset="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3" y="1268760"/>
            <a:ext cx="8522503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/>
              <a:t>Co-Chairs</a:t>
            </a:r>
            <a:endParaRPr lang="en-US" altLang="ko-KR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800" b="1" dirty="0" err="1">
                <a:hlinkClick r:id="rId4"/>
              </a:rPr>
              <a:t>Chulh</a:t>
            </a:r>
            <a:r>
              <a:rPr lang="en-US" altLang="ko-KR" sz="2800" b="1" dirty="0">
                <a:hlinkClick r:id="rId4"/>
              </a:rPr>
              <a:t>​</a:t>
            </a:r>
            <a:r>
              <a:rPr lang="en-US" altLang="ko-KR" sz="2800" b="1" dirty="0" err="1">
                <a:hlinkClick r:id="rId4"/>
              </a:rPr>
              <a:t>ee</a:t>
            </a:r>
            <a:r>
              <a:rPr lang="en-US" altLang="ko-KR" sz="2800" b="1" dirty="0">
                <a:hlinkClick r:id="rId4"/>
              </a:rPr>
              <a:t> </a:t>
            </a:r>
            <a:r>
              <a:rPr lang="en-US" altLang="ko-KR" sz="2800" b="1" dirty="0" smtClean="0">
                <a:hlinkClick r:id="rId4"/>
              </a:rPr>
              <a:t>Lee</a:t>
            </a:r>
            <a:r>
              <a:rPr lang="en-US" altLang="ko-KR" sz="2800" b="1" dirty="0"/>
              <a:t> (Korea, Rep of</a:t>
            </a:r>
            <a:r>
              <a:rPr lang="en-US" altLang="ko-KR" sz="2800" b="1" dirty="0" smtClean="0"/>
              <a:t>)</a:t>
            </a:r>
            <a:endParaRPr lang="en-US" altLang="ko-KR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800" b="1" dirty="0"/>
              <a:t>Ale​</a:t>
            </a:r>
            <a:r>
              <a:rPr lang="en-US" altLang="ko-KR" sz="2800" b="1" dirty="0" err="1"/>
              <a:t>xander</a:t>
            </a:r>
            <a:r>
              <a:rPr lang="en-US" altLang="ko-KR" sz="2800" b="1" dirty="0"/>
              <a:t> </a:t>
            </a:r>
            <a:r>
              <a:rPr lang="en-US" altLang="ko-KR" sz="2800" b="1" dirty="0" err="1" smtClean="0"/>
              <a:t>Raake</a:t>
            </a:r>
            <a:r>
              <a:rPr lang="en-US" altLang="ko-KR" sz="2800" b="1" dirty="0" smtClean="0"/>
              <a:t> (</a:t>
            </a:r>
            <a:r>
              <a:rPr lang="en-US" altLang="ko-KR" sz="2800" b="1" dirty="0"/>
              <a:t>Germany</a:t>
            </a:r>
            <a:r>
              <a:rPr lang="en-US" altLang="ko-KR" sz="2800" b="1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2800" b="1" dirty="0"/>
          </a:p>
          <a:p>
            <a:r>
              <a:rPr lang="en-US" altLang="ko-KR" sz="2800" b="1" dirty="0" smtClean="0"/>
              <a:t>Parent Groups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800" b="1" dirty="0"/>
              <a:t>ITU-R </a:t>
            </a:r>
            <a:r>
              <a:rPr lang="en-US" altLang="ko-KR" sz="2800" b="1" dirty="0"/>
              <a:t>SG6 </a:t>
            </a:r>
            <a:r>
              <a:rPr lang="en-US" altLang="ko-KR" sz="2800" b="1" dirty="0"/>
              <a:t>(Broadcasting service)</a:t>
            </a:r>
            <a:endParaRPr lang="en-US" altLang="ko-KR" sz="2800" b="1" dirty="0" smtClean="0"/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altLang="ko-KR" sz="2400" b="1" dirty="0" smtClean="0"/>
              <a:t>WP6C </a:t>
            </a:r>
            <a:r>
              <a:rPr lang="en-US" altLang="ko-KR" sz="2400" b="1" dirty="0"/>
              <a:t>(</a:t>
            </a:r>
            <a:r>
              <a:rPr lang="en-US" altLang="ko-KR" sz="2400" b="1" dirty="0" err="1"/>
              <a:t>Programme</a:t>
            </a:r>
            <a:r>
              <a:rPr lang="en-US" altLang="ko-KR" sz="2400" b="1" dirty="0"/>
              <a:t> production and quality assessment)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800" b="1" dirty="0"/>
              <a:t>ITU-T </a:t>
            </a:r>
            <a:r>
              <a:rPr lang="en-US" altLang="ko-KR" sz="2800" b="1" dirty="0"/>
              <a:t>SG </a:t>
            </a:r>
            <a:r>
              <a:rPr lang="en-US" altLang="ko-KR" sz="2800" b="1" dirty="0"/>
              <a:t>12 (Performance</a:t>
            </a:r>
            <a:r>
              <a:rPr lang="en-US" altLang="ko-KR" sz="2800" b="1" dirty="0"/>
              <a:t>, </a:t>
            </a:r>
            <a:r>
              <a:rPr lang="en-US" altLang="ko-KR" sz="2800" b="1" dirty="0" err="1"/>
              <a:t>QoS</a:t>
            </a:r>
            <a:r>
              <a:rPr lang="en-US" altLang="ko-KR" sz="2800" b="1" dirty="0"/>
              <a:t> and </a:t>
            </a:r>
            <a:r>
              <a:rPr lang="en-US" altLang="ko-KR" sz="2800" b="1" dirty="0" err="1"/>
              <a:t>QoE</a:t>
            </a:r>
            <a:r>
              <a:rPr lang="en-US" altLang="ko-KR" sz="2800" b="1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28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800" b="1" dirty="0">
                <a:solidFill>
                  <a:srgbClr val="FF0000"/>
                </a:solidFill>
              </a:rPr>
              <a:t>https://www.itu.int/en/irg/avqa/Pages/default.aspx</a:t>
            </a:r>
            <a:endParaRPr lang="en-US" altLang="ko-KR" sz="2800" b="1" dirty="0">
              <a:solidFill>
                <a:srgbClr val="FF0000"/>
              </a:solidFill>
            </a:endParaRPr>
          </a:p>
          <a:p>
            <a:endParaRPr lang="ko-KR" altLang="en-US" b="1" dirty="0"/>
          </a:p>
        </p:txBody>
      </p:sp>
      <p:sp>
        <p:nvSpPr>
          <p:cNvPr id="8" name="RS_Classification_Standard">
            <a:extLst>
              <a:ext uri="{FF2B5EF4-FFF2-40B4-BE49-F238E27FC236}">
                <a16:creationId xmlns="" xmlns:a16="http://schemas.microsoft.com/office/drawing/2014/main" id="{EAF0CF37-394A-439D-B836-111B764D17FD}"/>
              </a:ext>
            </a:extLst>
          </p:cNvPr>
          <p:cNvSpPr txBox="1"/>
          <p:nvPr/>
        </p:nvSpPr>
        <p:spPr>
          <a:xfrm>
            <a:off x="8990047" y="6195244"/>
            <a:ext cx="153953" cy="243656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wrap="none" lIns="76200" tIns="36830" rIns="76200" bIns="36830" rtlCol="0" anchor="ctr">
            <a:spAutoFit/>
          </a:bodyPr>
          <a:lstStyle/>
          <a:p>
            <a:endParaRPr lang="de-CH" sz="1100" b="1" kern="900" spc="10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1282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1470025"/>
          </a:xfrm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3200" b="1" dirty="0">
                <a:ea typeface="MD아트체" pitchFamily="18" charset="-127"/>
                <a:cs typeface="한컴바탕" pitchFamily="18" charset="2"/>
              </a:rPr>
              <a:t/>
            </a:r>
            <a:br>
              <a:rPr lang="en-US" altLang="ko-KR" sz="3200" b="1" dirty="0">
                <a:ea typeface="MD아트체" pitchFamily="18" charset="-127"/>
                <a:cs typeface="한컴바탕" pitchFamily="18" charset="2"/>
              </a:rPr>
            </a:br>
            <a:r>
              <a:rPr lang="en-US" altLang="ko-KR" sz="3200" b="1" dirty="0">
                <a:ea typeface="MD아트체" pitchFamily="18" charset="-127"/>
                <a:cs typeface="한컴바탕" pitchFamily="18" charset="2"/>
              </a:rPr>
              <a:t/>
            </a:r>
            <a:br>
              <a:rPr lang="en-US" altLang="ko-KR" sz="3200" b="1" dirty="0">
                <a:ea typeface="MD아트체" pitchFamily="18" charset="-127"/>
                <a:cs typeface="한컴바탕" pitchFamily="18" charset="2"/>
              </a:rPr>
            </a:br>
            <a:endParaRPr lang="ko-KR" altLang="en-US" sz="3200" b="1" dirty="0">
              <a:ea typeface="MD아트체" pitchFamily="18" charset="-127"/>
              <a:cs typeface="한컴바탕" pitchFamily="18" charset="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7056" y="1052736"/>
            <a:ext cx="828092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800" b="1" dirty="0" smtClean="0">
                <a:solidFill>
                  <a:srgbClr val="FF0000"/>
                </a:solidFill>
              </a:rPr>
              <a:t>ITU-R SG6</a:t>
            </a:r>
          </a:p>
          <a:p>
            <a:endParaRPr lang="en-US" altLang="ko-KR" sz="2400" b="1" dirty="0">
              <a:solidFill>
                <a:srgbClr val="FF0000"/>
              </a:solidFill>
            </a:endParaRPr>
          </a:p>
          <a:p>
            <a:endParaRPr lang="en-US" altLang="ko-KR" sz="2400" b="1" dirty="0" smtClean="0">
              <a:solidFill>
                <a:srgbClr val="FF0000"/>
              </a:solidFill>
            </a:endParaRPr>
          </a:p>
          <a:p>
            <a:r>
              <a:rPr lang="en-US" altLang="ko-KR" sz="2400" b="1" dirty="0" smtClean="0">
                <a:solidFill>
                  <a:srgbClr val="FF0000"/>
                </a:solidFill>
              </a:rPr>
              <a:t>Sub Working Groups of </a:t>
            </a:r>
            <a:r>
              <a:rPr lang="en-US" altLang="ko-KR" sz="2400" b="1" dirty="0">
                <a:solidFill>
                  <a:srgbClr val="FF0000"/>
                </a:solidFill>
              </a:rPr>
              <a:t>ITU-R WP6C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ko-KR" sz="2400" b="1" dirty="0"/>
              <a:t>SWG 6C-1</a:t>
            </a:r>
            <a:r>
              <a:rPr lang="en-GB" altLang="ko-KR" sz="2400" dirty="0"/>
              <a:t>: “</a:t>
            </a:r>
            <a:r>
              <a:rPr lang="en-GB" altLang="ko-KR" sz="2400" u="sng" dirty="0">
                <a:hlinkClick r:id="rId4" action="ppaction://hlinkfile"/>
              </a:rPr>
              <a:t>Audio</a:t>
            </a:r>
            <a:r>
              <a:rPr lang="en-GB" altLang="ko-KR" sz="2400" dirty="0" smtClean="0"/>
              <a:t>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ko-KR" sz="2400" b="1" dirty="0"/>
              <a:t>SWG 6C-2</a:t>
            </a:r>
            <a:r>
              <a:rPr lang="en-GB" altLang="ko-KR" sz="2400" dirty="0"/>
              <a:t>: “</a:t>
            </a:r>
            <a:r>
              <a:rPr lang="en-GB" altLang="ko-KR" sz="2400" u="sng" dirty="0">
                <a:hlinkClick r:id="rId5" action="ppaction://hlinkfile"/>
              </a:rPr>
              <a:t>Video</a:t>
            </a:r>
            <a:r>
              <a:rPr lang="en-GB" altLang="ko-KR" sz="2400" dirty="0" smtClean="0"/>
              <a:t>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ko-KR" sz="2400" b="1" dirty="0"/>
              <a:t>SWG 6C-3</a:t>
            </a:r>
            <a:r>
              <a:rPr lang="en-GB" altLang="ko-KR" sz="2400" dirty="0"/>
              <a:t>: “</a:t>
            </a:r>
            <a:r>
              <a:rPr lang="en-GB" altLang="ko-KR" sz="2400" u="sng" dirty="0" smtClean="0">
                <a:hlinkClick r:id="rId6" action="ppaction://hlinkfile"/>
              </a:rPr>
              <a:t>HDR</a:t>
            </a:r>
            <a:r>
              <a:rPr lang="en-GB" altLang="ko-KR" sz="2400" u="sng" dirty="0" smtClean="0"/>
              <a:t>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ko-KR" sz="2400" b="1" dirty="0"/>
              <a:t>SWG 6C-4</a:t>
            </a:r>
            <a:r>
              <a:rPr lang="en-GB" altLang="ko-KR" sz="2400" dirty="0"/>
              <a:t>: “</a:t>
            </a:r>
            <a:r>
              <a:rPr lang="en-GB" altLang="ko-KR" sz="2400" u="sng" dirty="0">
                <a:hlinkClick r:id="rId7" action="ppaction://hlinkfile"/>
              </a:rPr>
              <a:t>AIAV Systems</a:t>
            </a:r>
            <a:r>
              <a:rPr lang="en-GB" altLang="ko-KR" sz="2400" dirty="0" smtClean="0"/>
              <a:t>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ko-KR" sz="2400" b="1" dirty="0"/>
              <a:t>SWG 6C-5</a:t>
            </a:r>
            <a:r>
              <a:rPr lang="en-GB" altLang="ko-KR" sz="2400" dirty="0"/>
              <a:t>: “</a:t>
            </a:r>
            <a:r>
              <a:rPr lang="en-GB" altLang="ko-KR" sz="2400" u="sng" dirty="0">
                <a:hlinkClick r:id="rId8" action="ppaction://hlinkfile"/>
              </a:rPr>
              <a:t>Other Matters</a:t>
            </a:r>
            <a:endParaRPr lang="en-US" altLang="ko-KR" sz="24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ko-KR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ko-KR" sz="2400" b="1" dirty="0"/>
          </a:p>
          <a:p>
            <a:endParaRPr lang="ko-KR" altLang="en-US" dirty="0"/>
          </a:p>
        </p:txBody>
      </p:sp>
      <p:sp>
        <p:nvSpPr>
          <p:cNvPr id="8" name="RS_Classification_Standard">
            <a:extLst>
              <a:ext uri="{FF2B5EF4-FFF2-40B4-BE49-F238E27FC236}">
                <a16:creationId xmlns="" xmlns:a16="http://schemas.microsoft.com/office/drawing/2014/main" id="{CFDBC213-0529-4878-B249-F4FE9EA62072}"/>
              </a:ext>
            </a:extLst>
          </p:cNvPr>
          <p:cNvSpPr txBox="1"/>
          <p:nvPr/>
        </p:nvSpPr>
        <p:spPr>
          <a:xfrm>
            <a:off x="8990047" y="6195244"/>
            <a:ext cx="153953" cy="243656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wrap="none" lIns="76200" tIns="36830" rIns="76200" bIns="36830" rtlCol="0" anchor="ctr">
            <a:spAutoFit/>
          </a:bodyPr>
          <a:lstStyle/>
          <a:p>
            <a:endParaRPr lang="de-CH" sz="1100" b="1" kern="900" spc="10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837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1470025"/>
          </a:xfrm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3200" b="1" dirty="0">
                <a:ea typeface="MD아트체" pitchFamily="18" charset="-127"/>
                <a:cs typeface="한컴바탕" pitchFamily="18" charset="2"/>
              </a:rPr>
              <a:t/>
            </a:r>
            <a:br>
              <a:rPr lang="en-US" altLang="ko-KR" sz="3200" b="1" dirty="0">
                <a:ea typeface="MD아트체" pitchFamily="18" charset="-127"/>
                <a:cs typeface="한컴바탕" pitchFamily="18" charset="2"/>
              </a:rPr>
            </a:br>
            <a:r>
              <a:rPr lang="en-US" altLang="ko-KR" sz="3200" b="1" dirty="0">
                <a:ea typeface="MD아트체" pitchFamily="18" charset="-127"/>
                <a:cs typeface="한컴바탕" pitchFamily="18" charset="2"/>
              </a:rPr>
              <a:t/>
            </a:r>
            <a:br>
              <a:rPr lang="en-US" altLang="ko-KR" sz="3200" b="1" dirty="0">
                <a:ea typeface="MD아트체" pitchFamily="18" charset="-127"/>
                <a:cs typeface="한컴바탕" pitchFamily="18" charset="2"/>
              </a:rPr>
            </a:br>
            <a:endParaRPr lang="ko-KR" altLang="en-US" sz="3200" b="1" dirty="0">
              <a:ea typeface="MD아트체" pitchFamily="18" charset="-127"/>
              <a:cs typeface="한컴바탕" pitchFamily="18" charset="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7056" y="980728"/>
            <a:ext cx="828092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solidFill>
                  <a:srgbClr val="FF0000"/>
                </a:solidFill>
              </a:rPr>
              <a:t>Progress and recent works of ITU-R WP6C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ko-KR" sz="2400" b="1" dirty="0"/>
              <a:t>Draft new </a:t>
            </a:r>
            <a:r>
              <a:rPr lang="en-GB" altLang="ko-KR" sz="2400" b="1" dirty="0" smtClean="0"/>
              <a:t>Recommendation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2000" dirty="0"/>
              <a:t>ITU-R BS.775: Multichannel stereophonic sound system with and without accompanying </a:t>
            </a:r>
            <a:r>
              <a:rPr lang="en-US" altLang="ko-KR" sz="2000" dirty="0"/>
              <a:t>picture</a:t>
            </a:r>
            <a:endParaRPr lang="en-GB" altLang="ko-K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ko-KR" sz="2400" b="1" dirty="0"/>
              <a:t>Draft new </a:t>
            </a:r>
            <a:r>
              <a:rPr lang="en-GB" altLang="ko-KR" sz="2400" b="1" dirty="0" smtClean="0"/>
              <a:t>Report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2000" dirty="0"/>
              <a:t>ITU-R BS.[</a:t>
            </a:r>
            <a:r>
              <a:rPr lang="en-US" altLang="ko-KR" sz="2000" dirty="0" err="1"/>
              <a:t>SoundTEST</a:t>
            </a:r>
            <a:r>
              <a:rPr lang="en-US" altLang="ko-KR" sz="2000" dirty="0"/>
              <a:t>]	Sound test materials for advanced sound systems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400" b="1" dirty="0" smtClean="0"/>
              <a:t>Draft </a:t>
            </a:r>
            <a:r>
              <a:rPr lang="en-US" altLang="ko-KR" sz="2400" b="1" dirty="0"/>
              <a:t>revision of </a:t>
            </a:r>
            <a:r>
              <a:rPr lang="en-US" altLang="ko-KR" sz="2400" b="1" dirty="0" smtClean="0"/>
              <a:t>Reports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2000" dirty="0"/>
              <a:t>ITU-R BT.2390-9: High-dynamic range television for production and international </a:t>
            </a:r>
            <a:r>
              <a:rPr lang="en-US" altLang="ko-KR" sz="2000" dirty="0" err="1"/>
              <a:t>programme</a:t>
            </a:r>
            <a:r>
              <a:rPr lang="en-US" altLang="ko-KR" sz="2000" dirty="0"/>
              <a:t> exchange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2000" dirty="0"/>
              <a:t>ITU-R BT.2245-8: HDTV and UHDTV including HDR-TV test materials for assessment of picture quality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2000" dirty="0"/>
              <a:t>ITU-R BT.2420-2: Collection of usage scenarios of advanced immersive sensory media systems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2000" dirty="0"/>
              <a:t>ITU-R BT.2447-1: Artificial intelligence systems for </a:t>
            </a:r>
            <a:r>
              <a:rPr lang="en-US" altLang="ko-KR" sz="2000" dirty="0" err="1"/>
              <a:t>programme</a:t>
            </a:r>
            <a:r>
              <a:rPr lang="en-US" altLang="ko-KR" sz="2000" dirty="0"/>
              <a:t> production and </a:t>
            </a:r>
            <a:r>
              <a:rPr lang="en-US" altLang="ko-KR" sz="2000" dirty="0" smtClean="0"/>
              <a:t>exchange</a:t>
            </a:r>
            <a:endParaRPr lang="ko-KR" altLang="en-US" sz="1600" dirty="0"/>
          </a:p>
        </p:txBody>
      </p:sp>
      <p:sp>
        <p:nvSpPr>
          <p:cNvPr id="8" name="RS_Classification_Standard">
            <a:extLst>
              <a:ext uri="{FF2B5EF4-FFF2-40B4-BE49-F238E27FC236}">
                <a16:creationId xmlns="" xmlns:a16="http://schemas.microsoft.com/office/drawing/2014/main" id="{CFDBC213-0529-4878-B249-F4FE9EA62072}"/>
              </a:ext>
            </a:extLst>
          </p:cNvPr>
          <p:cNvSpPr txBox="1"/>
          <p:nvPr/>
        </p:nvSpPr>
        <p:spPr>
          <a:xfrm>
            <a:off x="8990047" y="6195244"/>
            <a:ext cx="153953" cy="243656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wrap="none" lIns="76200" tIns="36830" rIns="76200" bIns="36830" rtlCol="0" anchor="ctr">
            <a:spAutoFit/>
          </a:bodyPr>
          <a:lstStyle/>
          <a:p>
            <a:endParaRPr lang="de-CH" sz="1100" b="1" kern="900" spc="10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477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1470025"/>
          </a:xfrm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3200" b="1" dirty="0">
                <a:ea typeface="MD아트체" pitchFamily="18" charset="-127"/>
                <a:cs typeface="한컴바탕" pitchFamily="18" charset="2"/>
              </a:rPr>
              <a:t/>
            </a:r>
            <a:br>
              <a:rPr lang="en-US" altLang="ko-KR" sz="3200" b="1" dirty="0">
                <a:ea typeface="MD아트체" pitchFamily="18" charset="-127"/>
                <a:cs typeface="한컴바탕" pitchFamily="18" charset="2"/>
              </a:rPr>
            </a:br>
            <a:r>
              <a:rPr lang="en-US" altLang="ko-KR" sz="3200" b="1" dirty="0">
                <a:ea typeface="MD아트체" pitchFamily="18" charset="-127"/>
                <a:cs typeface="한컴바탕" pitchFamily="18" charset="2"/>
              </a:rPr>
              <a:t/>
            </a:r>
            <a:br>
              <a:rPr lang="en-US" altLang="ko-KR" sz="3200" b="1" dirty="0">
                <a:ea typeface="MD아트체" pitchFamily="18" charset="-127"/>
                <a:cs typeface="한컴바탕" pitchFamily="18" charset="2"/>
              </a:rPr>
            </a:br>
            <a:endParaRPr lang="ko-KR" altLang="en-US" sz="3200" b="1" dirty="0">
              <a:ea typeface="MD아트체" pitchFamily="18" charset="-127"/>
              <a:cs typeface="한컴바탕" pitchFamily="18" charset="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7056" y="1052736"/>
            <a:ext cx="828092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800" b="1" dirty="0" smtClean="0">
                <a:solidFill>
                  <a:srgbClr val="FF0000"/>
                </a:solidFill>
              </a:rPr>
              <a:t>ITU-T SG12</a:t>
            </a:r>
            <a:endParaRPr lang="en-US" altLang="ko-KR" sz="2400" b="1" dirty="0" smtClean="0">
              <a:solidFill>
                <a:srgbClr val="FF0000"/>
              </a:solidFill>
            </a:endParaRPr>
          </a:p>
          <a:p>
            <a:r>
              <a:rPr lang="en-US" altLang="ko-KR" sz="2400" b="1" dirty="0" smtClean="0">
                <a:solidFill>
                  <a:srgbClr val="FF0000"/>
                </a:solidFill>
              </a:rPr>
              <a:t>Related Questions</a:t>
            </a:r>
            <a:endParaRPr lang="en-US" altLang="ko-KR" sz="2400" b="1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400" b="1" dirty="0"/>
              <a:t>Q9/12: Perceptual-based objective methods and corresponding evaluation guidelines for voice and audio quality measurements in telecommunication </a:t>
            </a:r>
            <a:r>
              <a:rPr lang="en-US" altLang="ko-KR" sz="2400" b="1" dirty="0" smtClean="0"/>
              <a:t>services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400" b="1" dirty="0"/>
              <a:t>Q13/12: Quality of experience (</a:t>
            </a:r>
            <a:r>
              <a:rPr lang="en-US" altLang="ko-KR" sz="2400" b="1" dirty="0" err="1"/>
              <a:t>QoE</a:t>
            </a:r>
            <a:r>
              <a:rPr lang="en-US" altLang="ko-KR" sz="2400" b="1" dirty="0"/>
              <a:t>), quality of service (</a:t>
            </a:r>
            <a:r>
              <a:rPr lang="en-US" altLang="ko-KR" sz="2400" b="1" dirty="0" err="1"/>
              <a:t>QoS</a:t>
            </a:r>
            <a:r>
              <a:rPr lang="en-US" altLang="ko-KR" sz="2400" b="1" dirty="0"/>
              <a:t>) and performance requirements and assessment methods for multimedia </a:t>
            </a:r>
            <a:r>
              <a:rPr lang="en-US" altLang="ko-KR" sz="2400" b="1" dirty="0" smtClean="0"/>
              <a:t>applications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400" b="1" dirty="0"/>
              <a:t>Q14/12: Development of models and tools for multimedia quality assessment of packet-based video </a:t>
            </a:r>
            <a:r>
              <a:rPr lang="en-US" altLang="ko-KR" sz="2400" b="1" dirty="0" smtClean="0"/>
              <a:t>services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400" b="1" dirty="0"/>
              <a:t>Q19/12: Objective and subjective methods for evaluating perceptual audiovisual quality in multimedia and television services</a:t>
            </a:r>
            <a:endParaRPr lang="ko-KR" altLang="en-US" dirty="0"/>
          </a:p>
        </p:txBody>
      </p:sp>
      <p:sp>
        <p:nvSpPr>
          <p:cNvPr id="8" name="RS_Classification_Standard">
            <a:extLst>
              <a:ext uri="{FF2B5EF4-FFF2-40B4-BE49-F238E27FC236}">
                <a16:creationId xmlns="" xmlns:a16="http://schemas.microsoft.com/office/drawing/2014/main" id="{CFDBC213-0529-4878-B249-F4FE9EA62072}"/>
              </a:ext>
            </a:extLst>
          </p:cNvPr>
          <p:cNvSpPr txBox="1"/>
          <p:nvPr/>
        </p:nvSpPr>
        <p:spPr>
          <a:xfrm>
            <a:off x="8990047" y="6195244"/>
            <a:ext cx="153953" cy="243656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wrap="none" lIns="76200" tIns="36830" rIns="76200" bIns="36830" rtlCol="0" anchor="ctr">
            <a:spAutoFit/>
          </a:bodyPr>
          <a:lstStyle/>
          <a:p>
            <a:endParaRPr lang="de-CH" sz="1100" b="1" kern="900" spc="10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37867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1470025"/>
          </a:xfrm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3200" b="1" dirty="0">
                <a:ea typeface="MD아트체" pitchFamily="18" charset="-127"/>
                <a:cs typeface="한컴바탕" pitchFamily="18" charset="2"/>
              </a:rPr>
              <a:t/>
            </a:r>
            <a:br>
              <a:rPr lang="en-US" altLang="ko-KR" sz="3200" b="1" dirty="0">
                <a:ea typeface="MD아트체" pitchFamily="18" charset="-127"/>
                <a:cs typeface="한컴바탕" pitchFamily="18" charset="2"/>
              </a:rPr>
            </a:br>
            <a:r>
              <a:rPr lang="en-US" altLang="ko-KR" sz="3200" b="1" dirty="0">
                <a:ea typeface="MD아트체" pitchFamily="18" charset="-127"/>
                <a:cs typeface="한컴바탕" pitchFamily="18" charset="2"/>
              </a:rPr>
              <a:t/>
            </a:r>
            <a:br>
              <a:rPr lang="en-US" altLang="ko-KR" sz="3200" b="1" dirty="0">
                <a:ea typeface="MD아트체" pitchFamily="18" charset="-127"/>
                <a:cs typeface="한컴바탕" pitchFamily="18" charset="2"/>
              </a:rPr>
            </a:br>
            <a:endParaRPr lang="ko-KR" altLang="en-US" sz="3200" b="1" dirty="0">
              <a:ea typeface="MD아트체" pitchFamily="18" charset="-127"/>
              <a:cs typeface="한컴바탕" pitchFamily="18" charset="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7056" y="1052736"/>
            <a:ext cx="828092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err="1" smtClean="0">
                <a:solidFill>
                  <a:srgbClr val="FF0000"/>
                </a:solidFill>
              </a:rPr>
              <a:t>Contrubutions</a:t>
            </a:r>
            <a:r>
              <a:rPr lang="en-US" altLang="ko-KR" sz="2400" b="1" dirty="0" smtClean="0">
                <a:solidFill>
                  <a:srgbClr val="FF0000"/>
                </a:solidFill>
              </a:rPr>
              <a:t> related to </a:t>
            </a:r>
            <a:r>
              <a:rPr lang="en-US" altLang="ko-KR" sz="2400" b="1" dirty="0" smtClean="0">
                <a:solidFill>
                  <a:srgbClr val="FF0000"/>
                </a:solidFill>
              </a:rPr>
              <a:t>Quality (</a:t>
            </a:r>
            <a:r>
              <a:rPr lang="en-US" altLang="ko-KR" sz="2400" b="1" dirty="0" smtClean="0">
                <a:solidFill>
                  <a:srgbClr val="FF0000"/>
                </a:solidFill>
              </a:rPr>
              <a:t>ITU-R WP6C)</a:t>
            </a:r>
            <a:endParaRPr lang="en-US" altLang="ko-KR" sz="2400" b="1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ko-KR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400" b="1" dirty="0"/>
              <a:t>6C/107: Deep learning methods for no-reference video quality measurement, Korea (Republic of)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ko-KR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400" b="1" dirty="0"/>
              <a:t>6C/112: Proposed revision of Report ITU-R BT.2245-8 - HDTV and UHDTV including HDR-TV test materials for assessment of picture quality, China (People's Republic of)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ko-KR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ko-KR" sz="2400" b="1" dirty="0"/>
          </a:p>
          <a:p>
            <a:endParaRPr lang="ko-KR" altLang="en-US" dirty="0"/>
          </a:p>
        </p:txBody>
      </p:sp>
      <p:sp>
        <p:nvSpPr>
          <p:cNvPr id="8" name="RS_Classification_Standard">
            <a:extLst>
              <a:ext uri="{FF2B5EF4-FFF2-40B4-BE49-F238E27FC236}">
                <a16:creationId xmlns="" xmlns:a16="http://schemas.microsoft.com/office/drawing/2014/main" id="{CFDBC213-0529-4878-B249-F4FE9EA62072}"/>
              </a:ext>
            </a:extLst>
          </p:cNvPr>
          <p:cNvSpPr txBox="1"/>
          <p:nvPr/>
        </p:nvSpPr>
        <p:spPr>
          <a:xfrm>
            <a:off x="8990047" y="6195244"/>
            <a:ext cx="153953" cy="243656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wrap="none" lIns="76200" tIns="36830" rIns="76200" bIns="36830" rtlCol="0" anchor="ctr">
            <a:spAutoFit/>
          </a:bodyPr>
          <a:lstStyle/>
          <a:p>
            <a:endParaRPr lang="de-CH" sz="1100" b="1" kern="900" spc="10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24511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1470025"/>
          </a:xfrm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3200" b="1" dirty="0">
                <a:ea typeface="MD아트체" pitchFamily="18" charset="-127"/>
                <a:cs typeface="한컴바탕" pitchFamily="18" charset="2"/>
              </a:rPr>
              <a:t/>
            </a:r>
            <a:br>
              <a:rPr lang="en-US" altLang="ko-KR" sz="3200" b="1" dirty="0">
                <a:ea typeface="MD아트체" pitchFamily="18" charset="-127"/>
                <a:cs typeface="한컴바탕" pitchFamily="18" charset="2"/>
              </a:rPr>
            </a:br>
            <a:r>
              <a:rPr lang="en-US" altLang="ko-KR" sz="3200" b="1" dirty="0">
                <a:ea typeface="MD아트체" pitchFamily="18" charset="-127"/>
                <a:cs typeface="한컴바탕" pitchFamily="18" charset="2"/>
              </a:rPr>
              <a:t/>
            </a:r>
            <a:br>
              <a:rPr lang="en-US" altLang="ko-KR" sz="3200" b="1" dirty="0">
                <a:ea typeface="MD아트체" pitchFamily="18" charset="-127"/>
                <a:cs typeface="한컴바탕" pitchFamily="18" charset="2"/>
              </a:rPr>
            </a:br>
            <a:endParaRPr lang="ko-KR" altLang="en-US" sz="3200" b="1" dirty="0">
              <a:ea typeface="MD아트체" pitchFamily="18" charset="-127"/>
              <a:cs typeface="한컴바탕" pitchFamily="18" charset="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1356970"/>
            <a:ext cx="828092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solidFill>
                  <a:srgbClr val="FF0000"/>
                </a:solidFill>
              </a:rPr>
              <a:t>Some work items of ITU-T SG12 Question 9 </a:t>
            </a:r>
            <a:br>
              <a:rPr lang="en-US" altLang="ko-KR" sz="2400" b="1" dirty="0">
                <a:solidFill>
                  <a:srgbClr val="FF0000"/>
                </a:solidFill>
              </a:rPr>
            </a:br>
            <a:r>
              <a:rPr lang="en-US" altLang="ko-KR" sz="2400" b="1" dirty="0"/>
              <a:t>(Rapporteur: Jens Berger)</a:t>
            </a:r>
          </a:p>
          <a:p>
            <a:endParaRPr lang="en-US" altLang="ko-KR" sz="24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sz="2400" b="1" dirty="0"/>
              <a:t>P.AMD: Perceptual Approaches for Multi-Dimensional Analysis </a:t>
            </a:r>
            <a:endParaRPr lang="ko-KR" altLang="ko-KR" sz="24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sz="2400" b="1" dirty="0"/>
              <a:t>P.SAMD: Single-Ended Perceptual Approaches for Multi-Dimensional Analysis </a:t>
            </a:r>
            <a:endParaRPr lang="ko-KR" altLang="ko-KR" sz="24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sz="2400" b="1" dirty="0"/>
              <a:t>P.ONRA: Perceptual Objective Noise Reduction Quality Assessment</a:t>
            </a:r>
            <a:endParaRPr lang="ko-KR" altLang="ko-KR" sz="24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sz="2400" b="1" dirty="0" err="1"/>
              <a:t>P.MLGuide</a:t>
            </a:r>
            <a:r>
              <a:rPr lang="en-US" altLang="ko-KR" sz="2400" b="1" dirty="0"/>
              <a:t>: Machine Learning Guidance</a:t>
            </a:r>
            <a:endParaRPr lang="ko-KR" altLang="ko-KR" sz="2400" b="1" dirty="0"/>
          </a:p>
          <a:p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en-US" altLang="ko-KR" b="1" dirty="0" smtClean="0"/>
              <a:t> </a:t>
            </a:r>
          </a:p>
          <a:p>
            <a:endParaRPr lang="ko-KR" altLang="en-US" dirty="0"/>
          </a:p>
        </p:txBody>
      </p:sp>
      <p:sp>
        <p:nvSpPr>
          <p:cNvPr id="8" name="RS_Classification_Standard">
            <a:extLst>
              <a:ext uri="{FF2B5EF4-FFF2-40B4-BE49-F238E27FC236}">
                <a16:creationId xmlns="" xmlns:a16="http://schemas.microsoft.com/office/drawing/2014/main" id="{5D4D392F-C112-458B-826B-04472B11CB26}"/>
              </a:ext>
            </a:extLst>
          </p:cNvPr>
          <p:cNvSpPr txBox="1"/>
          <p:nvPr/>
        </p:nvSpPr>
        <p:spPr>
          <a:xfrm>
            <a:off x="8990047" y="6195244"/>
            <a:ext cx="153953" cy="243656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wrap="none" lIns="76200" tIns="36830" rIns="76200" bIns="36830" rtlCol="0" anchor="ctr">
            <a:spAutoFit/>
          </a:bodyPr>
          <a:lstStyle/>
          <a:p>
            <a:endParaRPr lang="de-CH" sz="1100" b="1" kern="900" spc="10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688802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S_CLASSIFICATION_RESETFORMATTING" val="Tru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S_CLASSIFICATIONID" val="0"/>
  <p:tag name="RS_CLASSIFICATION" val="UNRESTRICTED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S_CLASSIFICATIONID" val="0"/>
  <p:tag name="RS_CLASSIFICATION" val="UNRESTRICTED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S_CLASSIFICATIONID" val="0"/>
  <p:tag name="RS_CLASSIFICATION" val="UNRESTRICTED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S_CLASSIFICATIONID" val="0"/>
  <p:tag name="RS_CLASSIFICATION" val="UNRESTRICTED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S_CLASSIFICATIONID" val="0"/>
  <p:tag name="RS_CLASSIFICATION" val="UNRESTRICTED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S_CLASSIFICATIONID" val="0"/>
  <p:tag name="RS_CLASSIFICATION" val="UNRESTRICTED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S_CLASSIFICATIONID" val="0"/>
  <p:tag name="RS_CLASSIFICATION" val="UNRESTRICTED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S_CLASSIFICATIONID" val="0"/>
  <p:tag name="RS_CLASSIFICATION" val="UNRESTRICTED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S_CLASSIFICATIONID" val="0"/>
  <p:tag name="RS_CLASSIFICATION" val="UNRESTRICTED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S_CLASSIFICATIONID" val="0"/>
  <p:tag name="RS_CLASSIFICATION" val="UNRESTRICTED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S_CLASSIFICATIONID" val="0"/>
  <p:tag name="RS_CLASSIFICATION" val="UNRESTRICTED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S_CLASSIFICATIONID" val="0"/>
  <p:tag name="RS_CLASSIFICATION" val="UNRESTRICTED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S_CLASSIFICATIONID" val="0"/>
  <p:tag name="RS_CLASSIFICATION" val="UNRESTRICTED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S_CLASSIFICATIONID" val="0"/>
  <p:tag name="RS_CLASSIFICATION" val="UNRESTRICTED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S_CLASSIFICATIONID" val="0"/>
  <p:tag name="RS_CLASSIFICATION" val="UNRESTRICTED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S_CLASSIFICATIONID" val="0"/>
  <p:tag name="RS_CLASSIFICATION" val="UNRESTRICTED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S_CLASSIFICATIONID" val="0"/>
  <p:tag name="RS_CLASSIFICATION" val="UNRESTRICTED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S_CLASSIFICATIONID" val="0"/>
  <p:tag name="RS_CLASSIFICATION" val="UNRESTRICTED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S_CLASSIFICATIONID" val="0"/>
  <p:tag name="RS_CLASSIFICATION" val="UNRESTRICTED"/>
</p:tagLst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클래식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819</TotalTime>
  <Words>1048</Words>
  <Application>Microsoft Office PowerPoint</Application>
  <PresentationFormat>화면 슬라이드 쇼(4:3)</PresentationFormat>
  <Paragraphs>304</Paragraphs>
  <Slides>19</Slides>
  <Notes>19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30" baseType="lpstr">
      <vt:lpstr>MD아트체</vt:lpstr>
      <vt:lpstr>SimSun</vt:lpstr>
      <vt:lpstr>돋움</vt:lpstr>
      <vt:lpstr>맑은 고딕</vt:lpstr>
      <vt:lpstr>바탕</vt:lpstr>
      <vt:lpstr>한컴바탕</vt:lpstr>
      <vt:lpstr>Arial</vt:lpstr>
      <vt:lpstr>Times New Roman</vt:lpstr>
      <vt:lpstr>Verdana</vt:lpstr>
      <vt:lpstr>Wingdings</vt:lpstr>
      <vt:lpstr>Office 테마</vt:lpstr>
      <vt:lpstr>Quality-related ITU Activities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</vt:lpstr>
      <vt:lpstr>  </vt:lpstr>
      <vt:lpstr>  </vt:lpstr>
      <vt:lpstr>  </vt:lpstr>
      <vt:lpstr>  </vt:lpstr>
      <vt:lpstr>  THE END</vt:lpstr>
    </vt:vector>
  </TitlesOfParts>
  <Company>lginnotek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K-mean 분할 클러스터링을 이용한 영상의 stain 오염 검출</dc:title>
  <dc:creator>hong</dc:creator>
  <cp:lastModifiedBy>C L</cp:lastModifiedBy>
  <cp:revision>1520</cp:revision>
  <cp:lastPrinted>2013-06-17T02:53:50Z</cp:lastPrinted>
  <dcterms:created xsi:type="dcterms:W3CDTF">2012-01-26T05:03:39Z</dcterms:created>
  <dcterms:modified xsi:type="dcterms:W3CDTF">2021-12-13T01:26:47Z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RS_Classification">
    <vt:lpwstr>UNRESTRICTED</vt:lpwstr>
  </property>
  <property fmtid="{D5CDD505-2E9C-101B-9397-08002B2CF9AE}" pid="3" name="RS_ClassificationID">
    <vt:i4>0</vt:i4>
  </property>
</Properties>
</file>