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60" r:id="rId7"/>
    <p:sldId id="267" r:id="rId8"/>
    <p:sldId id="269" r:id="rId9"/>
    <p:sldId id="268" r:id="rId10"/>
    <p:sldId id="276" r:id="rId11"/>
    <p:sldId id="270" r:id="rId12"/>
    <p:sldId id="278" r:id="rId13"/>
    <p:sldId id="266" r:id="rId14"/>
    <p:sldId id="271" r:id="rId15"/>
    <p:sldId id="277" r:id="rId16"/>
    <p:sldId id="272" r:id="rId17"/>
    <p:sldId id="274" r:id="rId18"/>
    <p:sldId id="273" r:id="rId19"/>
    <p:sldId id="275" r:id="rId20"/>
  </p:sldIdLst>
  <p:sldSz cx="12188825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3658D"/>
    <a:srgbClr val="2C6284"/>
    <a:srgbClr val="33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86397" autoAdjust="0"/>
  </p:normalViewPr>
  <p:slideViewPr>
    <p:cSldViewPr>
      <p:cViewPr varScale="1">
        <p:scale>
          <a:sx n="99" d="100"/>
          <a:sy n="99" d="100"/>
        </p:scale>
        <p:origin x="101" y="581"/>
      </p:cViewPr>
      <p:guideLst>
        <p:guide orient="horz" pos="211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D60A9-EB30-4E06-8F46-83A17A1A497C}" type="doc">
      <dgm:prSet loTypeId="urn:microsoft.com/office/officeart/2005/8/layout/process4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DD1448-8113-4D3F-B58B-1FD65403C5B3}">
      <dgm:prSet phldrT="[Text]"/>
      <dgm:spPr/>
      <dgm:t>
        <a:bodyPr/>
        <a:lstStyle/>
        <a:p>
          <a:r>
            <a:rPr lang="en-US" dirty="0" smtClean="0"/>
            <a:t>subjective data (MOS</a:t>
          </a:r>
          <a:r>
            <a:rPr lang="en-US" b="1" baseline="-25000" dirty="0" smtClean="0"/>
            <a:t>A</a:t>
          </a:r>
          <a:r>
            <a:rPr lang="en-US" dirty="0" smtClean="0"/>
            <a:t>, MOS</a:t>
          </a:r>
          <a:r>
            <a:rPr lang="en-US" b="1" baseline="-25000" dirty="0" smtClean="0"/>
            <a:t>B</a:t>
          </a:r>
          <a:r>
            <a:rPr lang="en-US" dirty="0" smtClean="0"/>
            <a:t>)</a:t>
          </a:r>
          <a:endParaRPr lang="en-US" dirty="0"/>
        </a:p>
      </dgm:t>
    </dgm:pt>
    <dgm:pt modelId="{F16422F8-6037-4A18-A8F9-397931801821}" type="parTrans" cxnId="{B42FACC9-871B-4A2C-8EDE-2BFAA804FA46}">
      <dgm:prSet/>
      <dgm:spPr/>
      <dgm:t>
        <a:bodyPr/>
        <a:lstStyle/>
        <a:p>
          <a:endParaRPr lang="en-US"/>
        </a:p>
      </dgm:t>
    </dgm:pt>
    <dgm:pt modelId="{AB0DE7B0-D2F0-469C-8848-BE628DFA8A40}" type="sibTrans" cxnId="{B42FACC9-871B-4A2C-8EDE-2BFAA804FA46}">
      <dgm:prSet/>
      <dgm:spPr/>
      <dgm:t>
        <a:bodyPr/>
        <a:lstStyle/>
        <a:p>
          <a:endParaRPr lang="en-US"/>
        </a:p>
      </dgm:t>
    </dgm:pt>
    <dgm:pt modelId="{3F0F1D01-6CE5-454C-9DBB-2C32D59CE69C}">
      <dgm:prSet phldrT="[Text]"/>
      <dgm:spPr/>
      <dgm:t>
        <a:bodyPr/>
        <a:lstStyle/>
        <a:p>
          <a:r>
            <a:rPr lang="en-US" dirty="0" smtClean="0"/>
            <a:t>Compare (MOS</a:t>
          </a:r>
          <a:r>
            <a:rPr lang="en-US" b="1" baseline="-25000" dirty="0" smtClean="0"/>
            <a:t>A</a:t>
          </a:r>
          <a:r>
            <a:rPr lang="en-US" dirty="0" smtClean="0"/>
            <a:t>-MOS</a:t>
          </a:r>
          <a:r>
            <a:rPr lang="en-US" b="1" baseline="-25000" dirty="0" smtClean="0"/>
            <a:t>B</a:t>
          </a:r>
          <a:r>
            <a:rPr lang="en-US" dirty="0" smtClean="0"/>
            <a:t>) to </a:t>
          </a:r>
          <a:r>
            <a:rPr lang="el-GR" dirty="0" smtClean="0"/>
            <a:t>Δ</a:t>
          </a:r>
          <a:r>
            <a:rPr lang="en-US" dirty="0" smtClean="0"/>
            <a:t>S</a:t>
          </a:r>
          <a:endParaRPr lang="en-US" dirty="0"/>
        </a:p>
      </dgm:t>
    </dgm:pt>
    <dgm:pt modelId="{8098D174-A258-41A8-A460-42B05F8935AF}" type="parTrans" cxnId="{FBA4AED1-9CE6-47D6-90BB-96DAAD2CD0E1}">
      <dgm:prSet/>
      <dgm:spPr/>
      <dgm:t>
        <a:bodyPr/>
        <a:lstStyle/>
        <a:p>
          <a:endParaRPr lang="en-US"/>
        </a:p>
      </dgm:t>
    </dgm:pt>
    <dgm:pt modelId="{6BDAB817-6E93-4989-AB3A-E6DAACCE804B}" type="sibTrans" cxnId="{FBA4AED1-9CE6-47D6-90BB-96DAAD2CD0E1}">
      <dgm:prSet/>
      <dgm:spPr/>
      <dgm:t>
        <a:bodyPr/>
        <a:lstStyle/>
        <a:p>
          <a:endParaRPr lang="en-US"/>
        </a:p>
      </dgm:t>
    </dgm:pt>
    <dgm:pt modelId="{60A9CBDE-B749-44ED-AE8B-8671493AF42B}">
      <dgm:prSet phldrT="[Text]"/>
      <dgm:spPr/>
      <dgm:t>
        <a:bodyPr/>
        <a:lstStyle/>
        <a:p>
          <a:r>
            <a:rPr lang="en-US" dirty="0" smtClean="0"/>
            <a:t>objective data (O</a:t>
          </a:r>
          <a:r>
            <a:rPr lang="en-US" b="1" baseline="-25000" dirty="0" smtClean="0"/>
            <a:t>A</a:t>
          </a:r>
          <a:r>
            <a:rPr lang="en-US" dirty="0" smtClean="0"/>
            <a:t>, O</a:t>
          </a:r>
          <a:r>
            <a:rPr lang="en-US" b="1" baseline="-25000" dirty="0" smtClean="0"/>
            <a:t>B</a:t>
          </a:r>
          <a:r>
            <a:rPr lang="en-US" dirty="0" smtClean="0"/>
            <a:t>)</a:t>
          </a:r>
          <a:endParaRPr lang="en-US" dirty="0"/>
        </a:p>
      </dgm:t>
    </dgm:pt>
    <dgm:pt modelId="{6DAE5C67-056A-479A-A873-13809C1D90BC}" type="parTrans" cxnId="{BB98F2FD-7757-4AB1-A5B2-C48D489E87D7}">
      <dgm:prSet/>
      <dgm:spPr/>
      <dgm:t>
        <a:bodyPr/>
        <a:lstStyle/>
        <a:p>
          <a:endParaRPr lang="en-US"/>
        </a:p>
      </dgm:t>
    </dgm:pt>
    <dgm:pt modelId="{1DCFAE60-528A-4B45-8FD8-32CD502D64DF}" type="sibTrans" cxnId="{BB98F2FD-7757-4AB1-A5B2-C48D489E87D7}">
      <dgm:prSet/>
      <dgm:spPr/>
      <dgm:t>
        <a:bodyPr/>
        <a:lstStyle/>
        <a:p>
          <a:endParaRPr lang="en-US"/>
        </a:p>
      </dgm:t>
    </dgm:pt>
    <dgm:pt modelId="{B3568289-81F2-4B41-AE13-358B9F2C10E9}">
      <dgm:prSet phldrT="[Text]"/>
      <dgm:spPr/>
      <dgm:t>
        <a:bodyPr/>
        <a:lstStyle/>
        <a:p>
          <a:r>
            <a:rPr lang="en-US" dirty="0" smtClean="0"/>
            <a:t>Compare (O</a:t>
          </a:r>
          <a:r>
            <a:rPr lang="en-US" b="1" baseline="-25000" dirty="0" smtClean="0"/>
            <a:t>A</a:t>
          </a:r>
          <a:r>
            <a:rPr lang="en-US" dirty="0" smtClean="0"/>
            <a:t>-O</a:t>
          </a:r>
          <a:r>
            <a:rPr lang="en-US" b="1" baseline="-25000" dirty="0" smtClean="0"/>
            <a:t>B</a:t>
          </a:r>
          <a:r>
            <a:rPr lang="en-US" dirty="0" smtClean="0"/>
            <a:t>) to </a:t>
          </a:r>
          <a:r>
            <a:rPr lang="el-GR" dirty="0" smtClean="0"/>
            <a:t>Δ</a:t>
          </a:r>
          <a:r>
            <a:rPr lang="en-US" dirty="0" smtClean="0"/>
            <a:t>M</a:t>
          </a:r>
          <a:endParaRPr lang="en-US" dirty="0"/>
        </a:p>
      </dgm:t>
    </dgm:pt>
    <dgm:pt modelId="{3522F711-3619-4BB6-8CC2-BBA61B83A107}" type="parTrans" cxnId="{CAC70A51-4911-4047-AABA-E7747FCE52E7}">
      <dgm:prSet/>
      <dgm:spPr/>
      <dgm:t>
        <a:bodyPr/>
        <a:lstStyle/>
        <a:p>
          <a:endParaRPr lang="en-US"/>
        </a:p>
      </dgm:t>
    </dgm:pt>
    <dgm:pt modelId="{64D962E0-CE40-44E2-8503-DB66104FD382}" type="sibTrans" cxnId="{CAC70A51-4911-4047-AABA-E7747FCE52E7}">
      <dgm:prSet/>
      <dgm:spPr/>
      <dgm:t>
        <a:bodyPr/>
        <a:lstStyle/>
        <a:p>
          <a:endParaRPr lang="en-US"/>
        </a:p>
      </dgm:t>
    </dgm:pt>
    <dgm:pt modelId="{D305C3AB-ACF1-4C9C-AFB8-A18C0088DCA7}">
      <dgm:prSet phldrT="[Text]"/>
      <dgm:spPr/>
      <dgm:t>
        <a:bodyPr/>
        <a:lstStyle/>
        <a:p>
          <a:r>
            <a:rPr lang="en-US" dirty="0" smtClean="0"/>
            <a:t>Calculate if </a:t>
          </a:r>
          <a:r>
            <a:rPr lang="en-US" b="1" dirty="0" smtClean="0"/>
            <a:t>A</a:t>
          </a:r>
          <a:r>
            <a:rPr lang="en-US" dirty="0" smtClean="0"/>
            <a:t> is better than, worse than, or equivalent to </a:t>
          </a:r>
          <a:r>
            <a:rPr lang="en-US" b="1" dirty="0" smtClean="0"/>
            <a:t>B</a:t>
          </a:r>
          <a:endParaRPr lang="en-US" dirty="0"/>
        </a:p>
      </dgm:t>
    </dgm:pt>
    <dgm:pt modelId="{94E40EC7-C85F-4B7D-82FF-48E018F9832D}" type="parTrans" cxnId="{301FBDB5-1F55-4D3A-B53C-DD525195481F}">
      <dgm:prSet/>
      <dgm:spPr/>
      <dgm:t>
        <a:bodyPr/>
        <a:lstStyle/>
        <a:p>
          <a:endParaRPr lang="en-US"/>
        </a:p>
      </dgm:t>
    </dgm:pt>
    <dgm:pt modelId="{14DC5056-EC93-4A06-B5E9-E5ED62C538B7}" type="sibTrans" cxnId="{301FBDB5-1F55-4D3A-B53C-DD525195481F}">
      <dgm:prSet/>
      <dgm:spPr/>
      <dgm:t>
        <a:bodyPr/>
        <a:lstStyle/>
        <a:p>
          <a:endParaRPr lang="en-US"/>
        </a:p>
      </dgm:t>
    </dgm:pt>
    <dgm:pt modelId="{EB9BA1D4-4E79-4C19-A62A-D64F1B2144C6}">
      <dgm:prSet phldrT="[Text]"/>
      <dgm:spPr/>
      <dgm:t>
        <a:bodyPr/>
        <a:lstStyle/>
        <a:p>
          <a:r>
            <a:rPr lang="en-US" dirty="0" smtClean="0"/>
            <a:t>choose </a:t>
          </a:r>
          <a:r>
            <a:rPr lang="el-GR" dirty="0" smtClean="0"/>
            <a:t>Δ</a:t>
          </a:r>
          <a:r>
            <a:rPr lang="en-US" dirty="0" smtClean="0"/>
            <a:t>M</a:t>
          </a:r>
          <a:endParaRPr lang="en-US" dirty="0"/>
        </a:p>
      </dgm:t>
    </dgm:pt>
    <dgm:pt modelId="{AD72BE78-5963-4414-BFB0-88499F3A3297}" type="parTrans" cxnId="{9A1695A5-D096-4020-8630-2B924712E1A0}">
      <dgm:prSet/>
      <dgm:spPr/>
      <dgm:t>
        <a:bodyPr/>
        <a:lstStyle/>
        <a:p>
          <a:endParaRPr lang="en-US"/>
        </a:p>
      </dgm:t>
    </dgm:pt>
    <dgm:pt modelId="{B28A067D-5935-4324-BDF3-37BFE3CEE6F2}" type="sibTrans" cxnId="{9A1695A5-D096-4020-8630-2B924712E1A0}">
      <dgm:prSet/>
      <dgm:spPr/>
      <dgm:t>
        <a:bodyPr/>
        <a:lstStyle/>
        <a:p>
          <a:endParaRPr lang="en-US"/>
        </a:p>
      </dgm:t>
    </dgm:pt>
    <dgm:pt modelId="{A8FB70F8-F273-4937-902A-3B9F4119D6A5}">
      <dgm:prSet phldrT="[Text]"/>
      <dgm:spPr/>
      <dgm:t>
        <a:bodyPr/>
        <a:lstStyle/>
        <a:p>
          <a:r>
            <a:rPr lang="en-US" sz="1800" dirty="0" smtClean="0"/>
            <a:t>Choose smallest </a:t>
          </a:r>
          <a:r>
            <a:rPr lang="el-GR" sz="1800" dirty="0" smtClean="0"/>
            <a:t>Δ</a:t>
          </a:r>
          <a:r>
            <a:rPr lang="en-US" sz="1800" dirty="0" smtClean="0"/>
            <a:t>M where:</a:t>
          </a:r>
          <a:endParaRPr lang="en-US" sz="1800" dirty="0"/>
        </a:p>
      </dgm:t>
    </dgm:pt>
    <dgm:pt modelId="{42818F20-7DC2-45C3-BBD6-84B1E6EABBEB}" type="parTrans" cxnId="{DB670720-B506-41E9-931C-1AB3AB947CFE}">
      <dgm:prSet/>
      <dgm:spPr/>
      <dgm:t>
        <a:bodyPr/>
        <a:lstStyle/>
        <a:p>
          <a:endParaRPr lang="en-US"/>
        </a:p>
      </dgm:t>
    </dgm:pt>
    <dgm:pt modelId="{0A716D9F-EBA0-4801-B0D0-1C5419FCB59E}" type="sibTrans" cxnId="{DB670720-B506-41E9-931C-1AB3AB947CFE}">
      <dgm:prSet/>
      <dgm:spPr/>
      <dgm:t>
        <a:bodyPr/>
        <a:lstStyle/>
        <a:p>
          <a:endParaRPr lang="en-US"/>
        </a:p>
      </dgm:t>
    </dgm:pt>
    <dgm:pt modelId="{75B062D8-7FF1-46A3-8801-17E1EBC325F0}">
      <dgm:prSet phldrT="[Text]"/>
      <dgm:spPr/>
      <dgm:t>
        <a:bodyPr/>
        <a:lstStyle/>
        <a:p>
          <a:r>
            <a:rPr lang="en-US" dirty="0" smtClean="0"/>
            <a:t>Calculate if </a:t>
          </a:r>
          <a:r>
            <a:rPr lang="en-US" b="1" dirty="0" smtClean="0"/>
            <a:t>A</a:t>
          </a:r>
          <a:r>
            <a:rPr lang="en-US" dirty="0" smtClean="0"/>
            <a:t> is better than, worse than, or equivalent to </a:t>
          </a:r>
          <a:r>
            <a:rPr lang="en-US" b="1" dirty="0" smtClean="0"/>
            <a:t>B</a:t>
          </a:r>
          <a:endParaRPr lang="en-US" b="1" dirty="0"/>
        </a:p>
      </dgm:t>
    </dgm:pt>
    <dgm:pt modelId="{E9ABEDFA-9874-44C0-A2CE-A0B07B286FE1}" type="parTrans" cxnId="{049A9F3C-B296-4433-82DC-E0E1CBE5F54E}">
      <dgm:prSet/>
      <dgm:spPr/>
      <dgm:t>
        <a:bodyPr/>
        <a:lstStyle/>
        <a:p>
          <a:endParaRPr lang="en-US"/>
        </a:p>
      </dgm:t>
    </dgm:pt>
    <dgm:pt modelId="{E7E17DA8-DEDB-4EB2-92B6-AE6720F12158}" type="sibTrans" cxnId="{049A9F3C-B296-4433-82DC-E0E1CBE5F54E}">
      <dgm:prSet/>
      <dgm:spPr/>
      <dgm:t>
        <a:bodyPr/>
        <a:lstStyle/>
        <a:p>
          <a:endParaRPr lang="en-US"/>
        </a:p>
      </dgm:t>
    </dgm:pt>
    <dgm:pt modelId="{8D6A2C66-07F3-4B23-A8C7-BF8C32320BE1}">
      <dgm:prSet phldrT="[Text]"/>
      <dgm:spPr/>
      <dgm:t>
        <a:bodyPr/>
        <a:lstStyle/>
        <a:p>
          <a:r>
            <a:rPr lang="en-US" dirty="0" smtClean="0"/>
            <a:t>For each </a:t>
          </a:r>
          <a:r>
            <a:rPr lang="el-GR" dirty="0" smtClean="0"/>
            <a:t>Δ</a:t>
          </a:r>
          <a:r>
            <a:rPr lang="en-US" dirty="0" smtClean="0"/>
            <a:t>M, calculate odds of each classification error</a:t>
          </a:r>
          <a:endParaRPr lang="en-US" dirty="0"/>
        </a:p>
      </dgm:t>
    </dgm:pt>
    <dgm:pt modelId="{EC526EA6-FC7E-4FA5-A4ED-BCBE85D85FF0}" type="parTrans" cxnId="{85D7D9DB-9ECF-4745-AA1E-C5FF7318CEDA}">
      <dgm:prSet/>
      <dgm:spPr/>
      <dgm:t>
        <a:bodyPr/>
        <a:lstStyle/>
        <a:p>
          <a:endParaRPr lang="en-US"/>
        </a:p>
      </dgm:t>
    </dgm:pt>
    <dgm:pt modelId="{0463904F-406E-4F34-85C4-D67852134EE6}" type="sibTrans" cxnId="{85D7D9DB-9ECF-4745-AA1E-C5FF7318CEDA}">
      <dgm:prSet/>
      <dgm:spPr/>
      <dgm:t>
        <a:bodyPr/>
        <a:lstStyle/>
        <a:p>
          <a:endParaRPr lang="en-US"/>
        </a:p>
      </dgm:t>
    </dgm:pt>
    <dgm:pt modelId="{C5D0B138-7343-4803-AC5E-0FA6BAF25FCD}">
      <dgm:prSet phldrT="[Text]" custT="1"/>
      <dgm:spPr/>
      <dgm:t>
        <a:bodyPr/>
        <a:lstStyle/>
        <a:p>
          <a:r>
            <a:rPr lang="en-US" sz="2000" dirty="0" smtClean="0"/>
            <a:t>False ranking ≤ 1%</a:t>
          </a:r>
          <a:endParaRPr lang="en-US" sz="2000" dirty="0"/>
        </a:p>
      </dgm:t>
    </dgm:pt>
    <dgm:pt modelId="{D080A61D-E58B-4915-AEDC-BDD813FD17B3}" type="parTrans" cxnId="{0030F0F3-5DAB-4347-8F93-A78A4205DCC5}">
      <dgm:prSet/>
      <dgm:spPr/>
      <dgm:t>
        <a:bodyPr/>
        <a:lstStyle/>
        <a:p>
          <a:endParaRPr lang="en-US"/>
        </a:p>
      </dgm:t>
    </dgm:pt>
    <dgm:pt modelId="{B9A26612-AA2F-4540-9121-B08ACA1705CC}" type="sibTrans" cxnId="{0030F0F3-5DAB-4347-8F93-A78A4205DCC5}">
      <dgm:prSet/>
      <dgm:spPr/>
      <dgm:t>
        <a:bodyPr/>
        <a:lstStyle/>
        <a:p>
          <a:endParaRPr lang="en-US"/>
        </a:p>
      </dgm:t>
    </dgm:pt>
    <dgm:pt modelId="{4F0F0730-784F-477C-930D-6699EBF4A814}">
      <dgm:prSet phldrT="[Text]" custT="1"/>
      <dgm:spPr/>
      <dgm:t>
        <a:bodyPr/>
        <a:lstStyle/>
        <a:p>
          <a:r>
            <a:rPr lang="en-US" sz="2000" dirty="0" smtClean="0"/>
            <a:t>False </a:t>
          </a:r>
          <a:r>
            <a:rPr lang="en-US" sz="1800" dirty="0" smtClean="0"/>
            <a:t>differentiate ≤ 13%</a:t>
          </a:r>
          <a:endParaRPr lang="en-US" sz="1800" dirty="0"/>
        </a:p>
      </dgm:t>
    </dgm:pt>
    <dgm:pt modelId="{EABBF734-DDC0-4921-8C33-3D10721D36D6}" type="parTrans" cxnId="{F27763B9-CAEB-471B-B15D-A76B2C35EBE3}">
      <dgm:prSet/>
      <dgm:spPr/>
      <dgm:t>
        <a:bodyPr/>
        <a:lstStyle/>
        <a:p>
          <a:endParaRPr lang="en-US"/>
        </a:p>
      </dgm:t>
    </dgm:pt>
    <dgm:pt modelId="{27B86D16-2DBC-418C-B171-70301890AEBB}" type="sibTrans" cxnId="{F27763B9-CAEB-471B-B15D-A76B2C35EBE3}">
      <dgm:prSet/>
      <dgm:spPr/>
      <dgm:t>
        <a:bodyPr/>
        <a:lstStyle/>
        <a:p>
          <a:endParaRPr lang="en-US"/>
        </a:p>
      </dgm:t>
    </dgm:pt>
    <dgm:pt modelId="{8C127F07-504D-43DA-B1AD-C3A49C3DA24C}" type="pres">
      <dgm:prSet presAssocID="{060D60A9-EB30-4E06-8F46-83A17A1A4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3782CB-A35C-4B94-8301-32D1C464BF54}" type="pres">
      <dgm:prSet presAssocID="{EB9BA1D4-4E79-4C19-A62A-D64F1B2144C6}" presName="boxAndChildren" presStyleCnt="0"/>
      <dgm:spPr/>
    </dgm:pt>
    <dgm:pt modelId="{CD50B57A-ECE0-43BB-8EFB-C12785B8D98B}" type="pres">
      <dgm:prSet presAssocID="{EB9BA1D4-4E79-4C19-A62A-D64F1B2144C6}" presName="parentTextBox" presStyleLbl="node1" presStyleIdx="0" presStyleCnt="3"/>
      <dgm:spPr/>
      <dgm:t>
        <a:bodyPr/>
        <a:lstStyle/>
        <a:p>
          <a:endParaRPr lang="en-US"/>
        </a:p>
      </dgm:t>
    </dgm:pt>
    <dgm:pt modelId="{A87331C4-33B8-42D8-BE6F-370886483D2C}" type="pres">
      <dgm:prSet presAssocID="{EB9BA1D4-4E79-4C19-A62A-D64F1B2144C6}" presName="entireBox" presStyleLbl="node1" presStyleIdx="0" presStyleCnt="3"/>
      <dgm:spPr/>
      <dgm:t>
        <a:bodyPr/>
        <a:lstStyle/>
        <a:p>
          <a:endParaRPr lang="en-US"/>
        </a:p>
      </dgm:t>
    </dgm:pt>
    <dgm:pt modelId="{B6AB2706-5A30-410F-B32A-3A0843D12C85}" type="pres">
      <dgm:prSet presAssocID="{EB9BA1D4-4E79-4C19-A62A-D64F1B2144C6}" presName="descendantBox" presStyleCnt="0"/>
      <dgm:spPr/>
    </dgm:pt>
    <dgm:pt modelId="{ABE34542-390E-4888-9148-22E712C3F8CE}" type="pres">
      <dgm:prSet presAssocID="{A8FB70F8-F273-4937-902A-3B9F4119D6A5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87819-F171-4C89-85B0-78E5918891A3}" type="pres">
      <dgm:prSet presAssocID="{C5D0B138-7343-4803-AC5E-0FA6BAF25FCD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CA517-85D5-462F-A6EA-C0F642B7FADF}" type="pres">
      <dgm:prSet presAssocID="{4F0F0730-784F-477C-930D-6699EBF4A814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85186-D7F3-489D-B70E-87A79F9488B6}" type="pres">
      <dgm:prSet presAssocID="{1DCFAE60-528A-4B45-8FD8-32CD502D64DF}" presName="sp" presStyleCnt="0"/>
      <dgm:spPr/>
    </dgm:pt>
    <dgm:pt modelId="{73C4460A-0D56-4584-A9EF-C890D23B5167}" type="pres">
      <dgm:prSet presAssocID="{60A9CBDE-B749-44ED-AE8B-8671493AF42B}" presName="arrowAndChildren" presStyleCnt="0"/>
      <dgm:spPr/>
    </dgm:pt>
    <dgm:pt modelId="{3FD5C604-33B5-45F8-A769-4459B18365F3}" type="pres">
      <dgm:prSet presAssocID="{60A9CBDE-B749-44ED-AE8B-8671493AF42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376AC0C-437F-4579-A66D-6D4B4868FEA0}" type="pres">
      <dgm:prSet presAssocID="{60A9CBDE-B749-44ED-AE8B-8671493AF42B}" presName="arrow" presStyleLbl="node1" presStyleIdx="1" presStyleCnt="3"/>
      <dgm:spPr/>
      <dgm:t>
        <a:bodyPr/>
        <a:lstStyle/>
        <a:p>
          <a:endParaRPr lang="en-US"/>
        </a:p>
      </dgm:t>
    </dgm:pt>
    <dgm:pt modelId="{52C4B545-1EDD-444D-884A-AEA45568FD16}" type="pres">
      <dgm:prSet presAssocID="{60A9CBDE-B749-44ED-AE8B-8671493AF42B}" presName="descendantArrow" presStyleCnt="0"/>
      <dgm:spPr/>
    </dgm:pt>
    <dgm:pt modelId="{DDA8D511-E56A-4E8E-9879-8C6C97D7636A}" type="pres">
      <dgm:prSet presAssocID="{B3568289-81F2-4B41-AE13-358B9F2C10E9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3DFC6-4CD5-42F5-8E70-910070025CE0}" type="pres">
      <dgm:prSet presAssocID="{D305C3AB-ACF1-4C9C-AFB8-A18C0088DCA7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C7B70-3E5D-433C-AE17-AB8333F34C97}" type="pres">
      <dgm:prSet presAssocID="{8D6A2C66-07F3-4B23-A8C7-BF8C32320BE1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A8B3-7401-4DC9-9711-5DC904F65849}" type="pres">
      <dgm:prSet presAssocID="{AB0DE7B0-D2F0-469C-8848-BE628DFA8A40}" presName="sp" presStyleCnt="0"/>
      <dgm:spPr/>
    </dgm:pt>
    <dgm:pt modelId="{8D1BB7A9-9D34-472A-B1DE-58B405F51AC2}" type="pres">
      <dgm:prSet presAssocID="{91DD1448-8113-4D3F-B58B-1FD65403C5B3}" presName="arrowAndChildren" presStyleCnt="0"/>
      <dgm:spPr/>
    </dgm:pt>
    <dgm:pt modelId="{36912F5D-AA58-4569-82BC-208027BDE1FB}" type="pres">
      <dgm:prSet presAssocID="{91DD1448-8113-4D3F-B58B-1FD65403C5B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94B53C0-F734-45CE-AC95-E436B337FB00}" type="pres">
      <dgm:prSet presAssocID="{91DD1448-8113-4D3F-B58B-1FD65403C5B3}" presName="arrow" presStyleLbl="node1" presStyleIdx="2" presStyleCnt="3"/>
      <dgm:spPr/>
      <dgm:t>
        <a:bodyPr/>
        <a:lstStyle/>
        <a:p>
          <a:endParaRPr lang="en-US"/>
        </a:p>
      </dgm:t>
    </dgm:pt>
    <dgm:pt modelId="{4A143F01-A9CB-4D7C-8425-408A8093D2CC}" type="pres">
      <dgm:prSet presAssocID="{91DD1448-8113-4D3F-B58B-1FD65403C5B3}" presName="descendantArrow" presStyleCnt="0"/>
      <dgm:spPr/>
    </dgm:pt>
    <dgm:pt modelId="{79F04742-E158-42A4-8A41-F8373AB80992}" type="pres">
      <dgm:prSet presAssocID="{3F0F1D01-6CE5-454C-9DBB-2C32D59CE69C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83B32-7CE0-487C-9AAA-AD9B165B1625}" type="pres">
      <dgm:prSet presAssocID="{75B062D8-7FF1-46A3-8801-17E1EBC325F0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6FDB8-B112-44AD-B6EF-EA7814EF9CC5}" type="presOf" srcId="{75B062D8-7FF1-46A3-8801-17E1EBC325F0}" destId="{F8F83B32-7CE0-487C-9AAA-AD9B165B1625}" srcOrd="0" destOrd="0" presId="urn:microsoft.com/office/officeart/2005/8/layout/process4"/>
    <dgm:cxn modelId="{FBDC0E9B-E1CD-4234-89AA-684F08460EEB}" type="presOf" srcId="{B3568289-81F2-4B41-AE13-358B9F2C10E9}" destId="{DDA8D511-E56A-4E8E-9879-8C6C97D7636A}" srcOrd="0" destOrd="0" presId="urn:microsoft.com/office/officeart/2005/8/layout/process4"/>
    <dgm:cxn modelId="{B42FACC9-871B-4A2C-8EDE-2BFAA804FA46}" srcId="{060D60A9-EB30-4E06-8F46-83A17A1A497C}" destId="{91DD1448-8113-4D3F-B58B-1FD65403C5B3}" srcOrd="0" destOrd="0" parTransId="{F16422F8-6037-4A18-A8F9-397931801821}" sibTransId="{AB0DE7B0-D2F0-469C-8848-BE628DFA8A40}"/>
    <dgm:cxn modelId="{9B1A57C0-26D4-4701-980D-0760E3269BE4}" type="presOf" srcId="{91DD1448-8113-4D3F-B58B-1FD65403C5B3}" destId="{36912F5D-AA58-4569-82BC-208027BDE1FB}" srcOrd="0" destOrd="0" presId="urn:microsoft.com/office/officeart/2005/8/layout/process4"/>
    <dgm:cxn modelId="{CAA6EED1-0E3F-48EA-A183-77A4DFE2AAA8}" type="presOf" srcId="{060D60A9-EB30-4E06-8F46-83A17A1A497C}" destId="{8C127F07-504D-43DA-B1AD-C3A49C3DA24C}" srcOrd="0" destOrd="0" presId="urn:microsoft.com/office/officeart/2005/8/layout/process4"/>
    <dgm:cxn modelId="{C656E92C-00D3-4D73-B3ED-A278F66372C1}" type="presOf" srcId="{91DD1448-8113-4D3F-B58B-1FD65403C5B3}" destId="{C94B53C0-F734-45CE-AC95-E436B337FB00}" srcOrd="1" destOrd="0" presId="urn:microsoft.com/office/officeart/2005/8/layout/process4"/>
    <dgm:cxn modelId="{1EFACEA9-2CB2-4A84-8B2B-4B76DA5F80FE}" type="presOf" srcId="{D305C3AB-ACF1-4C9C-AFB8-A18C0088DCA7}" destId="{CFF3DFC6-4CD5-42F5-8E70-910070025CE0}" srcOrd="0" destOrd="0" presId="urn:microsoft.com/office/officeart/2005/8/layout/process4"/>
    <dgm:cxn modelId="{85D7D9DB-9ECF-4745-AA1E-C5FF7318CEDA}" srcId="{60A9CBDE-B749-44ED-AE8B-8671493AF42B}" destId="{8D6A2C66-07F3-4B23-A8C7-BF8C32320BE1}" srcOrd="2" destOrd="0" parTransId="{EC526EA6-FC7E-4FA5-A4ED-BCBE85D85FF0}" sibTransId="{0463904F-406E-4F34-85C4-D67852134EE6}"/>
    <dgm:cxn modelId="{F27763B9-CAEB-471B-B15D-A76B2C35EBE3}" srcId="{EB9BA1D4-4E79-4C19-A62A-D64F1B2144C6}" destId="{4F0F0730-784F-477C-930D-6699EBF4A814}" srcOrd="2" destOrd="0" parTransId="{EABBF734-DDC0-4921-8C33-3D10721D36D6}" sibTransId="{27B86D16-2DBC-418C-B171-70301890AEBB}"/>
    <dgm:cxn modelId="{9A1695A5-D096-4020-8630-2B924712E1A0}" srcId="{060D60A9-EB30-4E06-8F46-83A17A1A497C}" destId="{EB9BA1D4-4E79-4C19-A62A-D64F1B2144C6}" srcOrd="2" destOrd="0" parTransId="{AD72BE78-5963-4414-BFB0-88499F3A3297}" sibTransId="{B28A067D-5935-4324-BDF3-37BFE3CEE6F2}"/>
    <dgm:cxn modelId="{FBA4AED1-9CE6-47D6-90BB-96DAAD2CD0E1}" srcId="{91DD1448-8113-4D3F-B58B-1FD65403C5B3}" destId="{3F0F1D01-6CE5-454C-9DBB-2C32D59CE69C}" srcOrd="0" destOrd="0" parTransId="{8098D174-A258-41A8-A460-42B05F8935AF}" sibTransId="{6BDAB817-6E93-4989-AB3A-E6DAACCE804B}"/>
    <dgm:cxn modelId="{BB98F2FD-7757-4AB1-A5B2-C48D489E87D7}" srcId="{060D60A9-EB30-4E06-8F46-83A17A1A497C}" destId="{60A9CBDE-B749-44ED-AE8B-8671493AF42B}" srcOrd="1" destOrd="0" parTransId="{6DAE5C67-056A-479A-A873-13809C1D90BC}" sibTransId="{1DCFAE60-528A-4B45-8FD8-32CD502D64DF}"/>
    <dgm:cxn modelId="{F2D20845-DDE8-4464-B705-EDF7E89A12BD}" type="presOf" srcId="{3F0F1D01-6CE5-454C-9DBB-2C32D59CE69C}" destId="{79F04742-E158-42A4-8A41-F8373AB80992}" srcOrd="0" destOrd="0" presId="urn:microsoft.com/office/officeart/2005/8/layout/process4"/>
    <dgm:cxn modelId="{AC014BB0-6DE3-4240-9B09-2B61F1FD0398}" type="presOf" srcId="{60A9CBDE-B749-44ED-AE8B-8671493AF42B}" destId="{3FD5C604-33B5-45F8-A769-4459B18365F3}" srcOrd="0" destOrd="0" presId="urn:microsoft.com/office/officeart/2005/8/layout/process4"/>
    <dgm:cxn modelId="{DA9AA4B5-38DC-4921-8F84-D866A790EF10}" type="presOf" srcId="{EB9BA1D4-4E79-4C19-A62A-D64F1B2144C6}" destId="{A87331C4-33B8-42D8-BE6F-370886483D2C}" srcOrd="1" destOrd="0" presId="urn:microsoft.com/office/officeart/2005/8/layout/process4"/>
    <dgm:cxn modelId="{301FBDB5-1F55-4D3A-B53C-DD525195481F}" srcId="{60A9CBDE-B749-44ED-AE8B-8671493AF42B}" destId="{D305C3AB-ACF1-4C9C-AFB8-A18C0088DCA7}" srcOrd="1" destOrd="0" parTransId="{94E40EC7-C85F-4B7D-82FF-48E018F9832D}" sibTransId="{14DC5056-EC93-4A06-B5E9-E5ED62C538B7}"/>
    <dgm:cxn modelId="{CAC70A51-4911-4047-AABA-E7747FCE52E7}" srcId="{60A9CBDE-B749-44ED-AE8B-8671493AF42B}" destId="{B3568289-81F2-4B41-AE13-358B9F2C10E9}" srcOrd="0" destOrd="0" parTransId="{3522F711-3619-4BB6-8CC2-BBA61B83A107}" sibTransId="{64D962E0-CE40-44E2-8503-DB66104FD382}"/>
    <dgm:cxn modelId="{CC7FC3FD-DBC3-48FE-BFC0-C29C285C8B6C}" type="presOf" srcId="{60A9CBDE-B749-44ED-AE8B-8671493AF42B}" destId="{0376AC0C-437F-4579-A66D-6D4B4868FEA0}" srcOrd="1" destOrd="0" presId="urn:microsoft.com/office/officeart/2005/8/layout/process4"/>
    <dgm:cxn modelId="{7CE0F52A-0548-4C34-8297-48926DC6594D}" type="presOf" srcId="{C5D0B138-7343-4803-AC5E-0FA6BAF25FCD}" destId="{0F387819-F171-4C89-85B0-78E5918891A3}" srcOrd="0" destOrd="0" presId="urn:microsoft.com/office/officeart/2005/8/layout/process4"/>
    <dgm:cxn modelId="{0030F0F3-5DAB-4347-8F93-A78A4205DCC5}" srcId="{EB9BA1D4-4E79-4C19-A62A-D64F1B2144C6}" destId="{C5D0B138-7343-4803-AC5E-0FA6BAF25FCD}" srcOrd="1" destOrd="0" parTransId="{D080A61D-E58B-4915-AEDC-BDD813FD17B3}" sibTransId="{B9A26612-AA2F-4540-9121-B08ACA1705CC}"/>
    <dgm:cxn modelId="{5A072600-62C7-4C9A-AE78-02189990DE0F}" type="presOf" srcId="{8D6A2C66-07F3-4B23-A8C7-BF8C32320BE1}" destId="{DCCC7B70-3E5D-433C-AE17-AB8333F34C97}" srcOrd="0" destOrd="0" presId="urn:microsoft.com/office/officeart/2005/8/layout/process4"/>
    <dgm:cxn modelId="{C1A880FD-54E6-463C-9A2C-5B80ECF648F9}" type="presOf" srcId="{EB9BA1D4-4E79-4C19-A62A-D64F1B2144C6}" destId="{CD50B57A-ECE0-43BB-8EFB-C12785B8D98B}" srcOrd="0" destOrd="0" presId="urn:microsoft.com/office/officeart/2005/8/layout/process4"/>
    <dgm:cxn modelId="{80635E56-446E-4D37-875A-F5AC61491AAD}" type="presOf" srcId="{A8FB70F8-F273-4937-902A-3B9F4119D6A5}" destId="{ABE34542-390E-4888-9148-22E712C3F8CE}" srcOrd="0" destOrd="0" presId="urn:microsoft.com/office/officeart/2005/8/layout/process4"/>
    <dgm:cxn modelId="{FF0BEA1C-A942-4187-8D78-58C335151209}" type="presOf" srcId="{4F0F0730-784F-477C-930D-6699EBF4A814}" destId="{AEACA517-85D5-462F-A6EA-C0F642B7FADF}" srcOrd="0" destOrd="0" presId="urn:microsoft.com/office/officeart/2005/8/layout/process4"/>
    <dgm:cxn modelId="{049A9F3C-B296-4433-82DC-E0E1CBE5F54E}" srcId="{91DD1448-8113-4D3F-B58B-1FD65403C5B3}" destId="{75B062D8-7FF1-46A3-8801-17E1EBC325F0}" srcOrd="1" destOrd="0" parTransId="{E9ABEDFA-9874-44C0-A2CE-A0B07B286FE1}" sibTransId="{E7E17DA8-DEDB-4EB2-92B6-AE6720F12158}"/>
    <dgm:cxn modelId="{DB670720-B506-41E9-931C-1AB3AB947CFE}" srcId="{EB9BA1D4-4E79-4C19-A62A-D64F1B2144C6}" destId="{A8FB70F8-F273-4937-902A-3B9F4119D6A5}" srcOrd="0" destOrd="0" parTransId="{42818F20-7DC2-45C3-BBD6-84B1E6EABBEB}" sibTransId="{0A716D9F-EBA0-4801-B0D0-1C5419FCB59E}"/>
    <dgm:cxn modelId="{1A57717B-DFF7-406C-B161-FF2B0AC4D0CB}" type="presParOf" srcId="{8C127F07-504D-43DA-B1AD-C3A49C3DA24C}" destId="{7A3782CB-A35C-4B94-8301-32D1C464BF54}" srcOrd="0" destOrd="0" presId="urn:microsoft.com/office/officeart/2005/8/layout/process4"/>
    <dgm:cxn modelId="{B8D3B103-33F9-49E9-9115-69F7D444CFBB}" type="presParOf" srcId="{7A3782CB-A35C-4B94-8301-32D1C464BF54}" destId="{CD50B57A-ECE0-43BB-8EFB-C12785B8D98B}" srcOrd="0" destOrd="0" presId="urn:microsoft.com/office/officeart/2005/8/layout/process4"/>
    <dgm:cxn modelId="{4863E2E3-AEC5-4998-ABB2-A8BD206AF19C}" type="presParOf" srcId="{7A3782CB-A35C-4B94-8301-32D1C464BF54}" destId="{A87331C4-33B8-42D8-BE6F-370886483D2C}" srcOrd="1" destOrd="0" presId="urn:microsoft.com/office/officeart/2005/8/layout/process4"/>
    <dgm:cxn modelId="{749B3895-F203-4057-8860-9B3501CC052A}" type="presParOf" srcId="{7A3782CB-A35C-4B94-8301-32D1C464BF54}" destId="{B6AB2706-5A30-410F-B32A-3A0843D12C85}" srcOrd="2" destOrd="0" presId="urn:microsoft.com/office/officeart/2005/8/layout/process4"/>
    <dgm:cxn modelId="{7EA59149-B043-43B4-AAC7-63E7CFF8C6F3}" type="presParOf" srcId="{B6AB2706-5A30-410F-B32A-3A0843D12C85}" destId="{ABE34542-390E-4888-9148-22E712C3F8CE}" srcOrd="0" destOrd="0" presId="urn:microsoft.com/office/officeart/2005/8/layout/process4"/>
    <dgm:cxn modelId="{22929575-ADCA-4438-82D9-00E82F8BCCD6}" type="presParOf" srcId="{B6AB2706-5A30-410F-B32A-3A0843D12C85}" destId="{0F387819-F171-4C89-85B0-78E5918891A3}" srcOrd="1" destOrd="0" presId="urn:microsoft.com/office/officeart/2005/8/layout/process4"/>
    <dgm:cxn modelId="{A9A6B463-0623-4661-9763-20F5EFD77626}" type="presParOf" srcId="{B6AB2706-5A30-410F-B32A-3A0843D12C85}" destId="{AEACA517-85D5-462F-A6EA-C0F642B7FADF}" srcOrd="2" destOrd="0" presId="urn:microsoft.com/office/officeart/2005/8/layout/process4"/>
    <dgm:cxn modelId="{C3F4AD1C-9BB1-43DF-B827-934A51144141}" type="presParOf" srcId="{8C127F07-504D-43DA-B1AD-C3A49C3DA24C}" destId="{00F85186-D7F3-489D-B70E-87A79F9488B6}" srcOrd="1" destOrd="0" presId="urn:microsoft.com/office/officeart/2005/8/layout/process4"/>
    <dgm:cxn modelId="{5BF58DFD-2933-456F-9B31-5CD89DD82EBE}" type="presParOf" srcId="{8C127F07-504D-43DA-B1AD-C3A49C3DA24C}" destId="{73C4460A-0D56-4584-A9EF-C890D23B5167}" srcOrd="2" destOrd="0" presId="urn:microsoft.com/office/officeart/2005/8/layout/process4"/>
    <dgm:cxn modelId="{03867692-E730-4A15-8CBE-D815C3B2FF86}" type="presParOf" srcId="{73C4460A-0D56-4584-A9EF-C890D23B5167}" destId="{3FD5C604-33B5-45F8-A769-4459B18365F3}" srcOrd="0" destOrd="0" presId="urn:microsoft.com/office/officeart/2005/8/layout/process4"/>
    <dgm:cxn modelId="{9686A751-E108-46EF-A830-AC7F80642056}" type="presParOf" srcId="{73C4460A-0D56-4584-A9EF-C890D23B5167}" destId="{0376AC0C-437F-4579-A66D-6D4B4868FEA0}" srcOrd="1" destOrd="0" presId="urn:microsoft.com/office/officeart/2005/8/layout/process4"/>
    <dgm:cxn modelId="{6D021D7B-5BCF-4B9F-AB2A-49E5EA00D89C}" type="presParOf" srcId="{73C4460A-0D56-4584-A9EF-C890D23B5167}" destId="{52C4B545-1EDD-444D-884A-AEA45568FD16}" srcOrd="2" destOrd="0" presId="urn:microsoft.com/office/officeart/2005/8/layout/process4"/>
    <dgm:cxn modelId="{051F53A1-55AC-4D56-9F44-758F182736F6}" type="presParOf" srcId="{52C4B545-1EDD-444D-884A-AEA45568FD16}" destId="{DDA8D511-E56A-4E8E-9879-8C6C97D7636A}" srcOrd="0" destOrd="0" presId="urn:microsoft.com/office/officeart/2005/8/layout/process4"/>
    <dgm:cxn modelId="{D143497E-9629-49CE-972E-4AEFF4178DE5}" type="presParOf" srcId="{52C4B545-1EDD-444D-884A-AEA45568FD16}" destId="{CFF3DFC6-4CD5-42F5-8E70-910070025CE0}" srcOrd="1" destOrd="0" presId="urn:microsoft.com/office/officeart/2005/8/layout/process4"/>
    <dgm:cxn modelId="{D7CB9C7B-619A-4A38-943D-A2F128B0B0C3}" type="presParOf" srcId="{52C4B545-1EDD-444D-884A-AEA45568FD16}" destId="{DCCC7B70-3E5D-433C-AE17-AB8333F34C97}" srcOrd="2" destOrd="0" presId="urn:microsoft.com/office/officeart/2005/8/layout/process4"/>
    <dgm:cxn modelId="{9BBF6F48-17A3-4799-B6E4-415DBCBFAAAE}" type="presParOf" srcId="{8C127F07-504D-43DA-B1AD-C3A49C3DA24C}" destId="{D3F5A8B3-7401-4DC9-9711-5DC904F65849}" srcOrd="3" destOrd="0" presId="urn:microsoft.com/office/officeart/2005/8/layout/process4"/>
    <dgm:cxn modelId="{6E89CD24-1925-4770-962D-6D11B774AC09}" type="presParOf" srcId="{8C127F07-504D-43DA-B1AD-C3A49C3DA24C}" destId="{8D1BB7A9-9D34-472A-B1DE-58B405F51AC2}" srcOrd="4" destOrd="0" presId="urn:microsoft.com/office/officeart/2005/8/layout/process4"/>
    <dgm:cxn modelId="{2CA11FE5-D849-43A5-A3FC-8AEF762EE166}" type="presParOf" srcId="{8D1BB7A9-9D34-472A-B1DE-58B405F51AC2}" destId="{36912F5D-AA58-4569-82BC-208027BDE1FB}" srcOrd="0" destOrd="0" presId="urn:microsoft.com/office/officeart/2005/8/layout/process4"/>
    <dgm:cxn modelId="{8A44080C-F2B5-41BA-9A2F-F252FA7E84E6}" type="presParOf" srcId="{8D1BB7A9-9D34-472A-B1DE-58B405F51AC2}" destId="{C94B53C0-F734-45CE-AC95-E436B337FB00}" srcOrd="1" destOrd="0" presId="urn:microsoft.com/office/officeart/2005/8/layout/process4"/>
    <dgm:cxn modelId="{7F14654D-0DB2-4283-A2A5-DD1B40557F15}" type="presParOf" srcId="{8D1BB7A9-9D34-472A-B1DE-58B405F51AC2}" destId="{4A143F01-A9CB-4D7C-8425-408A8093D2CC}" srcOrd="2" destOrd="0" presId="urn:microsoft.com/office/officeart/2005/8/layout/process4"/>
    <dgm:cxn modelId="{CD2F08F2-3B31-48D1-9DE5-82941DC177ED}" type="presParOf" srcId="{4A143F01-A9CB-4D7C-8425-408A8093D2CC}" destId="{79F04742-E158-42A4-8A41-F8373AB80992}" srcOrd="0" destOrd="0" presId="urn:microsoft.com/office/officeart/2005/8/layout/process4"/>
    <dgm:cxn modelId="{777A8694-66A3-4FE5-9B51-21A822CCFD13}" type="presParOf" srcId="{4A143F01-A9CB-4D7C-8425-408A8093D2CC}" destId="{F8F83B32-7CE0-487C-9AAA-AD9B165B162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31C4-33B8-42D8-BE6F-370886483D2C}">
      <dsp:nvSpPr>
        <dsp:cNvPr id="0" name=""/>
        <dsp:cNvSpPr/>
      </dsp:nvSpPr>
      <dsp:spPr>
        <a:xfrm>
          <a:off x="0" y="3215732"/>
          <a:ext cx="10512425" cy="10554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choose </a:t>
          </a:r>
          <a:r>
            <a:rPr lang="el-GR" sz="2000" kern="1200" dirty="0" smtClean="0"/>
            <a:t>Δ</a:t>
          </a:r>
          <a:r>
            <a:rPr lang="en-US" sz="2000" kern="1200" dirty="0" smtClean="0"/>
            <a:t>M</a:t>
          </a:r>
          <a:endParaRPr lang="en-US" sz="2000" kern="1200" dirty="0"/>
        </a:p>
      </dsp:txBody>
      <dsp:txXfrm>
        <a:off x="0" y="3215732"/>
        <a:ext cx="10512425" cy="569956"/>
      </dsp:txXfrm>
    </dsp:sp>
    <dsp:sp modelId="{ABE34542-390E-4888-9148-22E712C3F8CE}">
      <dsp:nvSpPr>
        <dsp:cNvPr id="0" name=""/>
        <dsp:cNvSpPr/>
      </dsp:nvSpPr>
      <dsp:spPr>
        <a:xfrm>
          <a:off x="5133" y="3764579"/>
          <a:ext cx="3500719" cy="48551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Choose smallest </a:t>
          </a:r>
          <a:r>
            <a:rPr lang="el-GR" sz="1500" kern="1200" dirty="0" smtClean="0"/>
            <a:t>Δ</a:t>
          </a:r>
          <a:r>
            <a:rPr lang="en-US" sz="1500" kern="1200" dirty="0" smtClean="0"/>
            <a:t>M where:</a:t>
          </a:r>
          <a:endParaRPr lang="en-US" sz="1500" kern="1200" dirty="0"/>
        </a:p>
      </dsp:txBody>
      <dsp:txXfrm>
        <a:off x="5133" y="3764579"/>
        <a:ext cx="3500719" cy="485518"/>
      </dsp:txXfrm>
    </dsp:sp>
    <dsp:sp modelId="{0F387819-F171-4C89-85B0-78E5918891A3}">
      <dsp:nvSpPr>
        <dsp:cNvPr id="0" name=""/>
        <dsp:cNvSpPr/>
      </dsp:nvSpPr>
      <dsp:spPr>
        <a:xfrm>
          <a:off x="3505852" y="3764579"/>
          <a:ext cx="3500719" cy="48551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False ranking ≤ 1%</a:t>
          </a:r>
          <a:endParaRPr lang="en-US" sz="2000" kern="1200" dirty="0"/>
        </a:p>
      </dsp:txBody>
      <dsp:txXfrm>
        <a:off x="3505852" y="3764579"/>
        <a:ext cx="3500719" cy="485518"/>
      </dsp:txXfrm>
    </dsp:sp>
    <dsp:sp modelId="{AEACA517-85D5-462F-A6EA-C0F642B7FADF}">
      <dsp:nvSpPr>
        <dsp:cNvPr id="0" name=""/>
        <dsp:cNvSpPr/>
      </dsp:nvSpPr>
      <dsp:spPr>
        <a:xfrm>
          <a:off x="7006572" y="3764579"/>
          <a:ext cx="3500719" cy="48551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False </a:t>
          </a:r>
          <a:r>
            <a:rPr lang="en-US" sz="1800" kern="1200" dirty="0" smtClean="0"/>
            <a:t>differentiate ≤ 13%</a:t>
          </a:r>
          <a:endParaRPr lang="en-US" sz="1800" kern="1200" dirty="0"/>
        </a:p>
      </dsp:txBody>
      <dsp:txXfrm>
        <a:off x="7006572" y="3764579"/>
        <a:ext cx="3500719" cy="485518"/>
      </dsp:txXfrm>
    </dsp:sp>
    <dsp:sp modelId="{0376AC0C-437F-4579-A66D-6D4B4868FEA0}">
      <dsp:nvSpPr>
        <dsp:cNvPr id="0" name=""/>
        <dsp:cNvSpPr/>
      </dsp:nvSpPr>
      <dsp:spPr>
        <a:xfrm rot="10800000">
          <a:off x="0" y="1608243"/>
          <a:ext cx="10512425" cy="1623320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objective data (O</a:t>
          </a:r>
          <a:r>
            <a:rPr lang="en-US" sz="2000" b="1" kern="1200" baseline="-25000" dirty="0" smtClean="0"/>
            <a:t>A</a:t>
          </a:r>
          <a:r>
            <a:rPr lang="en-US" sz="2000" kern="1200" dirty="0" smtClean="0"/>
            <a:t>, O</a:t>
          </a:r>
          <a:r>
            <a:rPr lang="en-US" sz="2000" b="1" kern="1200" baseline="-25000" dirty="0" smtClean="0"/>
            <a:t>B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-10800000">
        <a:off x="0" y="1608243"/>
        <a:ext cx="10512425" cy="569785"/>
      </dsp:txXfrm>
    </dsp:sp>
    <dsp:sp modelId="{DDA8D511-E56A-4E8E-9879-8C6C97D7636A}">
      <dsp:nvSpPr>
        <dsp:cNvPr id="0" name=""/>
        <dsp:cNvSpPr/>
      </dsp:nvSpPr>
      <dsp:spPr>
        <a:xfrm>
          <a:off x="5133" y="2178029"/>
          <a:ext cx="3500719" cy="485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Compare (O</a:t>
          </a:r>
          <a:r>
            <a:rPr lang="en-US" sz="1500" b="1" kern="1200" baseline="-25000" dirty="0" smtClean="0"/>
            <a:t>A</a:t>
          </a:r>
          <a:r>
            <a:rPr lang="en-US" sz="1500" kern="1200" dirty="0" smtClean="0"/>
            <a:t>-O</a:t>
          </a:r>
          <a:r>
            <a:rPr lang="en-US" sz="1500" b="1" kern="1200" baseline="-25000" dirty="0" smtClean="0"/>
            <a:t>B</a:t>
          </a:r>
          <a:r>
            <a:rPr lang="en-US" sz="1500" kern="1200" dirty="0" smtClean="0"/>
            <a:t>) to </a:t>
          </a:r>
          <a:r>
            <a:rPr lang="el-GR" sz="1500" kern="1200" dirty="0" smtClean="0"/>
            <a:t>Δ</a:t>
          </a:r>
          <a:r>
            <a:rPr lang="en-US" sz="1500" kern="1200" dirty="0" smtClean="0"/>
            <a:t>M</a:t>
          </a:r>
          <a:endParaRPr lang="en-US" sz="1500" kern="1200" dirty="0"/>
        </a:p>
      </dsp:txBody>
      <dsp:txXfrm>
        <a:off x="5133" y="2178029"/>
        <a:ext cx="3500719" cy="485372"/>
      </dsp:txXfrm>
    </dsp:sp>
    <dsp:sp modelId="{CFF3DFC6-4CD5-42F5-8E70-910070025CE0}">
      <dsp:nvSpPr>
        <dsp:cNvPr id="0" name=""/>
        <dsp:cNvSpPr/>
      </dsp:nvSpPr>
      <dsp:spPr>
        <a:xfrm>
          <a:off x="3505852" y="2178029"/>
          <a:ext cx="3500719" cy="485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Calculate if </a:t>
          </a:r>
          <a:r>
            <a:rPr lang="en-US" sz="1500" b="1" kern="1200" dirty="0" smtClean="0"/>
            <a:t>A</a:t>
          </a:r>
          <a:r>
            <a:rPr lang="en-US" sz="1500" kern="1200" dirty="0" smtClean="0"/>
            <a:t> is better than, worse than, or equivalent to </a:t>
          </a:r>
          <a:r>
            <a:rPr lang="en-US" sz="1500" b="1" kern="1200" dirty="0" smtClean="0"/>
            <a:t>B</a:t>
          </a:r>
          <a:endParaRPr lang="en-US" sz="1500" kern="1200" dirty="0"/>
        </a:p>
      </dsp:txBody>
      <dsp:txXfrm>
        <a:off x="3505852" y="2178029"/>
        <a:ext cx="3500719" cy="485372"/>
      </dsp:txXfrm>
    </dsp:sp>
    <dsp:sp modelId="{DCCC7B70-3E5D-433C-AE17-AB8333F34C97}">
      <dsp:nvSpPr>
        <dsp:cNvPr id="0" name=""/>
        <dsp:cNvSpPr/>
      </dsp:nvSpPr>
      <dsp:spPr>
        <a:xfrm>
          <a:off x="7006572" y="2178029"/>
          <a:ext cx="3500719" cy="485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 each </a:t>
          </a:r>
          <a:r>
            <a:rPr lang="el-GR" sz="1500" kern="1200" dirty="0" smtClean="0"/>
            <a:t>Δ</a:t>
          </a:r>
          <a:r>
            <a:rPr lang="en-US" sz="1500" kern="1200" dirty="0" smtClean="0"/>
            <a:t>M, calculate odds of each classification error</a:t>
          </a:r>
          <a:endParaRPr lang="en-US" sz="1500" kern="1200" dirty="0"/>
        </a:p>
      </dsp:txBody>
      <dsp:txXfrm>
        <a:off x="7006572" y="2178029"/>
        <a:ext cx="3500719" cy="485372"/>
      </dsp:txXfrm>
    </dsp:sp>
    <dsp:sp modelId="{C94B53C0-F734-45CE-AC95-E436B337FB00}">
      <dsp:nvSpPr>
        <dsp:cNvPr id="0" name=""/>
        <dsp:cNvSpPr/>
      </dsp:nvSpPr>
      <dsp:spPr>
        <a:xfrm rot="10800000">
          <a:off x="0" y="755"/>
          <a:ext cx="10512425" cy="1623320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subjective data (MOS</a:t>
          </a:r>
          <a:r>
            <a:rPr lang="en-US" sz="2000" b="1" kern="1200" baseline="-25000" dirty="0" smtClean="0"/>
            <a:t>A</a:t>
          </a:r>
          <a:r>
            <a:rPr lang="en-US" sz="2000" kern="1200" dirty="0" smtClean="0"/>
            <a:t>, MOS</a:t>
          </a:r>
          <a:r>
            <a:rPr lang="en-US" sz="2000" b="1" kern="1200" baseline="-25000" dirty="0" smtClean="0"/>
            <a:t>B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-10800000">
        <a:off x="0" y="755"/>
        <a:ext cx="10512425" cy="569785"/>
      </dsp:txXfrm>
    </dsp:sp>
    <dsp:sp modelId="{79F04742-E158-42A4-8A41-F8373AB80992}">
      <dsp:nvSpPr>
        <dsp:cNvPr id="0" name=""/>
        <dsp:cNvSpPr/>
      </dsp:nvSpPr>
      <dsp:spPr>
        <a:xfrm>
          <a:off x="0" y="570540"/>
          <a:ext cx="5256212" cy="485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Compare (MOS</a:t>
          </a:r>
          <a:r>
            <a:rPr lang="en-US" sz="1500" b="1" kern="1200" baseline="-25000" dirty="0" smtClean="0"/>
            <a:t>A</a:t>
          </a:r>
          <a:r>
            <a:rPr lang="en-US" sz="1500" kern="1200" dirty="0" smtClean="0"/>
            <a:t>-MOS</a:t>
          </a:r>
          <a:r>
            <a:rPr lang="en-US" sz="1500" b="1" kern="1200" baseline="-25000" dirty="0" smtClean="0"/>
            <a:t>B</a:t>
          </a:r>
          <a:r>
            <a:rPr lang="en-US" sz="1500" kern="1200" dirty="0" smtClean="0"/>
            <a:t>) to </a:t>
          </a:r>
          <a:r>
            <a:rPr lang="el-GR" sz="1500" kern="1200" dirty="0" smtClean="0"/>
            <a:t>Δ</a:t>
          </a:r>
          <a:r>
            <a:rPr lang="en-US" sz="1500" kern="1200" dirty="0" smtClean="0"/>
            <a:t>S</a:t>
          </a:r>
          <a:endParaRPr lang="en-US" sz="1500" kern="1200" dirty="0"/>
        </a:p>
      </dsp:txBody>
      <dsp:txXfrm>
        <a:off x="0" y="570540"/>
        <a:ext cx="5256212" cy="485372"/>
      </dsp:txXfrm>
    </dsp:sp>
    <dsp:sp modelId="{F8F83B32-7CE0-487C-9AAA-AD9B165B1625}">
      <dsp:nvSpPr>
        <dsp:cNvPr id="0" name=""/>
        <dsp:cNvSpPr/>
      </dsp:nvSpPr>
      <dsp:spPr>
        <a:xfrm>
          <a:off x="5256212" y="570540"/>
          <a:ext cx="5256212" cy="485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Calculate if </a:t>
          </a:r>
          <a:r>
            <a:rPr lang="en-US" sz="1500" b="1" kern="1200" dirty="0" smtClean="0"/>
            <a:t>A</a:t>
          </a:r>
          <a:r>
            <a:rPr lang="en-US" sz="1500" kern="1200" dirty="0" smtClean="0"/>
            <a:t> is better than, worse than, or equivalent to </a:t>
          </a:r>
          <a:r>
            <a:rPr lang="en-US" sz="1500" b="1" kern="1200" dirty="0" smtClean="0"/>
            <a:t>B</a:t>
          </a:r>
          <a:endParaRPr lang="en-US" sz="1500" b="1" kern="1200" dirty="0"/>
        </a:p>
      </dsp:txBody>
      <dsp:txXfrm>
        <a:off x="5256212" y="570540"/>
        <a:ext cx="5256212" cy="48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D7F40FF-AD63-4545-8538-697010388C3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B0D3924-FF6F-45F0-A0B8-9CE50764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80"/>
            <a:ext cx="10512862" cy="96012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Pct val="90000"/>
              <a:buFont typeface="Calibri" panose="020F0502020204030204" pitchFamily="34" charset="0"/>
              <a:buChar char="●"/>
              <a:tabLst/>
              <a:defRPr sz="2400"/>
            </a:lvl1pPr>
            <a:lvl2pPr marL="396875" marR="0" indent="-1635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2200"/>
            </a:lvl2pPr>
            <a:lvl3pPr marL="517525" marR="0" indent="-1206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630238" marR="0" indent="-1111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2000"/>
            </a:lvl4pPr>
            <a:lvl5pPr marL="801688" marR="0" indent="-1190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33363" marR="0" lvl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40724-BB0D-49B3-A741-DF5A4120A8DE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00200"/>
            <a:ext cx="51564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00200"/>
            <a:ext cx="51818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CD026-D0C9-4030-87A5-AF79E784804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914400"/>
            <a:ext cx="10512862" cy="776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00F8-927B-402B-BF7A-B634E3898EF6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D710-4440-4625-B733-14CD4F8CC484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AE2E-A9AE-422B-8CF1-4AF2D07D1E16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639748"/>
            <a:ext cx="10512862" cy="96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676400"/>
            <a:ext cx="10512862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4658-680D-4D56-AB40-7687F6B36207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492876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0" y="-19049"/>
            <a:ext cx="12211050" cy="890765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2035277 w 9144000"/>
              <a:gd name="connsiteY3" fmla="*/ 530942 h 533400"/>
              <a:gd name="connsiteX4" fmla="*/ 0 w 9144000"/>
              <a:gd name="connsiteY4" fmla="*/ 533400 h 533400"/>
              <a:gd name="connsiteX5" fmla="*/ 0 w 9144000"/>
              <a:gd name="connsiteY5" fmla="*/ 0 h 533400"/>
              <a:gd name="connsiteX0" fmla="*/ 0 w 9144000"/>
              <a:gd name="connsiteY0" fmla="*/ 0 h 869664"/>
              <a:gd name="connsiteX1" fmla="*/ 9144000 w 9144000"/>
              <a:gd name="connsiteY1" fmla="*/ 0 h 869664"/>
              <a:gd name="connsiteX2" fmla="*/ 9144000 w 9144000"/>
              <a:gd name="connsiteY2" fmla="*/ 533400 h 869664"/>
              <a:gd name="connsiteX3" fmla="*/ 2035277 w 9144000"/>
              <a:gd name="connsiteY3" fmla="*/ 530942 h 869664"/>
              <a:gd name="connsiteX4" fmla="*/ 0 w 9144000"/>
              <a:gd name="connsiteY4" fmla="*/ 869664 h 869664"/>
              <a:gd name="connsiteX5" fmla="*/ 0 w 9144000"/>
              <a:gd name="connsiteY5" fmla="*/ 0 h 869664"/>
              <a:gd name="connsiteX0" fmla="*/ 0 w 9144000"/>
              <a:gd name="connsiteY0" fmla="*/ 0 h 883232"/>
              <a:gd name="connsiteX1" fmla="*/ 9144000 w 9144000"/>
              <a:gd name="connsiteY1" fmla="*/ 0 h 883232"/>
              <a:gd name="connsiteX2" fmla="*/ 9144000 w 9144000"/>
              <a:gd name="connsiteY2" fmla="*/ 533400 h 883232"/>
              <a:gd name="connsiteX3" fmla="*/ 2035277 w 9144000"/>
              <a:gd name="connsiteY3" fmla="*/ 530942 h 883232"/>
              <a:gd name="connsiteX4" fmla="*/ 0 w 9144000"/>
              <a:gd name="connsiteY4" fmla="*/ 869664 h 883232"/>
              <a:gd name="connsiteX5" fmla="*/ 0 w 9144000"/>
              <a:gd name="connsiteY5" fmla="*/ 0 h 883232"/>
              <a:gd name="connsiteX0" fmla="*/ 0 w 9144000"/>
              <a:gd name="connsiteY0" fmla="*/ 0 h 888857"/>
              <a:gd name="connsiteX1" fmla="*/ 9144000 w 9144000"/>
              <a:gd name="connsiteY1" fmla="*/ 0 h 888857"/>
              <a:gd name="connsiteX2" fmla="*/ 9144000 w 9144000"/>
              <a:gd name="connsiteY2" fmla="*/ 533400 h 888857"/>
              <a:gd name="connsiteX3" fmla="*/ 2035277 w 9144000"/>
              <a:gd name="connsiteY3" fmla="*/ 530942 h 888857"/>
              <a:gd name="connsiteX4" fmla="*/ 0 w 9144000"/>
              <a:gd name="connsiteY4" fmla="*/ 869664 h 888857"/>
              <a:gd name="connsiteX5" fmla="*/ 0 w 9144000"/>
              <a:gd name="connsiteY5" fmla="*/ 0 h 888857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92995"/>
              <a:gd name="connsiteX1" fmla="*/ 9144000 w 9144000"/>
              <a:gd name="connsiteY1" fmla="*/ 0 h 892995"/>
              <a:gd name="connsiteX2" fmla="*/ 9144000 w 9144000"/>
              <a:gd name="connsiteY2" fmla="*/ 533400 h 892995"/>
              <a:gd name="connsiteX3" fmla="*/ 1681316 w 9144000"/>
              <a:gd name="connsiteY3" fmla="*/ 643030 h 892995"/>
              <a:gd name="connsiteX4" fmla="*/ 0 w 9144000"/>
              <a:gd name="connsiteY4" fmla="*/ 869664 h 892995"/>
              <a:gd name="connsiteX5" fmla="*/ 0 w 9144000"/>
              <a:gd name="connsiteY5" fmla="*/ 0 h 892995"/>
              <a:gd name="connsiteX0" fmla="*/ 0 w 9144000"/>
              <a:gd name="connsiteY0" fmla="*/ 0 h 871517"/>
              <a:gd name="connsiteX1" fmla="*/ 9144000 w 9144000"/>
              <a:gd name="connsiteY1" fmla="*/ 0 h 871517"/>
              <a:gd name="connsiteX2" fmla="*/ 9144000 w 9144000"/>
              <a:gd name="connsiteY2" fmla="*/ 533400 h 871517"/>
              <a:gd name="connsiteX3" fmla="*/ 1681316 w 9144000"/>
              <a:gd name="connsiteY3" fmla="*/ 643030 h 871517"/>
              <a:gd name="connsiteX4" fmla="*/ 0 w 9144000"/>
              <a:gd name="connsiteY4" fmla="*/ 869664 h 871517"/>
              <a:gd name="connsiteX5" fmla="*/ 0 w 9144000"/>
              <a:gd name="connsiteY5" fmla="*/ 0 h 871517"/>
              <a:gd name="connsiteX0" fmla="*/ 0 w 9144000"/>
              <a:gd name="connsiteY0" fmla="*/ 0 h 872749"/>
              <a:gd name="connsiteX1" fmla="*/ 9144000 w 9144000"/>
              <a:gd name="connsiteY1" fmla="*/ 0 h 872749"/>
              <a:gd name="connsiteX2" fmla="*/ 9144000 w 9144000"/>
              <a:gd name="connsiteY2" fmla="*/ 533400 h 872749"/>
              <a:gd name="connsiteX3" fmla="*/ 1687215 w 9144000"/>
              <a:gd name="connsiteY3" fmla="*/ 696124 h 872749"/>
              <a:gd name="connsiteX4" fmla="*/ 0 w 9144000"/>
              <a:gd name="connsiteY4" fmla="*/ 869664 h 872749"/>
              <a:gd name="connsiteX5" fmla="*/ 0 w 9144000"/>
              <a:gd name="connsiteY5" fmla="*/ 0 h 872749"/>
              <a:gd name="connsiteX0" fmla="*/ 0 w 9144000"/>
              <a:gd name="connsiteY0" fmla="*/ 0 h 871184"/>
              <a:gd name="connsiteX1" fmla="*/ 9144000 w 9144000"/>
              <a:gd name="connsiteY1" fmla="*/ 0 h 871184"/>
              <a:gd name="connsiteX2" fmla="*/ 9144000 w 9144000"/>
              <a:gd name="connsiteY2" fmla="*/ 533400 h 871184"/>
              <a:gd name="connsiteX3" fmla="*/ 5203231 w 9144000"/>
              <a:gd name="connsiteY3" fmla="*/ 572236 h 871184"/>
              <a:gd name="connsiteX4" fmla="*/ 1687215 w 9144000"/>
              <a:gd name="connsiteY4" fmla="*/ 696124 h 871184"/>
              <a:gd name="connsiteX5" fmla="*/ 0 w 9144000"/>
              <a:gd name="connsiteY5" fmla="*/ 869664 h 871184"/>
              <a:gd name="connsiteX6" fmla="*/ 0 w 9144000"/>
              <a:gd name="connsiteY6" fmla="*/ 0 h 871184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715"/>
              <a:gd name="connsiteX1" fmla="*/ 9144000 w 9144000"/>
              <a:gd name="connsiteY1" fmla="*/ 0 h 871715"/>
              <a:gd name="connsiteX2" fmla="*/ 9144000 w 9144000"/>
              <a:gd name="connsiteY2" fmla="*/ 533400 h 871715"/>
              <a:gd name="connsiteX3" fmla="*/ 5209130 w 9144000"/>
              <a:gd name="connsiteY3" fmla="*/ 530941 h 871715"/>
              <a:gd name="connsiteX4" fmla="*/ 1687215 w 9144000"/>
              <a:gd name="connsiteY4" fmla="*/ 696124 h 871715"/>
              <a:gd name="connsiteX5" fmla="*/ 0 w 9144000"/>
              <a:gd name="connsiteY5" fmla="*/ 869664 h 871715"/>
              <a:gd name="connsiteX6" fmla="*/ 0 w 9144000"/>
              <a:gd name="connsiteY6" fmla="*/ 0 h 87171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9144000 w 12211050"/>
              <a:gd name="connsiteY2" fmla="*/ 552450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12201525 w 12211050"/>
              <a:gd name="connsiteY2" fmla="*/ 561975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890765">
                <a:moveTo>
                  <a:pt x="0" y="19050"/>
                </a:moveTo>
                <a:lnTo>
                  <a:pt x="12211050" y="0"/>
                </a:lnTo>
                <a:lnTo>
                  <a:pt x="12201525" y="561975"/>
                </a:lnTo>
                <a:lnTo>
                  <a:pt x="5209130" y="549991"/>
                </a:lnTo>
                <a:cubicBezTo>
                  <a:pt x="3966333" y="577112"/>
                  <a:pt x="2546736" y="624051"/>
                  <a:pt x="1687215" y="715174"/>
                </a:cubicBezTo>
                <a:cubicBezTo>
                  <a:pt x="827694" y="806297"/>
                  <a:pt x="351011" y="906412"/>
                  <a:pt x="0" y="888714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96644" y="85725"/>
            <a:ext cx="359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Institute for Telecommunication Sciences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1"/>
            <a:ext cx="548640" cy="5455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616"/>
            <a:ext cx="631803" cy="640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95947"/>
            <a:ext cx="2020613" cy="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Calibri" panose="020F0502020204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96875" indent="-1635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7525" indent="-1206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0238" indent="-11112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‐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01688" indent="-11906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nson@ntia.doc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NR Metric Confidence Interval Estimation Using Classification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Margaret H Pinson</a:t>
            </a:r>
          </a:p>
          <a:p>
            <a:r>
              <a:rPr lang="en-US" dirty="0"/>
              <a:t>NTIA/ITS</a:t>
            </a:r>
          </a:p>
          <a:p>
            <a:r>
              <a:rPr lang="en-US" dirty="0">
                <a:hlinkClick r:id="rId2"/>
              </a:rPr>
              <a:t>mpinson@ntia.doc.gov</a:t>
            </a:r>
            <a:endParaRPr lang="en-US" dirty="0"/>
          </a:p>
          <a:p>
            <a:r>
              <a:rPr lang="en-US"/>
              <a:t>+1 303-497-3579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#1. Root Cause Analysis, ≈0.28 Correlation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600200"/>
            <a:ext cx="3429000" cy="489525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68" y="1746821"/>
            <a:ext cx="6096000" cy="4572000"/>
          </a:xfrm>
          <a:prstGeom prst="rect">
            <a:avLst/>
          </a:prstGeom>
        </p:spPr>
      </p:pic>
      <p:graphicFrame>
        <p:nvGraphicFramePr>
          <p:cNvPr id="1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5202959"/>
              </p:ext>
            </p:extLst>
          </p:nvPr>
        </p:nvGraphicFramePr>
        <p:xfrm>
          <a:off x="8151812" y="4660763"/>
          <a:ext cx="3810001" cy="1803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37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279786">
                <a:tc rowSpan="2"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Objective Decision</a:t>
                      </a:r>
                      <a:endParaRPr lang="en-US" sz="105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379436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Subjective Decision</a:t>
                      </a:r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differentiate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false differentiate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</a:t>
                      </a:r>
                      <a:r>
                        <a:rPr lang="en-US" sz="1050" baseline="0" dirty="0" smtClean="0"/>
                        <a:t>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371012" y="176859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0.15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4%</a:t>
            </a:r>
          </a:p>
          <a:p>
            <a:r>
              <a:rPr lang="en-US" dirty="0" smtClean="0"/>
              <a:t>Full range [0 .. 0.95]</a:t>
            </a:r>
          </a:p>
          <a:p>
            <a:r>
              <a:rPr lang="en-US" dirty="0" smtClean="0"/>
              <a:t>≈6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#2. MOS</a:t>
            </a:r>
            <a:r>
              <a:rPr lang="en-US" dirty="0"/>
              <a:t> , ≈</a:t>
            </a:r>
            <a:r>
              <a:rPr lang="en-US" dirty="0" smtClean="0"/>
              <a:t>0.57 </a:t>
            </a:r>
            <a:r>
              <a:rPr lang="en-US" dirty="0"/>
              <a:t>Correlation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68" y="1746821"/>
            <a:ext cx="6096000" cy="4572000"/>
          </a:xfrm>
          <a:prstGeom prst="rect">
            <a:avLst/>
          </a:prstGeom>
        </p:spPr>
      </p:pic>
      <p:graphicFrame>
        <p:nvGraphicFramePr>
          <p:cNvPr id="13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8151812" y="4660763"/>
          <a:ext cx="3810001" cy="1803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37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279786">
                <a:tc rowSpan="2"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Objective Decision</a:t>
                      </a:r>
                      <a:endParaRPr lang="en-US" sz="105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379436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Subjective Decision</a:t>
                      </a:r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differentiate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false differentiate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</a:t>
                      </a:r>
                      <a:r>
                        <a:rPr lang="en-US" sz="1050" baseline="0" dirty="0" smtClean="0"/>
                        <a:t>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371012" y="176859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0.38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12%</a:t>
            </a:r>
          </a:p>
          <a:p>
            <a:r>
              <a:rPr lang="en-US" dirty="0" smtClean="0"/>
              <a:t>Full range [1.45 .. 3.57]</a:t>
            </a:r>
          </a:p>
          <a:p>
            <a:r>
              <a:rPr lang="en-US" dirty="0"/>
              <a:t>≈6 </a:t>
            </a:r>
            <a:r>
              <a:rPr lang="en-US" dirty="0" smtClean="0"/>
              <a:t>CIs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r="7669"/>
          <a:stretch/>
        </p:blipFill>
        <p:spPr>
          <a:xfrm>
            <a:off x="227012" y="1604335"/>
            <a:ext cx="3200400" cy="48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#3. PSNR, </a:t>
            </a:r>
            <a:r>
              <a:rPr lang="en-US" dirty="0"/>
              <a:t>≈</a:t>
            </a:r>
            <a:r>
              <a:rPr lang="en-US" dirty="0" smtClean="0"/>
              <a:t>0.77 </a:t>
            </a:r>
            <a:r>
              <a:rPr lang="en-US" dirty="0"/>
              <a:t>Correlation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3/10/2020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2509" r="56925" b="4826"/>
          <a:stretch/>
        </p:blipFill>
        <p:spPr>
          <a:xfrm>
            <a:off x="150812" y="1373565"/>
            <a:ext cx="327660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56" y="1700783"/>
            <a:ext cx="6096000" cy="457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8151812" y="4660763"/>
          <a:ext cx="3810001" cy="1803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37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279786">
                <a:tc rowSpan="2"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Objective Decision</a:t>
                      </a:r>
                      <a:endParaRPr lang="en-US" sz="105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379436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Subjective Decision</a:t>
                      </a:r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differentiate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false differentiate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</a:t>
                      </a:r>
                      <a:r>
                        <a:rPr lang="en-US" sz="1050" baseline="0" dirty="0" smtClean="0"/>
                        <a:t>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371012" y="176859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8.42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34%</a:t>
            </a:r>
          </a:p>
          <a:p>
            <a:r>
              <a:rPr lang="en-US" dirty="0" smtClean="0"/>
              <a:t>Full range [11.4..48.0]</a:t>
            </a:r>
          </a:p>
          <a:p>
            <a:r>
              <a:rPr lang="en-US" dirty="0" smtClean="0"/>
              <a:t>≈4 CIs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2753" y="6198164"/>
            <a:ext cx="349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13 datasets from VQEG Multimedia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9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#4. FR Metric, ≈0.93 Correlation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3/10/2020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727227"/>
            <a:ext cx="6096000" cy="457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8151812" y="4660763"/>
          <a:ext cx="3810001" cy="1803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37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880341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279786">
                <a:tc rowSpan="2"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Objective Decision</a:t>
                      </a:r>
                      <a:endParaRPr lang="en-US" sz="105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379436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Subjective Decision</a:t>
                      </a:r>
                      <a:endParaRPr lang="en-US" sz="1050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Better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Equivalent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differentiate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false differentiate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Worse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false tie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correct</a:t>
                      </a:r>
                      <a:r>
                        <a:rPr lang="en-US" sz="1050" baseline="0" dirty="0" smtClean="0"/>
                        <a:t> ranking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371012" y="176859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0.60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63%</a:t>
            </a:r>
          </a:p>
          <a:p>
            <a:r>
              <a:rPr lang="en-US" dirty="0"/>
              <a:t>Full range </a:t>
            </a:r>
            <a:r>
              <a:rPr lang="en-US" dirty="0" smtClean="0"/>
              <a:t>[1.0 </a:t>
            </a:r>
            <a:r>
              <a:rPr lang="en-US" dirty="0"/>
              <a:t>.. </a:t>
            </a:r>
            <a:r>
              <a:rPr lang="en-US" dirty="0" smtClean="0"/>
              <a:t>5.0]</a:t>
            </a:r>
            <a:endParaRPr lang="en-US" dirty="0"/>
          </a:p>
          <a:p>
            <a:r>
              <a:rPr lang="en-US" dirty="0" smtClean="0"/>
              <a:t>≈7 CIs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4139" r="57331" b="5114"/>
          <a:stretch/>
        </p:blipFill>
        <p:spPr>
          <a:xfrm>
            <a:off x="379569" y="1473764"/>
            <a:ext cx="2895600" cy="472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753" y="6198164"/>
            <a:ext cx="349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13 datasets from VQEG Multimedia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1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#2. MOS, </a:t>
            </a:r>
            <a:r>
              <a:rPr lang="en-US" dirty="0"/>
              <a:t>≈ </a:t>
            </a:r>
            <a:r>
              <a:rPr lang="en-US" dirty="0" smtClean="0"/>
              <a:t>0.57 Correlation</a:t>
            </a:r>
            <a:br>
              <a:rPr lang="en-US" dirty="0" smtClean="0"/>
            </a:br>
            <a:r>
              <a:rPr lang="en-US" dirty="0" smtClean="0"/>
              <a:t>Study Type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981200"/>
            <a:ext cx="48768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9"/>
          <a:stretch/>
        </p:blipFill>
        <p:spPr>
          <a:xfrm>
            <a:off x="455612" y="1981200"/>
            <a:ext cx="3177284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1"/>
          <a:stretch/>
        </p:blipFill>
        <p:spPr>
          <a:xfrm>
            <a:off x="3853632" y="1981200"/>
            <a:ext cx="3163043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982" y="57317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0.38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12%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5953" y="573178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0.34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13%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6623" y="573178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0.28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14%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#4. FR, </a:t>
            </a:r>
            <a:r>
              <a:rPr lang="en-US" dirty="0"/>
              <a:t>≈0.93 Correlation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Study Type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7982" y="57317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0.6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63%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5953" y="573178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= 0.6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Correct decision = 60%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6623" y="573178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 </a:t>
            </a:r>
            <a:r>
              <a:rPr lang="en-US" smtClean="0"/>
              <a:t>= </a:t>
            </a:r>
            <a:r>
              <a:rPr lang="en-US" smtClean="0"/>
              <a:t>0.88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Correct decision = 50%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>
          <a:xfrm>
            <a:off x="455612" y="2016805"/>
            <a:ext cx="3180933" cy="3657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>
          <a:xfrm>
            <a:off x="3808412" y="2016805"/>
            <a:ext cx="3180933" cy="3657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016805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Estimation Using Classification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S </a:t>
            </a:r>
            <a:r>
              <a:rPr lang="en-US" dirty="0"/>
              <a:t>from subjective datasets</a:t>
            </a:r>
          </a:p>
          <a:p>
            <a:pPr lvl="1"/>
            <a:r>
              <a:rPr lang="el-GR" dirty="0"/>
              <a:t>Δ</a:t>
            </a:r>
            <a:r>
              <a:rPr lang="en-US" dirty="0"/>
              <a:t>S = 0.5 for lab study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S = 0.7 for field study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S = 1.0 for informative study</a:t>
            </a:r>
            <a:endParaRPr lang="en-US" b="1" dirty="0" smtClean="0"/>
          </a:p>
          <a:p>
            <a:r>
              <a:rPr lang="el-GR" dirty="0" smtClean="0"/>
              <a:t>Δ</a:t>
            </a:r>
            <a:r>
              <a:rPr lang="en-US" dirty="0" smtClean="0"/>
              <a:t>M (CI) by comparing conclusions</a:t>
            </a:r>
            <a:endParaRPr lang="en-US" dirty="0"/>
          </a:p>
          <a:p>
            <a:pPr lvl="1"/>
            <a:r>
              <a:rPr lang="en-US" dirty="0" smtClean="0"/>
              <a:t>Compare to </a:t>
            </a:r>
            <a:r>
              <a:rPr lang="en-US" dirty="0"/>
              <a:t>lab </a:t>
            </a:r>
            <a:r>
              <a:rPr lang="en-US" dirty="0" smtClean="0"/>
              <a:t>study (</a:t>
            </a:r>
            <a:r>
              <a:rPr lang="el-GR" dirty="0"/>
              <a:t>Δ</a:t>
            </a:r>
            <a:r>
              <a:rPr lang="en-US" dirty="0"/>
              <a:t>S = </a:t>
            </a:r>
            <a:r>
              <a:rPr lang="en-US" dirty="0" smtClean="0"/>
              <a:t>0.5)</a:t>
            </a:r>
            <a:endParaRPr lang="en-US" dirty="0"/>
          </a:p>
          <a:p>
            <a:pPr lvl="1"/>
            <a:r>
              <a:rPr lang="en-US" dirty="0"/>
              <a:t>Limit false ranking to ≤ 1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Limit false differentiate to </a:t>
            </a:r>
            <a:r>
              <a:rPr lang="en-US" dirty="0"/>
              <a:t>≤ </a:t>
            </a:r>
            <a:r>
              <a:rPr lang="en-US" dirty="0" smtClean="0"/>
              <a:t>13%</a:t>
            </a:r>
            <a:endParaRPr lang="en-US" dirty="0"/>
          </a:p>
          <a:p>
            <a:r>
              <a:rPr lang="en-US" dirty="0" smtClean="0"/>
              <a:t>Report classification error frequency</a:t>
            </a:r>
          </a:p>
          <a:p>
            <a:pPr lvl="1"/>
            <a:r>
              <a:rPr lang="en-US" dirty="0" smtClean="0"/>
              <a:t>Easier for novices than classical statistics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0592" y="2505075"/>
            <a:ext cx="5562619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Manually choose </a:t>
            </a:r>
            <a:r>
              <a:rPr lang="en-US" dirty="0"/>
              <a:t>alternate </a:t>
            </a:r>
            <a:r>
              <a:rPr lang="en-US" dirty="0" smtClean="0"/>
              <a:t>CI</a:t>
            </a:r>
          </a:p>
          <a:p>
            <a:r>
              <a:rPr lang="en-US" dirty="0" smtClean="0"/>
              <a:t>Report CI for different applications</a:t>
            </a:r>
          </a:p>
          <a:p>
            <a:pPr lvl="1"/>
            <a:r>
              <a:rPr lang="en-US" dirty="0" smtClean="0"/>
              <a:t>Camera capture, compression, </a:t>
            </a:r>
            <a:br>
              <a:rPr lang="en-US" dirty="0" smtClean="0"/>
            </a:br>
            <a:r>
              <a:rPr lang="en-US" dirty="0" smtClean="0"/>
              <a:t>transmission errors, …</a:t>
            </a:r>
          </a:p>
          <a:p>
            <a:r>
              <a:rPr lang="en-US" smtClean="0"/>
              <a:t>Use “correct ranking” </a:t>
            </a:r>
            <a:r>
              <a:rPr lang="en-US" dirty="0" smtClean="0"/>
              <a:t>to analyze metric performance</a:t>
            </a:r>
          </a:p>
          <a:p>
            <a:pPr lvl="1"/>
            <a:r>
              <a:rPr lang="en-US" dirty="0" smtClean="0"/>
              <a:t>0% to ≈73%</a:t>
            </a:r>
          </a:p>
          <a:p>
            <a:pPr lvl="1"/>
            <a:r>
              <a:rPr lang="en-US" dirty="0" smtClean="0"/>
              <a:t>Just noticeable difference (JND) data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Confidence interval (CI) for NR metrics</a:t>
            </a:r>
          </a:p>
          <a:p>
            <a:r>
              <a:rPr lang="en-US" dirty="0" smtClean="0"/>
              <a:t>One value computed from many subjective datasets</a:t>
            </a:r>
          </a:p>
          <a:p>
            <a:pPr lvl="1"/>
            <a:r>
              <a:rPr lang="en-US" dirty="0" smtClean="0"/>
              <a:t>Different subjective scales</a:t>
            </a:r>
          </a:p>
          <a:p>
            <a:pPr lvl="1"/>
            <a:r>
              <a:rPr lang="en-US" dirty="0" smtClean="0"/>
              <a:t>Lab study, field study, crowdsourcing</a:t>
            </a:r>
          </a:p>
          <a:p>
            <a:pPr lvl="1"/>
            <a:r>
              <a:rPr lang="en-US" dirty="0" smtClean="0"/>
              <a:t>Number of subjects may be misleading</a:t>
            </a:r>
          </a:p>
          <a:p>
            <a:pPr lvl="1"/>
            <a:r>
              <a:rPr lang="en-US" dirty="0" smtClean="0"/>
              <a:t>Individual ratings may not be available</a:t>
            </a:r>
          </a:p>
          <a:p>
            <a:r>
              <a:rPr lang="en-US" dirty="0" smtClean="0"/>
              <a:t>Cannot put datasets onto a common scale</a:t>
            </a:r>
          </a:p>
          <a:p>
            <a:endParaRPr lang="en-US" dirty="0" smtClean="0"/>
          </a:p>
          <a:p>
            <a:r>
              <a:rPr lang="en-US" dirty="0" smtClean="0"/>
              <a:t>Added value: understand NR metric performance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796385"/>
              </p:ext>
            </p:extLst>
          </p:nvPr>
        </p:nvGraphicFramePr>
        <p:xfrm>
          <a:off x="6321642" y="2275085"/>
          <a:ext cx="5029201" cy="224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1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Objective Decision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50292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Subjective Decision</a:t>
                      </a:r>
                      <a:endParaRPr lang="en-US" b="1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ranking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tie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ranking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972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differentiate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tie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false differentiate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4500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ranking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tie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</a:t>
                      </a:r>
                      <a:r>
                        <a:rPr lang="en-US" baseline="0" dirty="0" smtClean="0"/>
                        <a:t> ranking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522412" y="1828800"/>
            <a:ext cx="3657600" cy="3657600"/>
            <a:chOff x="637560" y="1219200"/>
            <a:chExt cx="4572000" cy="4648200"/>
          </a:xfrm>
        </p:grpSpPr>
        <p:grpSp>
          <p:nvGrpSpPr>
            <p:cNvPr id="19" name="Group 18"/>
            <p:cNvGrpSpPr/>
            <p:nvPr/>
          </p:nvGrpSpPr>
          <p:grpSpPr>
            <a:xfrm>
              <a:off x="637560" y="1219200"/>
              <a:ext cx="4572000" cy="4572000"/>
              <a:chOff x="637560" y="1219200"/>
              <a:chExt cx="4572000" cy="45720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37560" y="3505200"/>
                <a:ext cx="4572000" cy="0"/>
              </a:xfrm>
              <a:prstGeom prst="line">
                <a:avLst/>
              </a:prstGeom>
              <a:ln w="38100"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877184" y="1219200"/>
                <a:ext cx="0" cy="4572000"/>
              </a:xfrm>
              <a:prstGeom prst="line">
                <a:avLst/>
              </a:prstGeom>
              <a:ln w="38100"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209225" y="1295400"/>
              <a:ext cx="1371243" cy="4572000"/>
              <a:chOff x="2209225" y="1295400"/>
              <a:chExt cx="1371243" cy="4572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209225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580468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5400000">
              <a:off x="2237938" y="1219200"/>
              <a:ext cx="1371243" cy="4572000"/>
              <a:chOff x="2209225" y="1295400"/>
              <a:chExt cx="1371243" cy="45720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209225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580468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1903444" y="1431775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Objective Differences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81971" y="3442953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Subjective Differences</a:t>
            </a:r>
            <a:endParaRPr lang="en-US" dirty="0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802715" y="5562600"/>
            <a:ext cx="1096994" cy="0"/>
          </a:xfrm>
          <a:prstGeom prst="straightConnector1">
            <a:avLst/>
          </a:prstGeom>
          <a:ln w="127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98678" y="5674244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</a:t>
            </a:r>
            <a:r>
              <a:rPr lang="en-US" dirty="0" smtClean="0"/>
              <a:t>M</a:t>
            </a:r>
            <a:endParaRPr lang="en-US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259572" y="3088115"/>
            <a:ext cx="1444" cy="1094250"/>
          </a:xfrm>
          <a:prstGeom prst="straightConnector1">
            <a:avLst/>
          </a:prstGeom>
          <a:ln w="127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09782" y="3427713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</a:t>
            </a:r>
            <a:r>
              <a:rPr lang="en-US" dirty="0" smtClean="0"/>
              <a:t>S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08512" y="5597300"/>
            <a:ext cx="3581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en-US" sz="2800" dirty="0" smtClean="0"/>
              <a:t>M = f(</a:t>
            </a:r>
            <a:r>
              <a:rPr lang="el-GR" sz="2800" dirty="0" smtClean="0"/>
              <a:t>Δ</a:t>
            </a:r>
            <a:r>
              <a:rPr lang="en-US" sz="2800" dirty="0" smtClean="0"/>
              <a:t>S, </a:t>
            </a:r>
            <a:r>
              <a:rPr lang="en-US" sz="2800" dirty="0" err="1" smtClean="0"/>
              <a:t>MOS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3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</a:t>
            </a:r>
            <a:r>
              <a:rPr lang="el-GR" dirty="0"/>
              <a:t>Δ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4177"/>
            <a:ext cx="5180013" cy="388500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0592" y="1676400"/>
            <a:ext cx="5715020" cy="4500563"/>
          </a:xfrm>
        </p:spPr>
        <p:txBody>
          <a:bodyPr/>
          <a:lstStyle/>
          <a:p>
            <a:r>
              <a:rPr lang="en-US" dirty="0" smtClean="0"/>
              <a:t>For each subjective test</a:t>
            </a:r>
          </a:p>
          <a:p>
            <a:r>
              <a:rPr lang="en-US" dirty="0" smtClean="0"/>
              <a:t>Given </a:t>
            </a:r>
            <a:r>
              <a:rPr lang="el-GR" dirty="0" smtClean="0"/>
              <a:t>Δ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All pairs of MOSs</a:t>
            </a:r>
          </a:p>
          <a:p>
            <a:pPr lvl="1"/>
            <a:r>
              <a:rPr lang="en-US" dirty="0" smtClean="0"/>
              <a:t>Student’s </a:t>
            </a:r>
            <a:r>
              <a:rPr lang="en-US" i="1" dirty="0" smtClean="0"/>
              <a:t>t</a:t>
            </a:r>
            <a:r>
              <a:rPr lang="en-US" dirty="0" smtClean="0"/>
              <a:t>-test</a:t>
            </a:r>
          </a:p>
          <a:p>
            <a:pPr lvl="1"/>
            <a:r>
              <a:rPr lang="en-US" dirty="0" smtClean="0"/>
              <a:t>Compute fraction pairs significantly different</a:t>
            </a:r>
          </a:p>
          <a:p>
            <a:r>
              <a:rPr lang="en-US" dirty="0" smtClean="0"/>
              <a:t>Blue = one subjective test</a:t>
            </a:r>
          </a:p>
          <a:p>
            <a:r>
              <a:rPr lang="en-US" dirty="0" smtClean="0"/>
              <a:t>Black = all data pooled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Lab Studies </a:t>
            </a:r>
            <a:br>
              <a:rPr lang="en-US" dirty="0" smtClean="0"/>
            </a:br>
            <a:r>
              <a:rPr lang="en-US" dirty="0" smtClean="0"/>
              <a:t>Number of Subjects &amp; Rating Task Difficulty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r="7959"/>
          <a:stretch/>
        </p:blipFill>
        <p:spPr>
          <a:xfrm>
            <a:off x="837982" y="1676400"/>
            <a:ext cx="10058400" cy="43568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3812" y="596969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Compression only, N = 213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9012" y="5969697"/>
            <a:ext cx="27432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Compression only, N = 71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4247" y="5969696"/>
            <a:ext cx="25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Camera capture, N = 53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3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Design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en-US" dirty="0" smtClean="0">
                <a:sym typeface="Wingdings" panose="05000000000000000000" pitchFamily="2" charset="2"/>
              </a:rPr>
              <a:t>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r="8683"/>
          <a:stretch/>
        </p:blipFill>
        <p:spPr>
          <a:xfrm>
            <a:off x="1065213" y="2057400"/>
            <a:ext cx="10058400" cy="37051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0612" y="58330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S = 0.5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3412" y="58330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S = 0.7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8612" y="58330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S = 1.0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01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dirty="0"/>
              <a:t>The Influence of Subjects and Environment on Audiovisual Subjective Tests: An International Study</a:t>
            </a:r>
            <a:r>
              <a:rPr lang="en-US" b="1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Choose number of subjects that can distinguish 73% of PVS pairs</a:t>
            </a:r>
          </a:p>
          <a:p>
            <a:pPr lvl="1"/>
            <a:r>
              <a:rPr lang="en-US" dirty="0" smtClean="0"/>
              <a:t>15 to 19 subjects</a:t>
            </a:r>
          </a:p>
          <a:p>
            <a:r>
              <a:rPr lang="en-US" dirty="0" smtClean="0"/>
              <a:t>Agree = </a:t>
            </a:r>
            <a:r>
              <a:rPr lang="en-US" dirty="0">
                <a:solidFill>
                  <a:schemeClr val="accent2"/>
                </a:solidFill>
              </a:rPr>
              <a:t>73</a:t>
            </a:r>
            <a:r>
              <a:rPr lang="en-US" dirty="0" smtClean="0">
                <a:solidFill>
                  <a:schemeClr val="accent2"/>
                </a:solidFill>
              </a:rPr>
              <a:t>%</a:t>
            </a:r>
          </a:p>
          <a:p>
            <a:r>
              <a:rPr lang="en-US" dirty="0" smtClean="0"/>
              <a:t>Ambiguous = </a:t>
            </a:r>
            <a:r>
              <a:rPr lang="en-US" dirty="0" smtClean="0">
                <a:solidFill>
                  <a:schemeClr val="accent2"/>
                </a:solidFill>
              </a:rPr>
              <a:t>13%</a:t>
            </a:r>
          </a:p>
          <a:p>
            <a:pPr lvl="1"/>
            <a:r>
              <a:rPr lang="en-US" dirty="0" smtClean="0"/>
              <a:t>Range is [10% .. 16%]</a:t>
            </a:r>
            <a:endParaRPr lang="en-US" dirty="0"/>
          </a:p>
          <a:p>
            <a:r>
              <a:rPr lang="en-US" dirty="0" smtClean="0"/>
              <a:t>Disagree &lt; </a:t>
            </a:r>
            <a:r>
              <a:rPr lang="en-US" dirty="0" smtClean="0">
                <a:solidFill>
                  <a:schemeClr val="accent2"/>
                </a:solidFill>
              </a:rPr>
              <a:t>0.03%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8 subjects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8717348"/>
              </p:ext>
            </p:extLst>
          </p:nvPr>
        </p:nvGraphicFramePr>
        <p:xfrm>
          <a:off x="6246812" y="1557527"/>
          <a:ext cx="5180014" cy="224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26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Objective Decision</a:t>
                      </a:r>
                      <a:endParaRPr lang="en-US" b="1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50292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Subjective Decision</a:t>
                      </a:r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tie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972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differentiate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tie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false differentiate</a:t>
                      </a:r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4500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tie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</a:t>
                      </a:r>
                      <a:r>
                        <a:rPr lang="en-US" baseline="0" dirty="0" smtClean="0"/>
                        <a:t>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371872"/>
              </p:ext>
            </p:extLst>
          </p:nvPr>
        </p:nvGraphicFramePr>
        <p:xfrm>
          <a:off x="6323012" y="3981862"/>
          <a:ext cx="5180014" cy="2081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26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Subjective Test #2</a:t>
                      </a:r>
                      <a:endParaRPr lang="en-US" b="1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50292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Subjective Test #1</a:t>
                      </a:r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agree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ambiguous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disagree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972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ambiguous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agree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ambiguous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4500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disagree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ambiguous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agree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8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22412" y="1828800"/>
            <a:ext cx="3657600" cy="3657600"/>
            <a:chOff x="637560" y="1219200"/>
            <a:chExt cx="4572000" cy="4648200"/>
          </a:xfrm>
        </p:grpSpPr>
        <p:grpSp>
          <p:nvGrpSpPr>
            <p:cNvPr id="19" name="Group 18"/>
            <p:cNvGrpSpPr/>
            <p:nvPr/>
          </p:nvGrpSpPr>
          <p:grpSpPr>
            <a:xfrm>
              <a:off x="637560" y="1219200"/>
              <a:ext cx="4572000" cy="4572000"/>
              <a:chOff x="637560" y="1219200"/>
              <a:chExt cx="4572000" cy="45720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37560" y="3505200"/>
                <a:ext cx="4572000" cy="0"/>
              </a:xfrm>
              <a:prstGeom prst="line">
                <a:avLst/>
              </a:prstGeom>
              <a:ln w="38100"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877184" y="1219200"/>
                <a:ext cx="0" cy="4572000"/>
              </a:xfrm>
              <a:prstGeom prst="line">
                <a:avLst/>
              </a:prstGeom>
              <a:ln w="38100"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209225" y="1295400"/>
              <a:ext cx="1371243" cy="4572000"/>
              <a:chOff x="2209225" y="1295400"/>
              <a:chExt cx="1371243" cy="4572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209225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580468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5400000">
              <a:off x="2237938" y="1219200"/>
              <a:ext cx="1371243" cy="4572000"/>
              <a:chOff x="2209225" y="1295400"/>
              <a:chExt cx="1371243" cy="45720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209225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580468" y="1295400"/>
                <a:ext cx="0" cy="457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1903444" y="1431775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Objective Differences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81971" y="3442953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Subjective Differences</a:t>
            </a:r>
            <a:endParaRPr lang="en-US" dirty="0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802715" y="5562600"/>
            <a:ext cx="1096994" cy="0"/>
          </a:xfrm>
          <a:prstGeom prst="straightConnector1">
            <a:avLst/>
          </a:prstGeom>
          <a:ln w="127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98678" y="5674244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</a:t>
            </a:r>
            <a:r>
              <a:rPr lang="en-US" dirty="0" smtClean="0"/>
              <a:t>M</a:t>
            </a:r>
            <a:endParaRPr lang="en-US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259572" y="3088115"/>
            <a:ext cx="1444" cy="1094250"/>
          </a:xfrm>
          <a:prstGeom prst="straightConnector1">
            <a:avLst/>
          </a:prstGeom>
          <a:ln w="127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09782" y="3427713"/>
            <a:ext cx="270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</a:t>
            </a:r>
            <a:r>
              <a:rPr lang="en-US" dirty="0" smtClean="0"/>
              <a:t>S</a:t>
            </a:r>
            <a:endParaRPr lang="en-US" dirty="0">
              <a:latin typeface="+mn-lt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S = 0.5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False tie ≤ 1%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False differentiate </a:t>
            </a:r>
            <a:r>
              <a:rPr lang="en-US" dirty="0">
                <a:solidFill>
                  <a:srgbClr val="FF0000"/>
                </a:solidFill>
              </a:rPr>
              <a:t>≤ </a:t>
            </a:r>
            <a:r>
              <a:rPr lang="en-US" dirty="0" smtClean="0">
                <a:solidFill>
                  <a:srgbClr val="FF0000"/>
                </a:solidFill>
              </a:rPr>
              <a:t>13%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8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1068596"/>
              </p:ext>
            </p:extLst>
          </p:nvPr>
        </p:nvGraphicFramePr>
        <p:xfrm>
          <a:off x="6123174" y="3803296"/>
          <a:ext cx="5180014" cy="224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26">
                  <a:extLst>
                    <a:ext uri="{9D8B030D-6E8A-4147-A177-3AD203B41FA5}">
                      <a16:colId xmlns:a16="http://schemas.microsoft.com/office/drawing/2014/main" val="4046656466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4261691687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61872403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3652147841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261214285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Objective Decision</a:t>
                      </a:r>
                      <a:endParaRPr lang="en-US" b="1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5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13504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802"/>
                  </a:ext>
                </a:extLst>
              </a:tr>
              <a:tr h="50292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Subjective Decision</a:t>
                      </a:r>
                      <a:endParaRPr lang="en-US" b="1" dirty="0"/>
                    </a:p>
                  </a:txBody>
                  <a:tcPr marL="94182" marR="94182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tie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601084"/>
                  </a:ext>
                </a:extLst>
              </a:tr>
              <a:tr h="3972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differentiate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tie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false differentiate</a:t>
                      </a:r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51843"/>
                  </a:ext>
                </a:extLst>
              </a:tr>
              <a:tr h="4500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</a:t>
                      </a:r>
                      <a:endParaRPr lang="en-US" dirty="0"/>
                    </a:p>
                  </a:txBody>
                  <a:tcPr marL="94182" marR="941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tie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</a:t>
                      </a:r>
                      <a:r>
                        <a:rPr lang="en-US" baseline="0" dirty="0" smtClean="0"/>
                        <a:t> ranking</a:t>
                      </a:r>
                      <a:endParaRPr lang="en-US" dirty="0"/>
                    </a:p>
                  </a:txBody>
                  <a:tcPr marL="94182" marR="94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20096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209212" y="1813420"/>
            <a:ext cx="164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subjective testing thresholds</a:t>
            </a:r>
            <a:endParaRPr lang="en-US" dirty="0">
              <a:latin typeface="+mn-lt"/>
            </a:endParaRPr>
          </a:p>
        </p:txBody>
      </p:sp>
      <p:sp>
        <p:nvSpPr>
          <p:cNvPr id="40" name="Right Brace 39"/>
          <p:cNvSpPr/>
          <p:nvPr/>
        </p:nvSpPr>
        <p:spPr>
          <a:xfrm>
            <a:off x="9752012" y="1676400"/>
            <a:ext cx="304800" cy="1219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958325"/>
              </p:ext>
            </p:extLst>
          </p:nvPr>
        </p:nvGraphicFramePr>
        <p:xfrm>
          <a:off x="838200" y="1905000"/>
          <a:ext cx="10512425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0812" y="99459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media pairs (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 smtClean="0"/>
              <a:t>), where </a:t>
            </a:r>
            <a:br>
              <a:rPr lang="en-US" sz="2400" dirty="0" smtClean="0"/>
            </a:br>
            <a:r>
              <a:rPr lang="en-US" sz="2400" dirty="0" smtClean="0"/>
              <a:t>A and B are within the same dataset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212" y="99459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ACR MOS, 5-level scale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6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wide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_x0020_Name xmlns="e0d7ad62-8e32-43ee-b9d5-28d55ba3e867">
      <UserInfo>
        <DisplayName>Segre, Lilli</DisplayName>
        <AccountId>173</AccountId>
        <AccountType/>
      </UserInfo>
    </Owner_x0020_Name>
    <Doc_x0020_Category xmlns="e0d7ad62-8e32-43ee-b9d5-28d55ba3e867">Management and Administration</Doc_x0020_Category>
    <Doc_x0020_Type xmlns="e0d7ad62-8e32-43ee-b9d5-28d55ba3e867">4. Forms</Doc_x0020_Type>
    <Topic xmlns="e0d7ad62-8e32-43ee-b9d5-28d55ba3e867">ITS standard templates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A8593AB44A4486FB55358833ADC4" ma:contentTypeVersion="6" ma:contentTypeDescription="Create a new document." ma:contentTypeScope="" ma:versionID="931c8e0cf429f818cc0859fc34e57732">
  <xsd:schema xmlns:xsd="http://www.w3.org/2001/XMLSchema" xmlns:xs="http://www.w3.org/2001/XMLSchema" xmlns:p="http://schemas.microsoft.com/office/2006/metadata/properties" xmlns:ns2="e0d7ad62-8e32-43ee-b9d5-28d55ba3e867" targetNamespace="http://schemas.microsoft.com/office/2006/metadata/properties" ma:root="true" ma:fieldsID="081068c447329b204370e61153bcd94a" ns2:_="">
    <xsd:import namespace="e0d7ad62-8e32-43ee-b9d5-28d55ba3e867"/>
    <xsd:element name="properties">
      <xsd:complexType>
        <xsd:sequence>
          <xsd:element name="documentManagement">
            <xsd:complexType>
              <xsd:all>
                <xsd:element ref="ns2:Doc_x0020_Type"/>
                <xsd:element ref="ns2:Doc_x0020_Category"/>
                <xsd:element ref="ns2:Topic" minOccurs="0"/>
                <xsd:element ref="ns2:Owner_x0020_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ad62-8e32-43ee-b9d5-28d55ba3e867" elementFormDefault="qualified">
    <xsd:import namespace="http://schemas.microsoft.com/office/2006/documentManagement/types"/>
    <xsd:import namespace="http://schemas.microsoft.com/office/infopath/2007/PartnerControls"/>
    <xsd:element name="Doc_x0020_Type" ma:index="2" ma:displayName="Doc Type" ma:format="Dropdown" ma:internalName="Doc_x0020_Type">
      <xsd:simpleType>
        <xsd:restriction base="dms:Choice">
          <xsd:enumeration value="1. Policy"/>
          <xsd:enumeration value="2. Procedure"/>
          <xsd:enumeration value="3. Manuals"/>
          <xsd:enumeration value="4. Forms"/>
        </xsd:restriction>
      </xsd:simpleType>
    </xsd:element>
    <xsd:element name="Doc_x0020_Category" ma:index="3" ma:displayName="Doc Category" ma:format="Dropdown" ma:internalName="Doc_x0020_Category">
      <xsd:simpleType>
        <xsd:restriction base="dms:Choice">
          <xsd:enumeration value="CRADAs and Intellectual Property"/>
          <xsd:enumeration value="Editorial and Publications"/>
          <xsd:enumeration value="Facilities"/>
          <xsd:enumeration value="Human Resources"/>
          <xsd:enumeration value="IT"/>
          <xsd:enumeration value="Interagency Agreements"/>
          <xsd:enumeration value="Management and Administration"/>
          <xsd:enumeration value="Procurement and Purchasing"/>
          <xsd:enumeration value="Property"/>
          <xsd:enumeration value="S&amp;E Projects"/>
          <xsd:enumeration value="Safety and Security"/>
          <xsd:enumeration value="Software Development"/>
          <xsd:enumeration value="Training"/>
          <xsd:enumeration value="Travel"/>
        </xsd:restriction>
      </xsd:simpleType>
    </xsd:element>
    <xsd:element name="Topic" ma:index="4" nillable="true" ma:displayName="Topic" ma:internalName="Topic">
      <xsd:simpleType>
        <xsd:restriction base="dms:Text">
          <xsd:maxLength value="255"/>
        </xsd:restriction>
      </xsd:simpleType>
    </xsd:element>
    <xsd:element name="Owner_x0020_Name" ma:index="11" ma:displayName="Owner Name" ma:list="UserInfo" ma:SharePointGroup="0" ma:internalName="Owner_x0020_Nam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4C40C9-D3EC-4FFB-B3CD-C1085BB018D1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e0d7ad62-8e32-43ee-b9d5-28d55ba3e867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25145A6-4E9B-41F3-8B47-4174C1575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68921-B9D9-47A3-9BE4-4B89D325D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7ad62-8e32-43ee-b9d5-28d55ba3e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Wide Screen Presentation Template</Template>
  <TotalTime>1746</TotalTime>
  <Words>919</Words>
  <Application>Microsoft Office PowerPoint</Application>
  <PresentationFormat>Custom</PresentationFormat>
  <Paragraphs>289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ITSwide</vt:lpstr>
      <vt:lpstr>NR Metric Confidence Interval Estimation Using Classification Errors</vt:lpstr>
      <vt:lpstr>Goals</vt:lpstr>
      <vt:lpstr>Classification Errors</vt:lpstr>
      <vt:lpstr>Choosing ΔS</vt:lpstr>
      <vt:lpstr>Multiple Lab Studies  Number of Subjects &amp; Rating Task Difficulty</vt:lpstr>
      <vt:lpstr>Test Design  ΔS</vt:lpstr>
      <vt:lpstr>“The Influence of Subjects and Environment on Audiovisual Subjective Tests: An International Study”</vt:lpstr>
      <vt:lpstr>Classification Errors</vt:lpstr>
      <vt:lpstr>Algorithm</vt:lpstr>
      <vt:lpstr>Example #1. Root Cause Analysis, ≈0.28 Correlation</vt:lpstr>
      <vt:lpstr>Example #2. MOS , ≈0.57 Correlation</vt:lpstr>
      <vt:lpstr>Example #3. PSNR, ≈0.77 Correlation</vt:lpstr>
      <vt:lpstr>Example #4. FR Metric, ≈0.93 Correlation</vt:lpstr>
      <vt:lpstr>Example #2. MOS, ≈ 0.57 Correlation Study Type Comparison</vt:lpstr>
      <vt:lpstr>Example #4. FR, ≈0.93 Correlation Study Type Comparison</vt:lpstr>
      <vt:lpstr>Confidence Interval Estimation Using Classification Errors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PowerPoint Template and Tips</dc:title>
  <dc:creator>Pinson, Margaret</dc:creator>
  <cp:lastModifiedBy>Pinson, Margaret</cp:lastModifiedBy>
  <cp:revision>79</cp:revision>
  <cp:lastPrinted>2016-05-16T17:10:45Z</cp:lastPrinted>
  <dcterms:created xsi:type="dcterms:W3CDTF">2020-02-20T23:00:22Z</dcterms:created>
  <dcterms:modified xsi:type="dcterms:W3CDTF">2020-03-10T20:28:12Z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0x010100EA44A8593AB44A4486FB55358833ADC4</vt:lpwstr>
  </property>
  <property fmtid="{D5CDD505-2E9C-101B-9397-08002B2CF9AE}" pid="3" name="_dlc_DocIdItemGuid">
    <vt:lpwstr>15d6d053-5443-42b2-aead-d3ba7a054f21</vt:lpwstr>
  </property>
</Properties>
</file>