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20" r:id="rId2"/>
  </p:sldMasterIdLst>
  <p:notesMasterIdLst>
    <p:notesMasterId r:id="rId17"/>
  </p:notesMasterIdLst>
  <p:handoutMasterIdLst>
    <p:handoutMasterId r:id="rId18"/>
  </p:handoutMasterIdLst>
  <p:sldIdLst>
    <p:sldId id="294" r:id="rId3"/>
    <p:sldId id="418" r:id="rId4"/>
    <p:sldId id="439" r:id="rId5"/>
    <p:sldId id="404" r:id="rId6"/>
    <p:sldId id="441" r:id="rId7"/>
    <p:sldId id="440" r:id="rId8"/>
    <p:sldId id="438" r:id="rId9"/>
    <p:sldId id="420" r:id="rId10"/>
    <p:sldId id="405" r:id="rId11"/>
    <p:sldId id="403" r:id="rId12"/>
    <p:sldId id="402" r:id="rId13"/>
    <p:sldId id="406" r:id="rId14"/>
    <p:sldId id="442" r:id="rId15"/>
    <p:sldId id="351" r:id="rId16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Verdana" charset="0"/>
        <a:ea typeface="AR PL ShanHeiSun Uni" charset="0"/>
        <a:cs typeface="AR PL ShanHeiSun Uni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avin, Martin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99FF"/>
    <a:srgbClr val="CCCCFF"/>
    <a:srgbClr val="CC66FF"/>
    <a:srgbClr val="9933FF"/>
    <a:srgbClr val="CCFFCC"/>
    <a:srgbClr val="CC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2503" autoAdjust="0"/>
  </p:normalViewPr>
  <p:slideViewPr>
    <p:cSldViewPr>
      <p:cViewPr varScale="1">
        <p:scale>
          <a:sx n="60" d="100"/>
          <a:sy n="60" d="100"/>
        </p:scale>
        <p:origin x="-167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04"/>
        <p:guide pos="23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0C9D3-B723-42EC-AEE2-4EDED3E50B5D}" type="datetimeFigureOut">
              <a:rPr lang="en-IE" smtClean="0"/>
              <a:pPr/>
              <a:t>07/07/2013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400D-C8BE-41AF-BE06-1755C93A373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074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6433" tIns="48216" rIns="96433" bIns="48216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433" tIns="48216" rIns="96433" bIns="48216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01955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433" tIns="48216" rIns="96433" bIns="48216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1843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69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914" tIns="49355" rIns="94914" bIns="4935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433" tIns="48216" rIns="96433" bIns="48216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9550" y="972185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914" tIns="49355" rIns="94914" bIns="4935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762000" algn="l"/>
                <a:tab pos="1525588" algn="l"/>
                <a:tab pos="2289175" algn="l"/>
              </a:tabLst>
              <a:defRPr sz="1300">
                <a:solidFill>
                  <a:srgbClr val="000000"/>
                </a:solidFill>
                <a:latin typeface="Arial" charset="0"/>
                <a:ea typeface="DejaVuSans" charset="0"/>
                <a:cs typeface="DejaVuSans" charset="0"/>
              </a:defRPr>
            </a:lvl1pPr>
          </a:lstStyle>
          <a:p>
            <a:fld id="{08882595-5B41-6043-A228-CFBB06983D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6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855E88-3E77-3448-BF66-4FAE1BCCB675}" type="slidenum">
              <a:rPr lang="en-GB"/>
              <a:pPr/>
              <a:t>1</a:t>
            </a:fld>
            <a:endParaRPr lang="en-GB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920750" y="766763"/>
            <a:ext cx="5256213" cy="383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433" tIns="48216" rIns="96433" bIns="48216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Verdana" charset="0"/>
              <a:buNone/>
            </a:pPr>
            <a:endParaRPr lang="en-IE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2513"/>
            <a:ext cx="5678487" cy="4605337"/>
          </a:xfrm>
          <a:noFill/>
          <a:ln/>
        </p:spPr>
        <p:txBody>
          <a:bodyPr wrap="none" anchor="ctr"/>
          <a:lstStyle/>
          <a:p>
            <a:endParaRPr lang="en-IE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Show video!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82595-5B41-6043-A228-CFBB06983D4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5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82595-5B41-6043-A228-CFBB06983D4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54E421-BE3E-E947-8E61-CBF5A21968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DA115-48D8-5F41-9DDD-1A60CDED9D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2001838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3112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CAF74A-9286-D742-97F3-86ECD5B5CB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7999412" cy="205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0813"/>
            <a:ext cx="7999412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F74AEA-B5CC-214D-86F8-B148994541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7999412" cy="205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0813"/>
            <a:ext cx="7999412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8B5FE4-6312-0A40-860C-2B2F45770A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2712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1752600"/>
            <a:ext cx="3924300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40CD8F-947F-304A-945F-87985E3B41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54E421-BE3E-E947-8E61-CBF5A21968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61865E-CF86-2548-A413-7EAB6BD7B0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86E9B0-152B-CF4F-B949-6D07E1577F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2712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752600"/>
            <a:ext cx="3924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Jan 12th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Automotive Infrared Pedestrian Detection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DBF79A-33DF-B84C-A58B-9FC7103001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Jan 12th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Automotive Infrared Pedestrian Detection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48E0D7-C97F-A740-8E21-E9FC557009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61865E-CF86-2548-A413-7EAB6BD7B0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Jan 12th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Automotive Infrared Pedestrian Detection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B24429-A254-BC40-9340-DBB9CF0C6B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1128C6-4875-E143-B354-D2D3676763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A550D6-4070-0743-81FA-32F79BDBE6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ED9AB4-D0F3-8545-922A-37425E77A1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DA115-48D8-5F41-9DDD-1A60CDED9D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2001838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3112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CAF74A-9286-D742-97F3-86ECD5B5CB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7999412" cy="205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0813"/>
            <a:ext cx="7999412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F74AEA-B5CC-214D-86F8-B148994541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7999412" cy="205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0813"/>
            <a:ext cx="7999412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8B5FE4-6312-0A40-860C-2B2F45770A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999413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2712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1752600"/>
            <a:ext cx="3924300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40CD8F-947F-304A-945F-87985E3B41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86E9B0-152B-CF4F-B949-6D07E1577F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2712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752600"/>
            <a:ext cx="3924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DBF79A-33DF-B84C-A58B-9FC7103001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48E0D7-C97F-A740-8E21-E9FC557009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609600" y="6245225"/>
            <a:ext cx="1979613" cy="474663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Verdana" pitchFamily="32" charset="0"/>
              <a:buNone/>
              <a:defRPr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Jan 12th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Automotive Infrared Pedestrian Detection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B24429-A254-BC40-9340-DBB9CF0C6B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1128C6-4875-E143-B354-D2D3676763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A550D6-4070-0743-81FA-32F79BDBE6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uig_logo_new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42875"/>
            <a:ext cx="2071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ED9AB4-D0F3-8545-922A-37425E77A1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7999413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7999412" cy="426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w 1000"/>
              <a:gd name="T13" fmla="*/ 0 h 1000"/>
              <a:gd name="T14" fmla="*/ 1000 w 1000"/>
              <a:gd name="T1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9600" y="61722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19796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Calibri" charset="0"/>
              <a:buNone/>
              <a:defRPr sz="1200">
                <a:solidFill>
                  <a:srgbClr val="000000"/>
                </a:solidFill>
                <a:latin typeface="Calibri" charset="0"/>
                <a:ea typeface="DejaVuSans" charset="0"/>
                <a:cs typeface="DejaVuSans" charset="0"/>
              </a:defRPr>
            </a:lvl1pPr>
          </a:lstStyle>
          <a:p>
            <a:fld id="{9FC1BDAC-0D00-DA4F-897F-8B16C247E83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188913"/>
            <a:ext cx="1223963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6"/>
          <p:cNvSpPr>
            <a:spLocks noGrp="1" noChangeArrowheads="1"/>
          </p:cNvSpPr>
          <p:nvPr>
            <p:ph type="ftr" idx="3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  <a:ln/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Verdana" pitchFamily="32" charset="0"/>
              <a:buNone/>
              <a:defRPr sz="900">
                <a:solidFill>
                  <a:schemeClr val="tx1"/>
                </a:solidFill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Vehicle Detection at Night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9pPr>
    </p:titleStyle>
    <p:bodyStyle>
      <a:lvl1pPr marL="468313" indent="-468313" algn="l" defTabSz="449263" rtl="0" eaLnBrk="0" fontAlgn="base" hangingPunct="0">
        <a:spcBef>
          <a:spcPts val="75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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906463" indent="-436563" algn="l" defTabSz="449263" rtl="0" eaLnBrk="0" fontAlgn="base" hangingPunct="0">
        <a:spcBef>
          <a:spcPts val="65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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303338" indent="-393700" algn="l" defTabSz="449263" rtl="0" eaLnBrk="0" fontAlgn="base" hangingPunct="0">
        <a:spcBef>
          <a:spcPts val="575"/>
        </a:spcBef>
        <a:spcAft>
          <a:spcPct val="0"/>
        </a:spcAft>
        <a:buClr>
          <a:srgbClr val="CC0000"/>
        </a:buClr>
        <a:buSzPct val="100000"/>
        <a:buFont typeface="Wingdings" charset="2"/>
        <a:buChar char="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92275" indent="-387350" algn="l" defTabSz="449263" rtl="0" eaLnBrk="0" fontAlgn="base" hangingPunct="0">
        <a:spcBef>
          <a:spcPts val="50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923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495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067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639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211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7999413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7999412" cy="426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w 1000"/>
              <a:gd name="T13" fmla="*/ 0 h 1000"/>
              <a:gd name="T14" fmla="*/ 1000 w 1000"/>
              <a:gd name="T1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solidFill>
                <a:srgbClr val="FFFFFF"/>
              </a:solidFill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9600" y="6172200"/>
            <a:ext cx="7924800" cy="1588"/>
          </a:xfrm>
          <a:prstGeom prst="line">
            <a:avLst/>
          </a:prstGeom>
          <a:noFill/>
          <a:ln w="324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Verdana" pitchFamily="32" charset="0"/>
              <a:buNone/>
              <a:defRPr/>
            </a:pPr>
            <a:endParaRPr lang="en-IE">
              <a:solidFill>
                <a:srgbClr val="FFFFFF"/>
              </a:solidFill>
              <a:latin typeface="Verdana" pitchFamily="32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19796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Calibri" charset="0"/>
              <a:buNone/>
              <a:defRPr sz="1200">
                <a:solidFill>
                  <a:srgbClr val="000000"/>
                </a:solidFill>
                <a:latin typeface="Calibri" charset="0"/>
                <a:ea typeface="DejaVuSans" charset="0"/>
                <a:cs typeface="DejaVuSans" charset="0"/>
              </a:defRPr>
            </a:lvl1pPr>
          </a:lstStyle>
          <a:p>
            <a:fld id="{9FC1BDAC-0D00-DA4F-897F-8B16C247E83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188913"/>
            <a:ext cx="1223963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6"/>
          <p:cNvSpPr>
            <a:spLocks noGrp="1" noChangeArrowheads="1"/>
          </p:cNvSpPr>
          <p:nvPr>
            <p:ph type="ftr" idx="3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  <a:ln/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Verdana" pitchFamily="32" charset="0"/>
              <a:buNone/>
              <a:defRPr sz="900">
                <a:solidFill>
                  <a:schemeClr val="tx1"/>
                </a:solidFill>
                <a:latin typeface="Verdana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Vehicle Detection at Night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3800">
          <a:solidFill>
            <a:srgbClr val="000000"/>
          </a:solidFill>
          <a:latin typeface="Calibri" pitchFamily="32" charset="0"/>
          <a:ea typeface="AR PL ShanHeiSun Uni" charset="0"/>
          <a:cs typeface="AR PL ShanHeiSun Uni" charset="0"/>
        </a:defRPr>
      </a:lvl9pPr>
    </p:titleStyle>
    <p:bodyStyle>
      <a:lvl1pPr marL="468313" indent="-468313" algn="l" defTabSz="449263" rtl="0" eaLnBrk="0" fontAlgn="base" hangingPunct="0">
        <a:spcBef>
          <a:spcPts val="75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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906463" indent="-436563" algn="l" defTabSz="449263" rtl="0" eaLnBrk="0" fontAlgn="base" hangingPunct="0">
        <a:spcBef>
          <a:spcPts val="65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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303338" indent="-393700" algn="l" defTabSz="449263" rtl="0" eaLnBrk="0" fontAlgn="base" hangingPunct="0">
        <a:spcBef>
          <a:spcPts val="575"/>
        </a:spcBef>
        <a:spcAft>
          <a:spcPct val="0"/>
        </a:spcAft>
        <a:buClr>
          <a:srgbClr val="CC0000"/>
        </a:buClr>
        <a:buSzPct val="100000"/>
        <a:buFont typeface="Wingdings" charset="2"/>
        <a:buChar char="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92275" indent="-387350" algn="l" defTabSz="449263" rtl="0" eaLnBrk="0" fontAlgn="base" hangingPunct="0">
        <a:spcBef>
          <a:spcPts val="500"/>
        </a:spcBef>
        <a:spcAft>
          <a:spcPct val="0"/>
        </a:spcAft>
        <a:buClr>
          <a:srgbClr val="CC0000"/>
        </a:buClr>
        <a:buSzPct val="10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923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495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067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639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21125" indent="-398463" algn="l" defTabSz="449263" rtl="0" eaLnBrk="0" fontAlgn="base" hangingPunct="0">
        <a:spcBef>
          <a:spcPts val="625"/>
        </a:spcBef>
        <a:spcAft>
          <a:spcPct val="0"/>
        </a:spcAft>
        <a:buClr>
          <a:srgbClr val="CC0000"/>
        </a:buClr>
        <a:buSzPct val="100000"/>
        <a:buFont typeface="Wingdings" charset="2"/>
        <a:buChar char="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thony\Dropbox\VQEG\VQEG%20Valeo%20video\crosstraffic%20alert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thony\Dropbox\VQEG\VQEG%20Valeo%20video\pedestrian%20detection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mw-next-gener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08920"/>
            <a:ext cx="4355976" cy="2939556"/>
          </a:xfrm>
          <a:prstGeom prst="rect">
            <a:avLst/>
          </a:prstGeom>
          <a:solidFill>
            <a:srgbClr val="FFFFFF"/>
          </a:solidFill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0063" y="1620838"/>
            <a:ext cx="7929562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Calibri" charset="0"/>
              </a:rPr>
              <a:t>Image Quality for Recognition tasks in the Automotive Environment </a:t>
            </a:r>
            <a:endParaRPr lang="en-GB" sz="3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7850" y="3500438"/>
            <a:ext cx="86741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Anthony 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</a:rPr>
              <a:t>Winterlich</a:t>
            </a:r>
            <a:endParaRPr lang="en-GB" sz="24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Vladimir </a:t>
            </a:r>
            <a:r>
              <a:rPr lang="en-GB" sz="2000" dirty="0" err="1" smtClean="0">
                <a:solidFill>
                  <a:srgbClr val="000000"/>
                </a:solidFill>
                <a:latin typeface="Calibri" charset="0"/>
              </a:rPr>
              <a:t>Zlokolica</a:t>
            </a:r>
            <a:endParaRPr lang="en-GB" sz="20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Edward Jones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charset="0"/>
              </a:rPr>
              <a:t>Martin </a:t>
            </a:r>
            <a:r>
              <a:rPr lang="en-GB" sz="2000" dirty="0" err="1" smtClean="0">
                <a:solidFill>
                  <a:srgbClr val="000000"/>
                </a:solidFill>
                <a:latin typeface="Calibri" charset="0"/>
              </a:rPr>
              <a:t>Glavin</a:t>
            </a:r>
            <a:endParaRPr lang="en-GB" sz="20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Calibri" charset="0"/>
              </a:rPr>
              <a:t>Connaught Automotive Research Group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Calibri" charset="0"/>
              </a:rPr>
              <a:t>Electrical &amp; Electronic Engineering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CC0000"/>
              </a:buClr>
              <a:buSzPct val="10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Calibri" charset="0"/>
              </a:rPr>
              <a:t>National University of Ireland, Galway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413" y="6000750"/>
            <a:ext cx="16922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 descr="Vale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2195736" cy="1137989"/>
          </a:xfrm>
          <a:prstGeom prst="rect">
            <a:avLst/>
          </a:prstGeom>
        </p:spPr>
      </p:pic>
      <p:pic>
        <p:nvPicPr>
          <p:cNvPr id="8" name="Picture 7" descr="IRC Logo hi-resolu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116632"/>
            <a:ext cx="3203848" cy="8543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04038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301509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2999465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Reference image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HOG features of reference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compression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      noise</a:t>
            </a:r>
            <a:endParaRPr lang="en-I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609626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680198" cy="18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2708920"/>
            <a:ext cx="455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“lost edge” due to noise corruption</a:t>
            </a:r>
            <a:r>
              <a:rPr lang="en-US" dirty="0" smtClean="0"/>
              <a:t>.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23528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 incorrectly detected edge due to a loss of high frequency components.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IE" sz="4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E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IE" sz="2400" dirty="0" smtClean="0">
                <a:solidFill>
                  <a:schemeClr val="tx1"/>
                </a:solidFill>
                <a:latin typeface="+mn-lt"/>
              </a:rPr>
              <a:t>An Oriented Gradient based Image Quality Metric for Pedestrian Detection Performance Evaluation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389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Calibri" pitchFamily="34" charset="0"/>
              </a:rPr>
              <a:t>Research Goal</a:t>
            </a:r>
            <a:endParaRPr lang="en-GB" sz="3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66738" y="1752600"/>
            <a:ext cx="7461646" cy="426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q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q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Image Quality Metric for motion tracking/feature detection for automotive images.</a:t>
            </a: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</a:pPr>
            <a:endParaRPr lang="en-IE" sz="48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468313" indent="-468313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3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Calibri" pitchFamily="34" charset="0"/>
              </a:rPr>
              <a:t>Thank You!</a:t>
            </a:r>
            <a:endParaRPr lang="en-GB" sz="4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" name="Picture 4" descr="new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892984" cy="3976780"/>
          </a:xfrm>
          <a:prstGeom prst="rect">
            <a:avLst/>
          </a:prstGeom>
        </p:spPr>
      </p:pic>
      <p:pic>
        <p:nvPicPr>
          <p:cNvPr id="4" name="Picture 3" descr="Val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2195736" cy="1137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413" y="6000750"/>
            <a:ext cx="16922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IRC Logo hi-resolu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16632"/>
            <a:ext cx="3203848" cy="85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rosstraffic ale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42177" y="1844824"/>
            <a:ext cx="5382799" cy="4037099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4674" y="304800"/>
            <a:ext cx="8317806" cy="121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 smtClean="0">
                <a:solidFill>
                  <a:srgbClr val="000000"/>
                </a:solidFill>
                <a:latin typeface="Calibri" pitchFamily="34" charset="0"/>
              </a:rPr>
              <a:t>Current Applications for object detection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destrian detec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844824"/>
            <a:ext cx="5380800" cy="40356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4674" y="304800"/>
            <a:ext cx="8317806" cy="121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 smtClean="0">
                <a:solidFill>
                  <a:srgbClr val="000000"/>
                </a:solidFill>
                <a:latin typeface="Calibri" pitchFamily="34" charset="0"/>
              </a:rPr>
              <a:t>Current Applications for object detection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</a:rPr>
              <a:t>Object Detection &amp; 3D depth modelling</a:t>
            </a:r>
            <a:endParaRPr lang="en-GB" sz="3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38" y="1752600"/>
            <a:ext cx="7461646" cy="426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q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q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Feature Detection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Motion Vector Field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</a:pPr>
            <a:endParaRPr lang="en-IE" sz="48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468313" indent="-468313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3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</a:rPr>
              <a:t>Object Detection &amp; 3D depth modelling</a:t>
            </a:r>
            <a:endParaRPr lang="en-GB" sz="3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38" y="1752600"/>
            <a:ext cx="7461646" cy="426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q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q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HDR/Contrast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Noise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>
              <a:solidFill>
                <a:srgbClr val="000000"/>
              </a:solidFill>
              <a:latin typeface="Calibri"/>
            </a:endParaRP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r>
              <a:rPr lang="en-IE" sz="2800" kern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IE" sz="2800" kern="0" dirty="0" smtClean="0">
                <a:solidFill>
                  <a:srgbClr val="000000"/>
                </a:solidFill>
                <a:latin typeface="Calibri"/>
              </a:rPr>
              <a:t>harpness</a:t>
            </a:r>
          </a:p>
          <a:p>
            <a:pPr marL="1382713" lvl="2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IE" sz="28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</a:pPr>
            <a:endParaRPr lang="en-IE" sz="4800" kern="0" dirty="0" smtClean="0">
              <a:solidFill>
                <a:srgbClr val="000000"/>
              </a:solidFill>
              <a:latin typeface="Calibri"/>
            </a:endParaRPr>
          </a:p>
          <a:p>
            <a:pPr marL="925513" lvl="1" indent="-468313" eaLnBrk="0" hangingPunct="0">
              <a:spcBef>
                <a:spcPts val="750"/>
              </a:spcBef>
              <a:buClr>
                <a:srgbClr val="CC0000"/>
              </a:buClr>
              <a:buSzPct val="100000"/>
            </a:pPr>
            <a:endParaRPr lang="en-IE" sz="3000" kern="0" dirty="0" smtClean="0">
              <a:solidFill>
                <a:srgbClr val="000000"/>
              </a:solidFill>
              <a:latin typeface="Calibri"/>
            </a:endParaRPr>
          </a:p>
          <a:p>
            <a:pPr marL="468313" indent="-468313">
              <a:spcBef>
                <a:spcPts val="75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3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2011"/>
            <a:ext cx="9145245" cy="34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4674" y="304800"/>
            <a:ext cx="8317806" cy="121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 smtClean="0">
                <a:solidFill>
                  <a:srgbClr val="000000"/>
                </a:solidFill>
                <a:latin typeface="Calibri" pitchFamily="34" charset="0"/>
              </a:rPr>
              <a:t>Radial distortion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Calibri" pitchFamily="34" charset="0"/>
              </a:rPr>
              <a:t>Objective Image Quality  Metrics</a:t>
            </a:r>
            <a:endParaRPr lang="en-GB" sz="3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8130" name="Picture 2" descr="C:\Users\Anthony\Desktop\PedDetData\true_positives\originals\3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448272" cy="2178118"/>
          </a:xfrm>
          <a:prstGeom prst="rect">
            <a:avLst/>
          </a:prstGeom>
          <a:noFill/>
        </p:spPr>
      </p:pic>
      <p:pic>
        <p:nvPicPr>
          <p:cNvPr id="48131" name="Picture 3" descr="C:\Users\Anthony\Desktop\PedDetData\true_positives\originals\5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784309" cy="2088232"/>
          </a:xfrm>
          <a:prstGeom prst="rect">
            <a:avLst/>
          </a:prstGeom>
          <a:noFill/>
        </p:spPr>
      </p:pic>
      <p:pic>
        <p:nvPicPr>
          <p:cNvPr id="48132" name="Picture 4" descr="C:\Users\Anthony\Desktop\PedDetData\true_positives\originals\8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2592288" cy="1944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9168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>
                <a:solidFill>
                  <a:srgbClr val="000000"/>
                </a:solidFill>
              </a:rPr>
              <a:t>PennFudan</a:t>
            </a:r>
            <a:r>
              <a:rPr lang="en-IE" dirty="0" smtClean="0">
                <a:solidFill>
                  <a:srgbClr val="000000"/>
                </a:solidFill>
              </a:rPr>
              <a:t> Dataset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0000"/>
                </a:solidFill>
              </a:rPr>
              <a:t> PNG format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3732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0000"/>
                </a:solidFill>
                <a:latin typeface="Calibri"/>
              </a:rPr>
              <a:t>580x516 = 876KB</a:t>
            </a:r>
            <a:endParaRPr lang="en-I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70080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0000"/>
                </a:solidFill>
              </a:rPr>
              <a:t>Daimler Mono </a:t>
            </a:r>
            <a:r>
              <a:rPr lang="en-IE" dirty="0" err="1" smtClean="0">
                <a:solidFill>
                  <a:srgbClr val="000000"/>
                </a:solidFill>
              </a:rPr>
              <a:t>Ped</a:t>
            </a:r>
            <a:r>
              <a:rPr lang="en-IE" dirty="0" smtClean="0">
                <a:solidFill>
                  <a:srgbClr val="000000"/>
                </a:solidFill>
              </a:rPr>
              <a:t>. Detection Benchmark dataset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48691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0000"/>
                </a:solidFill>
              </a:rPr>
              <a:t>PGM format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53732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0000"/>
                </a:solidFill>
                <a:latin typeface="Calibri"/>
              </a:rPr>
              <a:t>640x480 VGA  = 300KB</a:t>
            </a:r>
            <a:endParaRPr lang="en-I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700808"/>
            <a:ext cx="3059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0000"/>
                </a:solidFill>
              </a:rPr>
              <a:t>CVC Dataset:</a:t>
            </a:r>
          </a:p>
          <a:p>
            <a:pPr algn="ctr"/>
            <a:r>
              <a:rPr lang="en-IE" sz="1200" dirty="0" smtClean="0">
                <a:solidFill>
                  <a:srgbClr val="000000"/>
                </a:solidFill>
              </a:rPr>
              <a:t>Computer Vision </a:t>
            </a:r>
            <a:r>
              <a:rPr lang="en-IE" sz="1200" dirty="0" err="1" smtClean="0">
                <a:solidFill>
                  <a:srgbClr val="000000"/>
                </a:solidFill>
              </a:rPr>
              <a:t>Center</a:t>
            </a:r>
            <a:r>
              <a:rPr lang="en-IE" sz="12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IE" sz="1200" dirty="0" smtClean="0">
                <a:solidFill>
                  <a:srgbClr val="000000"/>
                </a:solidFill>
              </a:rPr>
              <a:t>Autonomous University of Barcelona</a:t>
            </a:r>
            <a:endParaRPr lang="en-IE" sz="12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0000"/>
                </a:solidFill>
              </a:rPr>
              <a:t> PNG format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53732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000000"/>
                </a:solidFill>
                <a:latin typeface="Calibri"/>
              </a:rPr>
              <a:t>640x480 x3 = 900KB</a:t>
            </a:r>
            <a:endParaRPr lang="en-I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tric_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36912"/>
            <a:ext cx="7325748" cy="2543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5445224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SSIM performs reasonably well across all distortion types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988840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The Pearson correlation coefficients of metric score to detection rates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8001000" cy="10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Calibri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Calibri" pitchFamily="34" charset="0"/>
              </a:rPr>
              <a:t>Objective Image Quality  Metrics</a:t>
            </a:r>
            <a:endParaRPr lang="en-GB" sz="36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229291" cy="2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229291" cy="2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2862750" cy="230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204000" cy="23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 PL ShanHeiSun Uni"/>
        <a:cs typeface="AR PL ShanHeiSun Uni"/>
      </a:majorFont>
      <a:minorFont>
        <a:latin typeface="Calibri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Verdana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Verdana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 PL ShanHeiSun Uni"/>
        <a:cs typeface="AR PL ShanHeiSun Uni"/>
      </a:majorFont>
      <a:minorFont>
        <a:latin typeface="Calibri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Verdana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Verdana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34391</TotalTime>
  <Words>195</Words>
  <Application>Microsoft Office PowerPoint</Application>
  <PresentationFormat>On-screen Show (4:3)</PresentationFormat>
  <Paragraphs>66</Paragraphs>
  <Slides>14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Metrics in Image Quality</dc:title>
  <dc:creator>Anthony Winterlich</dc:creator>
  <cp:lastModifiedBy>Anthony</cp:lastModifiedBy>
  <cp:revision>1613</cp:revision>
  <dcterms:created xsi:type="dcterms:W3CDTF">2009-12-16T16:43:36Z</dcterms:created>
  <dcterms:modified xsi:type="dcterms:W3CDTF">2013-07-07T21:23:57Z</dcterms:modified>
</cp:coreProperties>
</file>