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35" r:id="rId1"/>
  </p:sldMasterIdLst>
  <p:notesMasterIdLst>
    <p:notesMasterId r:id="rId17"/>
  </p:notesMasterIdLst>
  <p:handoutMasterIdLst>
    <p:handoutMasterId r:id="rId18"/>
  </p:handoutMasterIdLst>
  <p:sldIdLst>
    <p:sldId id="839" r:id="rId2"/>
    <p:sldId id="1024" r:id="rId3"/>
    <p:sldId id="1084" r:id="rId4"/>
    <p:sldId id="1087" r:id="rId5"/>
    <p:sldId id="1062" r:id="rId6"/>
    <p:sldId id="1064" r:id="rId7"/>
    <p:sldId id="1065" r:id="rId8"/>
    <p:sldId id="1088" r:id="rId9"/>
    <p:sldId id="1067" r:id="rId10"/>
    <p:sldId id="1070" r:id="rId11"/>
    <p:sldId id="1072" r:id="rId12"/>
    <p:sldId id="1075" r:id="rId13"/>
    <p:sldId id="1082" r:id="rId14"/>
    <p:sldId id="1083" r:id="rId15"/>
    <p:sldId id="1090" r:id="rId16"/>
  </p:sldIdLst>
  <p:sldSz cx="9144000" cy="6858000" type="screen4x3"/>
  <p:notesSz cx="6781800" cy="9067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EE2C24-25E0-4186-8A82-99B901A80248}">
          <p14:sldIdLst>
            <p14:sldId id="839"/>
            <p14:sldId id="1024"/>
            <p14:sldId id="1084"/>
            <p14:sldId id="1087"/>
            <p14:sldId id="1062"/>
            <p14:sldId id="1064"/>
            <p14:sldId id="1065"/>
            <p14:sldId id="1088"/>
            <p14:sldId id="1067"/>
            <p14:sldId id="1070"/>
            <p14:sldId id="1072"/>
            <p14:sldId id="1075"/>
            <p14:sldId id="1082"/>
            <p14:sldId id="1083"/>
            <p14:sldId id="109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3E8EC"/>
    <a:srgbClr val="F9D3F2"/>
    <a:srgbClr val="F9FFDD"/>
    <a:srgbClr val="F9DDF8"/>
    <a:srgbClr val="F7CFF4"/>
    <a:srgbClr val="F1FFAB"/>
    <a:srgbClr val="FFFF8F"/>
    <a:srgbClr val="F1FDF5"/>
    <a:srgbClr val="DDF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2" autoAdjust="0"/>
    <p:restoredTop sz="58693" autoAdjust="0"/>
  </p:normalViewPr>
  <p:slideViewPr>
    <p:cSldViewPr snapToGrid="0">
      <p:cViewPr varScale="1">
        <p:scale>
          <a:sx n="51" d="100"/>
          <a:sy n="51" d="100"/>
        </p:scale>
        <p:origin x="-2424" y="-67"/>
      </p:cViewPr>
      <p:guideLst>
        <p:guide orient="horz" pos="2160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24"/>
    </p:cViewPr>
  </p:sorterViewPr>
  <p:notesViewPr>
    <p:cSldViewPr snapToGrid="0">
      <p:cViewPr varScale="1">
        <p:scale>
          <a:sx n="59" d="100"/>
          <a:sy n="59" d="100"/>
        </p:scale>
        <p:origin x="-2515" y="-72"/>
      </p:cViewPr>
      <p:guideLst>
        <p:guide orient="horz" pos="2856"/>
        <p:guide pos="21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37935" cy="45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t" anchorCtr="0" compatLnSpc="1">
            <a:prstTxWarp prst="textNoShape">
              <a:avLst/>
            </a:prstTxWarp>
          </a:bodyPr>
          <a:lstStyle>
            <a:lvl1pPr defTabSz="859676" eaLnBrk="0" hangingPunct="0">
              <a:defRPr sz="1100"/>
            </a:lvl1pPr>
          </a:lstStyle>
          <a:p>
            <a:endParaRPr lang="en-US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2283" y="0"/>
            <a:ext cx="2937935" cy="45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13" tIns="43007" rIns="86013" bIns="43007" numCol="1" anchor="t" anchorCtr="0" compatLnSpc="1">
            <a:prstTxWarp prst="textNoShape">
              <a:avLst/>
            </a:prstTxWarp>
          </a:bodyPr>
          <a:lstStyle>
            <a:lvl1pPr algn="r" defTabSz="859676" eaLnBrk="0" hangingPunct="0">
              <a:defRPr sz="1100"/>
            </a:lvl1pPr>
          </a:lstStyle>
          <a:p>
            <a:fld id="{10D3AB84-27DA-D844-A206-84FCFC032775}" type="datetimeFigureOut">
              <a:rPr lang="en-US"/>
              <a:pPr/>
              <a:t>12/14/2020</a:t>
            </a:fld>
            <a:endParaRPr lang="en-US" dirty="0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612455"/>
            <a:ext cx="2937935" cy="4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b" anchorCtr="0" compatLnSpc="1">
            <a:prstTxWarp prst="textNoShape">
              <a:avLst/>
            </a:prstTxWarp>
          </a:bodyPr>
          <a:lstStyle>
            <a:lvl1pPr defTabSz="859676" eaLnBrk="0" hangingPunct="0">
              <a:defRPr sz="1100"/>
            </a:lvl1pPr>
          </a:lstStyle>
          <a:p>
            <a:endParaRPr lang="en-US" dirty="0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2283" y="8612455"/>
            <a:ext cx="2937935" cy="4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013" tIns="43007" rIns="86013" bIns="43007" numCol="1" anchor="b" anchorCtr="0" compatLnSpc="1">
            <a:prstTxWarp prst="textNoShape">
              <a:avLst/>
            </a:prstTxWarp>
          </a:bodyPr>
          <a:lstStyle>
            <a:lvl1pPr algn="r" defTabSz="859676" eaLnBrk="0" hangingPunct="0">
              <a:defRPr sz="1100"/>
            </a:lvl1pPr>
          </a:lstStyle>
          <a:p>
            <a:fld id="{81BB47F6-D4B8-EE43-89B0-7730F1B2D9E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89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2937935" cy="45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t" anchorCtr="0" compatLnSpc="1">
            <a:prstTxWarp prst="textNoShape">
              <a:avLst/>
            </a:prstTxWarp>
          </a:bodyPr>
          <a:lstStyle>
            <a:lvl1pPr defTabSz="859676">
              <a:defRPr sz="11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42283" y="0"/>
            <a:ext cx="2937935" cy="45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t" anchorCtr="0" compatLnSpc="1">
            <a:prstTxWarp prst="textNoShape">
              <a:avLst/>
            </a:prstTxWarp>
          </a:bodyPr>
          <a:lstStyle>
            <a:lvl1pPr algn="r" defTabSz="859676">
              <a:defRPr sz="1100">
                <a:latin typeface="Calibri" charset="0"/>
              </a:defRPr>
            </a:lvl1pPr>
          </a:lstStyle>
          <a:p>
            <a:fld id="{7E8B41C0-9E19-9346-A8C9-302AD041D31B}" type="datetimeFigureOut">
              <a:rPr lang="fr-FR"/>
              <a:pPr/>
              <a:t>14/12/2020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23950" y="681038"/>
            <a:ext cx="4533900" cy="340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670" tIns="42835" rIns="85670" bIns="42835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7864" y="4308403"/>
            <a:ext cx="5426073" cy="40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2" y="8612455"/>
            <a:ext cx="2937935" cy="4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b" anchorCtr="0" compatLnSpc="1">
            <a:prstTxWarp prst="textNoShape">
              <a:avLst/>
            </a:prstTxWarp>
          </a:bodyPr>
          <a:lstStyle>
            <a:lvl1pPr defTabSz="859676">
              <a:defRPr sz="11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42283" y="8612455"/>
            <a:ext cx="2937935" cy="4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6013" tIns="43007" rIns="86013" bIns="43007" numCol="1" anchor="b" anchorCtr="0" compatLnSpc="1">
            <a:prstTxWarp prst="textNoShape">
              <a:avLst/>
            </a:prstTxWarp>
          </a:bodyPr>
          <a:lstStyle>
            <a:lvl1pPr algn="r" defTabSz="859676">
              <a:defRPr sz="1100">
                <a:latin typeface="Calibri" charset="0"/>
              </a:defRPr>
            </a:lvl1pPr>
          </a:lstStyle>
          <a:p>
            <a:fld id="{1EF5C487-2576-AE4C-9752-4BFD26C30C7A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049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2628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565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4904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67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67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67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67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71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4719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471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6701"/>
            <a:endParaRPr lang="fr-FR" sz="1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714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831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56701"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07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1561E-5D22-4B45-866C-017567CE97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79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5C487-2576-AE4C-9752-4BFD26C30C7A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569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564904"/>
            <a:ext cx="9144000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780928"/>
            <a:ext cx="9144000" cy="10081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600">
                <a:solidFill>
                  <a:srgbClr val="184A7C"/>
                </a:solidFill>
                <a:latin typeface="Calibri" pitchFamily="34" charset="0"/>
                <a:cs typeface="Aharoni" pitchFamily="2" charset="-79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86" y="2564904"/>
            <a:ext cx="4504250" cy="144016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639750" y="3890913"/>
            <a:ext cx="4504250" cy="144016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9362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4712DCF7-DDD2-4E8A-8155-144D99CB012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664A356-5FC5-4016-A49F-FBDBD9DCAC68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3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C8A8010A-E946-449D-A24D-4546B4E0DFE8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17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516" y="1268760"/>
            <a:ext cx="8229600" cy="4896544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533400" indent="-285750">
              <a:buFontTx/>
              <a:buBlip>
                <a:blip r:embed="rId3"/>
              </a:buBlip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717550" indent="-266700">
              <a:buFontTx/>
              <a:buBlip>
                <a:blip r:embed="rId4"/>
              </a:buBlip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87425" indent="-228600">
              <a:buFontTx/>
              <a:buBlip>
                <a:blip r:embed="rId5"/>
              </a:buBlip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46188" indent="-228600">
              <a:buFontTx/>
              <a:buBlip>
                <a:blip r:embed="rId6"/>
              </a:buBlip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1B2081C2-6B42-489A-B82A-A5256D871A54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pic>
        <p:nvPicPr>
          <p:cNvPr id="2051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39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245" y="4365104"/>
            <a:ext cx="9144000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359" y="4365104"/>
            <a:ext cx="4504250" cy="144016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5505" y="5691113"/>
            <a:ext cx="4504250" cy="144016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45839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F4EF318-3BF4-4CF9-8DAF-95B8DE47CFF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1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6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3D6278B3-9574-4A64-99DA-179DE2B7B1AD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43DFFD3B-8FDC-4E4A-A53F-0F4EEB54DA1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0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Lieu de la présentation - 17/11/2003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4B5D7511-29DC-41AA-B8D0-22F62F18B89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1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021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Calibri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E430743-DBD8-4E75-84FA-57A66CE5EAD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7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0267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t>14/12/2020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fr-FR" dirty="0" smtClean="0"/>
              <a:t>Visite de la direction INSA – 11/07/2012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36D378A-59BF-4340-9990-2AC4F21A153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80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63688" y="6356350"/>
            <a:ext cx="118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708EC655-D5B5-41BA-9484-E785189FB307}" type="datetimeFigureOut">
              <a:rPr lang="fr-FR" smtClean="0"/>
              <a:pPr/>
              <a:t>14/12/2020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98800" y="6356350"/>
            <a:ext cx="118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4B5D7511-29DC-41AA-B8D0-22F62F18B89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77208" y="6356350"/>
            <a:ext cx="3896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Lieu de la présentation - 17/11/2003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7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6" r:id="rId1"/>
    <p:sldLayoutId id="2147485537" r:id="rId2"/>
    <p:sldLayoutId id="2147485538" r:id="rId3"/>
    <p:sldLayoutId id="2147485539" r:id="rId4"/>
    <p:sldLayoutId id="2147485540" r:id="rId5"/>
    <p:sldLayoutId id="2147485541" r:id="rId6"/>
    <p:sldLayoutId id="2147485542" r:id="rId7"/>
    <p:sldLayoutId id="2147485543" r:id="rId8"/>
    <p:sldLayoutId id="2147485544" r:id="rId9"/>
    <p:sldLayoutId id="2147485545" r:id="rId10"/>
    <p:sldLayoutId id="2147485546" r:id="rId11"/>
    <p:sldLayoutId id="214748554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2600" b="1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33400" indent="-285750" algn="l" defTabSz="914400" rtl="0" eaLnBrk="1" latinLnBrk="0" hangingPunct="1">
        <a:spcBef>
          <a:spcPct val="20000"/>
        </a:spcBef>
        <a:buFontTx/>
        <a:buBlip>
          <a:blip r:embed="rId16"/>
        </a:buBlip>
        <a:defRPr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717550" indent="-266700" algn="l" defTabSz="914400" rtl="0" eaLnBrk="1" latinLnBrk="0" hangingPunct="1"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987425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sz="20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246188" indent="-228600" algn="l" defTabSz="914400" rtl="0" eaLnBrk="1" latinLnBrk="0" hangingPunct="1">
        <a:spcBef>
          <a:spcPct val="20000"/>
        </a:spcBef>
        <a:buFontTx/>
        <a:buBlip>
          <a:blip r:embed="rId19"/>
        </a:buBlip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45/3343036.3352493" TargetMode="External"/><Relationship Id="rId4" Type="http://schemas.openxmlformats.org/officeDocument/2006/relationships/hyperlink" Target="https://projet.liris.cnrs.fr/pisco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w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7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88198"/>
            <a:ext cx="9143999" cy="193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Titre 20"/>
          <p:cNvSpPr>
            <a:spLocks noGrp="1"/>
          </p:cNvSpPr>
          <p:nvPr>
            <p:ph type="ctrTitle"/>
          </p:nvPr>
        </p:nvSpPr>
        <p:spPr>
          <a:xfrm>
            <a:off x="0" y="2524082"/>
            <a:ext cx="9157002" cy="1697725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>
                <a:latin typeface="Calibri"/>
                <a:cs typeface="Calibri"/>
              </a:rPr>
              <a:t>Comparison of Subjective Methods for Quality Assessment of </a:t>
            </a:r>
            <a:r>
              <a:rPr lang="en-US" sz="3200" dirty="0" smtClean="0">
                <a:latin typeface="Calibri"/>
                <a:cs typeface="Calibri"/>
              </a:rPr>
              <a:t>3D Graphics </a:t>
            </a:r>
            <a:r>
              <a:rPr lang="en-US" sz="3200" dirty="0">
                <a:latin typeface="Calibri"/>
                <a:cs typeface="Calibri"/>
              </a:rPr>
              <a:t>in Virtual Reality</a:t>
            </a: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u="sng" dirty="0" err="1" smtClean="0">
                <a:latin typeface="Calibri"/>
                <a:cs typeface="Calibri"/>
              </a:rPr>
              <a:t>Yana</a:t>
            </a:r>
            <a:r>
              <a:rPr lang="fr-FR" sz="2000" u="sng" dirty="0" smtClean="0">
                <a:latin typeface="Calibri"/>
                <a:cs typeface="Calibri"/>
              </a:rPr>
              <a:t> Nehmé</a:t>
            </a:r>
            <a:r>
              <a:rPr lang="fr-FR" sz="2000" b="1" baseline="30000" dirty="0" smtClean="0">
                <a:latin typeface="Calibri"/>
                <a:cs typeface="Calibri"/>
              </a:rPr>
              <a:t>1</a:t>
            </a:r>
            <a:r>
              <a:rPr lang="fr-FR" sz="2000" dirty="0">
                <a:latin typeface="Calibri"/>
                <a:cs typeface="Calibri"/>
              </a:rPr>
              <a:t>	</a:t>
            </a:r>
            <a:r>
              <a:rPr lang="fr-FR" sz="2000" dirty="0" smtClean="0">
                <a:latin typeface="Calibri"/>
                <a:cs typeface="Calibri"/>
              </a:rPr>
              <a:t>Jean-Philippe Farrugia </a:t>
            </a:r>
            <a:r>
              <a:rPr lang="fr-FR" sz="2000" b="1" baseline="30000" dirty="0" smtClean="0">
                <a:latin typeface="Calibri"/>
                <a:cs typeface="Calibri"/>
              </a:rPr>
              <a:t>1</a:t>
            </a:r>
            <a:r>
              <a:rPr lang="fr-FR" sz="2000" dirty="0" smtClean="0">
                <a:latin typeface="Calibri"/>
                <a:cs typeface="Calibri"/>
              </a:rPr>
              <a:t>	Florent Dupont</a:t>
            </a:r>
            <a:r>
              <a:rPr lang="fr-FR" sz="2000" b="1" baseline="30000" dirty="0" smtClean="0">
                <a:latin typeface="Calibri"/>
                <a:cs typeface="Calibri"/>
              </a:rPr>
              <a:t>1</a:t>
            </a:r>
            <a:r>
              <a:rPr lang="fr-FR" sz="2000" dirty="0" smtClean="0">
                <a:latin typeface="Calibri"/>
                <a:cs typeface="Calibri"/>
              </a:rPr>
              <a:t/>
            </a:r>
            <a:br>
              <a:rPr lang="fr-FR" sz="2000" dirty="0" smtClean="0">
                <a:latin typeface="Calibri"/>
                <a:cs typeface="Calibri"/>
              </a:rPr>
            </a:br>
            <a:r>
              <a:rPr lang="fr-FR" sz="2000" dirty="0" smtClean="0">
                <a:latin typeface="Calibri"/>
                <a:cs typeface="Calibri"/>
              </a:rPr>
              <a:t>Patrick Le Callet</a:t>
            </a:r>
            <a:r>
              <a:rPr lang="fr-FR" sz="2000" b="1" baseline="30000" dirty="0" smtClean="0">
                <a:latin typeface="Calibri"/>
                <a:cs typeface="Calibri"/>
              </a:rPr>
              <a:t>2</a:t>
            </a:r>
            <a:r>
              <a:rPr lang="fr-FR" sz="2000" dirty="0">
                <a:latin typeface="Calibri"/>
                <a:cs typeface="Calibri"/>
              </a:rPr>
              <a:t>	</a:t>
            </a:r>
            <a:r>
              <a:rPr lang="fr-FR" sz="2000" dirty="0" smtClean="0">
                <a:latin typeface="Calibri"/>
                <a:cs typeface="Calibri"/>
              </a:rPr>
              <a:t>	Guillaume Lavoué</a:t>
            </a:r>
            <a:r>
              <a:rPr lang="fr-FR" sz="2000" b="1" baseline="30000" dirty="0" smtClean="0">
                <a:latin typeface="Calibri"/>
                <a:cs typeface="Calibri"/>
              </a:rPr>
              <a:t>1</a:t>
            </a:r>
            <a:endParaRPr lang="fr-FR" sz="2000" b="1" baseline="30000" dirty="0">
              <a:latin typeface="Calibri"/>
              <a:cs typeface="Calibri"/>
            </a:endParaRPr>
          </a:p>
        </p:txBody>
      </p:sp>
      <p:pic>
        <p:nvPicPr>
          <p:cNvPr id="3" name="Picture 2" descr="Image result for ls2n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47321"/>
          <a:stretch/>
        </p:blipFill>
        <p:spPr bwMode="auto">
          <a:xfrm>
            <a:off x="3074232" y="89190"/>
            <a:ext cx="2444004" cy="149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56221" y="4223083"/>
            <a:ext cx="4487779" cy="1203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16" y="1684281"/>
            <a:ext cx="15017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18" y="5617302"/>
            <a:ext cx="2651760" cy="87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Image result for ls2n nant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36" y="5657438"/>
            <a:ext cx="1395662" cy="7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5" y="5605066"/>
            <a:ext cx="860840" cy="8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96234" y="1761318"/>
            <a:ext cx="3961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rial Narrow" pitchFamily="34" charset="0"/>
              </a:rPr>
              <a:t>Laboratoire des Sciences du Numérique de Nantes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279" y="4441125"/>
            <a:ext cx="301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9552" y="1769144"/>
            <a:ext cx="301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388198"/>
            <a:ext cx="4485939" cy="13716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1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4"/>
    </mc:Choice>
    <mc:Fallback xmlns="">
      <p:transition spd="slow" advTm="162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4688" y="6144576"/>
            <a:ext cx="1628078" cy="69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/>
          <p:cNvGrpSpPr/>
          <p:nvPr/>
        </p:nvGrpSpPr>
        <p:grpSpPr>
          <a:xfrm>
            <a:off x="1202037" y="1306584"/>
            <a:ext cx="5768340" cy="5075054"/>
            <a:chOff x="1670685" y="1698412"/>
            <a:chExt cx="5768340" cy="507505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685" y="1698412"/>
              <a:ext cx="576834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572272" y="6404134"/>
              <a:ext cx="1685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DSIS </a:t>
              </a:r>
              <a:r>
                <a:rPr lang="fr-FR" dirty="0"/>
                <a:t>sessions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94417" y="1308980"/>
            <a:ext cx="5775960" cy="5072658"/>
            <a:chOff x="1403648" y="1700808"/>
            <a:chExt cx="5775960" cy="507265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700808"/>
              <a:ext cx="577596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419872" y="6404134"/>
              <a:ext cx="2044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ACR-HR sessions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06" y="27244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Exp</a:t>
            </a:r>
            <a:r>
              <a:rPr lang="fr-FR" dirty="0"/>
              <a:t> </a:t>
            </a:r>
            <a:r>
              <a:rPr lang="fr-FR" dirty="0" smtClean="0"/>
              <a:t>1: </a:t>
            </a:r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/>
              <a:t>Opinion </a:t>
            </a:r>
            <a:r>
              <a:rPr lang="fr-FR" dirty="0" smtClean="0"/>
              <a:t>Score (MOS)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7417693" y="3125605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○ MOS of G1</a:t>
            </a:r>
          </a:p>
          <a:p>
            <a:r>
              <a:rPr lang="fr-FR" dirty="0" smtClean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</a:rPr>
              <a:t>● MOS of G2</a:t>
            </a:r>
            <a:endParaRPr lang="fr-FR" dirty="0">
              <a:ln>
                <a:solidFill>
                  <a:srgbClr val="FF9900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7693" y="3772551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>
                <a:solidFill>
                  <a:srgbClr val="0070C0"/>
                </a:solidFill>
              </a:rPr>
              <a:t>G1</a:t>
            </a:r>
            <a:r>
              <a:rPr lang="fr-FR" sz="1400" dirty="0" smtClean="0"/>
              <a:t>: </a:t>
            </a:r>
            <a:r>
              <a:rPr lang="en-US" sz="1400" dirty="0" smtClean="0"/>
              <a:t>did ACR-HR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</a:p>
          <a:p>
            <a:pPr algn="just"/>
            <a:r>
              <a:rPr lang="en-US" sz="1400" dirty="0"/>
              <a:t> </a:t>
            </a:r>
            <a:r>
              <a:rPr lang="en-US" sz="1400" dirty="0" smtClean="0"/>
              <a:t>      then DSIS</a:t>
            </a:r>
          </a:p>
          <a:p>
            <a:pPr algn="just"/>
            <a:r>
              <a:rPr lang="en-US" sz="1400" b="1" dirty="0" smtClean="0">
                <a:solidFill>
                  <a:srgbClr val="FF9900"/>
                </a:solidFill>
              </a:rPr>
              <a:t>G2</a:t>
            </a:r>
            <a:r>
              <a:rPr lang="en-US" sz="1400" dirty="0" smtClean="0"/>
              <a:t>: did DSIS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</a:p>
          <a:p>
            <a:pPr algn="just"/>
            <a:r>
              <a:rPr lang="en-US" sz="1400" dirty="0" smtClean="0"/>
              <a:t>       then ACR-HR</a:t>
            </a:r>
            <a:endParaRPr lang="fr-FR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76199" y="1492531"/>
            <a:ext cx="4810461" cy="406999"/>
            <a:chOff x="1839558" y="1368013"/>
            <a:chExt cx="4810461" cy="406999"/>
          </a:xfrm>
        </p:grpSpPr>
        <p:sp>
          <p:nvSpPr>
            <p:cNvPr id="15" name="Oval 14"/>
            <p:cNvSpPr/>
            <p:nvPr/>
          </p:nvSpPr>
          <p:spPr>
            <a:xfrm>
              <a:off x="1839558" y="1452282"/>
              <a:ext cx="311971" cy="3227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Oval 15"/>
            <p:cNvSpPr/>
            <p:nvPr/>
          </p:nvSpPr>
          <p:spPr>
            <a:xfrm>
              <a:off x="2938631" y="1368013"/>
              <a:ext cx="311971" cy="3227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val 16"/>
            <p:cNvSpPr/>
            <p:nvPr/>
          </p:nvSpPr>
          <p:spPr>
            <a:xfrm>
              <a:off x="4117237" y="1443317"/>
              <a:ext cx="311971" cy="32273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val 17"/>
            <p:cNvSpPr/>
            <p:nvPr/>
          </p:nvSpPr>
          <p:spPr>
            <a:xfrm>
              <a:off x="5184334" y="1421802"/>
              <a:ext cx="311971" cy="3227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val 18"/>
            <p:cNvSpPr/>
            <p:nvPr/>
          </p:nvSpPr>
          <p:spPr>
            <a:xfrm>
              <a:off x="6338048" y="1368013"/>
              <a:ext cx="311971" cy="3227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04169" y="2663319"/>
            <a:ext cx="4930756" cy="858824"/>
            <a:chOff x="2467528" y="2538801"/>
            <a:chExt cx="4930756" cy="858824"/>
          </a:xfrm>
        </p:grpSpPr>
        <p:sp>
          <p:nvSpPr>
            <p:cNvPr id="21" name="Oval 20"/>
            <p:cNvSpPr/>
            <p:nvPr/>
          </p:nvSpPr>
          <p:spPr>
            <a:xfrm>
              <a:off x="2467528" y="2723476"/>
              <a:ext cx="438829" cy="6741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val 21"/>
            <p:cNvSpPr/>
            <p:nvPr/>
          </p:nvSpPr>
          <p:spPr>
            <a:xfrm>
              <a:off x="3574000" y="2538801"/>
              <a:ext cx="438829" cy="6741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val 22"/>
            <p:cNvSpPr/>
            <p:nvPr/>
          </p:nvSpPr>
          <p:spPr>
            <a:xfrm>
              <a:off x="6995313" y="2617692"/>
              <a:ext cx="402971" cy="7584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81274" y="1308227"/>
            <a:ext cx="452202" cy="4888744"/>
            <a:chOff x="881274" y="1308227"/>
            <a:chExt cx="452202" cy="4888744"/>
          </a:xfrm>
        </p:grpSpPr>
        <p:sp>
          <p:nvSpPr>
            <p:cNvPr id="3" name="Rectangle 2"/>
            <p:cNvSpPr/>
            <p:nvPr/>
          </p:nvSpPr>
          <p:spPr>
            <a:xfrm>
              <a:off x="881672" y="1308227"/>
              <a:ext cx="451804" cy="4683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6200000">
              <a:off x="560555" y="1735574"/>
              <a:ext cx="105693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 dirty="0" err="1" smtClean="0">
                  <a:solidFill>
                    <a:srgbClr val="000000"/>
                  </a:solidFill>
                </a:rPr>
                <a:t>Geometric</a:t>
              </a:r>
              <a:r>
                <a:rPr lang="fr-FR" sz="1000" b="1" dirty="0" smtClean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 smtClean="0">
                  <a:solidFill>
                    <a:srgbClr val="000000"/>
                  </a:solidFill>
                </a:rPr>
                <a:t>quantization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535161" y="2811894"/>
              <a:ext cx="111488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 dirty="0" err="1" smtClean="0">
                  <a:solidFill>
                    <a:srgbClr val="000000"/>
                  </a:solidFill>
                </a:rPr>
                <a:t>C</a:t>
              </a:r>
              <a:r>
                <a:rPr lang="fr-FR" sz="1000" b="1" dirty="0" err="1">
                  <a:solidFill>
                    <a:srgbClr val="000000"/>
                  </a:solidFill>
                </a:rPr>
                <a:t>o</a:t>
              </a:r>
              <a:r>
                <a:rPr lang="fr-FR" sz="1000" b="1" dirty="0" err="1" smtClean="0">
                  <a:solidFill>
                    <a:srgbClr val="000000"/>
                  </a:solidFill>
                </a:rPr>
                <a:t>lor</a:t>
              </a:r>
              <a:r>
                <a:rPr lang="fr-FR" sz="1000" b="1" dirty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 smtClean="0">
                  <a:solidFill>
                    <a:srgbClr val="000000"/>
                  </a:solidFill>
                </a:rPr>
                <a:t>quantization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387370" y="3969753"/>
              <a:ext cx="143821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 dirty="0" err="1" smtClean="0">
                  <a:solidFill>
                    <a:srgbClr val="000000"/>
                  </a:solidFill>
                </a:rPr>
                <a:t>Color</a:t>
              </a:r>
              <a:r>
                <a:rPr lang="fr-FR" sz="1000" b="1" dirty="0" smtClean="0">
                  <a:solidFill>
                    <a:srgbClr val="000000"/>
                  </a:solidFill>
                </a:rPr>
                <a:t>-ignorant simplification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6200000">
              <a:off x="226127" y="5113123"/>
              <a:ext cx="175219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 dirty="0" err="1" smtClean="0">
                  <a:solidFill>
                    <a:srgbClr val="000000"/>
                  </a:solidFill>
                </a:rPr>
                <a:t>Color-aware</a:t>
              </a:r>
              <a:r>
                <a:rPr lang="fr-FR" sz="1000" b="1" dirty="0" smtClean="0">
                  <a:solidFill>
                    <a:srgbClr val="000000"/>
                  </a:solidFill>
                </a:rPr>
                <a:t> simplification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0" y="1126156"/>
            <a:ext cx="9145885" cy="5203449"/>
            <a:chOff x="0" y="1126156"/>
            <a:chExt cx="9145885" cy="5203449"/>
          </a:xfrm>
        </p:grpSpPr>
        <p:sp>
          <p:nvSpPr>
            <p:cNvPr id="43" name="Rectangle 42"/>
            <p:cNvSpPr/>
            <p:nvPr/>
          </p:nvSpPr>
          <p:spPr>
            <a:xfrm>
              <a:off x="0" y="1126156"/>
              <a:ext cx="9145885" cy="51846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2212277" y="1174420"/>
              <a:ext cx="4879365" cy="5152476"/>
              <a:chOff x="8447824" y="-252257"/>
              <a:chExt cx="3365080" cy="3553432"/>
            </a:xfrm>
          </p:grpSpPr>
          <p:pic>
            <p:nvPicPr>
              <p:cNvPr id="36" name="Picture 15" descr="F:\paper acm\3D Objects\Ari_QLAB_3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032" b="92627" l="9662" r="8937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90"/>
              <a:stretch/>
            </p:blipFill>
            <p:spPr bwMode="auto">
              <a:xfrm>
                <a:off x="9841229" y="-99250"/>
                <a:ext cx="1971675" cy="3400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F:\paper acm\3D Objects\New folder\Capture.PNG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7FFFF"/>
                  </a:clrFrom>
                  <a:clrTo>
                    <a:srgbClr val="F7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7824" y="-81635"/>
                <a:ext cx="1814513" cy="3314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9249071" y="-252257"/>
                <a:ext cx="22108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solidFill>
                      <a:srgbClr val="000000"/>
                    </a:solidFill>
                  </a:rPr>
                  <a:t>Color</a:t>
                </a:r>
                <a:r>
                  <a:rPr lang="fr-FR" b="1" dirty="0">
                    <a:solidFill>
                      <a:srgbClr val="00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0000"/>
                    </a:solidFill>
                  </a:rPr>
                  <a:t>quantization</a:t>
                </a:r>
                <a:endParaRPr lang="fr-FR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2701289" y="5959910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000000"/>
                  </a:solidFill>
                </a:rPr>
                <a:t>Reference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3320" y="5960273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 smtClean="0">
                  <a:solidFill>
                    <a:srgbClr val="000000"/>
                  </a:solidFill>
                </a:rPr>
                <a:t>Distorted</a:t>
              </a:r>
              <a:r>
                <a:rPr lang="fr-FR" dirty="0" smtClean="0">
                  <a:solidFill>
                    <a:srgbClr val="000000"/>
                  </a:solidFill>
                </a:rPr>
                <a:t> model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11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50"/>
    </mc:Choice>
    <mc:Fallback xmlns="">
      <p:transition spd="slow" advTm="26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420" y="6155473"/>
            <a:ext cx="1628078" cy="69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Accuracy </a:t>
            </a:r>
            <a:r>
              <a:rPr lang="en-US" dirty="0" smtClean="0"/>
              <a:t>and time effort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78421" y="5489301"/>
            <a:ext cx="404188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tx1"/>
                </a:solidFill>
              </a:rPr>
              <a:t>DSIS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slightly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b="1" dirty="0" smtClean="0">
                <a:solidFill>
                  <a:schemeClr val="tx1"/>
                </a:solidFill>
              </a:rPr>
              <a:t>more </a:t>
            </a:r>
            <a:r>
              <a:rPr lang="en-US" sz="2400" b="1" dirty="0">
                <a:solidFill>
                  <a:schemeClr val="tx1"/>
                </a:solidFill>
              </a:rPr>
              <a:t>accurate </a:t>
            </a:r>
            <a:r>
              <a:rPr lang="en-US" sz="2400" dirty="0">
                <a:solidFill>
                  <a:schemeClr val="tx1"/>
                </a:solidFill>
              </a:rPr>
              <a:t>than </a:t>
            </a:r>
            <a:r>
              <a:rPr lang="en-US" sz="2400" dirty="0" smtClean="0">
                <a:solidFill>
                  <a:schemeClr val="tx1"/>
                </a:solidFill>
              </a:rPr>
              <a:t>SAMVIQ.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1564105"/>
            <a:ext cx="9067800" cy="37832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79116" y="5489302"/>
            <a:ext cx="416488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DSIS 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is the </a:t>
            </a:r>
            <a:r>
              <a:rPr lang="en-US" sz="24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most time-efficient 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method.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7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31"/>
    </mc:Choice>
    <mc:Fallback xmlns="">
      <p:transition spd="slow" advTm="8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6" y="3439092"/>
            <a:ext cx="3962400" cy="2829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 &amp; </a:t>
            </a:r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" y="1160476"/>
            <a:ext cx="8229600" cy="499969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b="0" dirty="0" smtClean="0"/>
              <a:t>We </a:t>
            </a:r>
            <a:r>
              <a:rPr lang="en-US" sz="2400" b="0" dirty="0"/>
              <a:t>designed </a:t>
            </a:r>
            <a:r>
              <a:rPr lang="en-US" sz="2400" b="0" dirty="0" smtClean="0"/>
              <a:t>2 </a:t>
            </a:r>
            <a:r>
              <a:rPr lang="en-US" sz="2400" b="0" dirty="0"/>
              <a:t>psycho-visual </a:t>
            </a:r>
            <a:r>
              <a:rPr lang="en-US" sz="2400" b="0" dirty="0" smtClean="0"/>
              <a:t>experiments </a:t>
            </a:r>
            <a:r>
              <a:rPr lang="en-US" sz="2400" b="0" dirty="0"/>
              <a:t>that </a:t>
            </a:r>
            <a:r>
              <a:rPr lang="en-US" sz="2400" b="0" dirty="0" smtClean="0"/>
              <a:t>compares 3 methodologies: ACR-HR, DSIS,  SAMVIQ.</a:t>
            </a:r>
          </a:p>
          <a:p>
            <a:pPr lvl="4" algn="just"/>
            <a:r>
              <a:rPr lang="fr-FR" sz="1800" dirty="0"/>
              <a:t>3D </a:t>
            </a:r>
            <a:r>
              <a:rPr lang="fr-FR" sz="1800" dirty="0" err="1"/>
              <a:t>graphics</a:t>
            </a:r>
            <a:r>
              <a:rPr lang="fr-FR" sz="1800" dirty="0"/>
              <a:t> </a:t>
            </a:r>
            <a:endParaRPr lang="fr-FR" sz="1800" dirty="0" smtClean="0"/>
          </a:p>
          <a:p>
            <a:pPr lvl="4" algn="just"/>
            <a:r>
              <a:rPr lang="fr-FR" sz="1800" dirty="0" smtClean="0"/>
              <a:t>VR </a:t>
            </a:r>
            <a:r>
              <a:rPr lang="fr-FR" sz="1800" dirty="0" err="1" smtClean="0"/>
              <a:t>environment</a:t>
            </a:r>
            <a:endParaRPr lang="fr-FR" sz="1800" dirty="0" smtClean="0"/>
          </a:p>
          <a:p>
            <a:pPr lvl="4" algn="just"/>
            <a:r>
              <a:rPr lang="en-US" sz="1800" dirty="0" smtClean="0"/>
              <a:t>With </a:t>
            </a:r>
            <a:r>
              <a:rPr lang="en-US" sz="1800" dirty="0"/>
              <a:t>and without explicit reference</a:t>
            </a:r>
            <a:endParaRPr lang="fr-FR" sz="1800" dirty="0"/>
          </a:p>
          <a:p>
            <a:pPr lvl="4" algn="just"/>
            <a:endParaRPr lang="fr-FR" sz="1800" dirty="0" smtClean="0"/>
          </a:p>
          <a:p>
            <a:pPr algn="just"/>
            <a:r>
              <a:rPr lang="en-US" sz="2400" dirty="0"/>
              <a:t>The presence of an explicit reference is necessary </a:t>
            </a:r>
            <a:r>
              <a:rPr lang="en-US" sz="2400" b="0" dirty="0"/>
              <a:t>to improve the accuracy and the stability of the method</a:t>
            </a:r>
            <a:r>
              <a:rPr lang="en-US" sz="2400" b="0" dirty="0" smtClean="0"/>
              <a:t>.</a:t>
            </a:r>
          </a:p>
          <a:p>
            <a:pPr algn="just"/>
            <a:endParaRPr lang="en-US" sz="2400" b="0" dirty="0"/>
          </a:p>
          <a:p>
            <a:pPr algn="just"/>
            <a:r>
              <a:rPr lang="en-US" sz="2400" dirty="0"/>
              <a:t>DSIS</a:t>
            </a:r>
            <a:r>
              <a:rPr lang="en-US" sz="2400" b="0" dirty="0"/>
              <a:t> seems to be </a:t>
            </a:r>
            <a:r>
              <a:rPr lang="en-US" sz="2400" dirty="0"/>
              <a:t>the most </a:t>
            </a:r>
            <a:r>
              <a:rPr lang="en-US" sz="2400" dirty="0" smtClean="0"/>
              <a:t>suitable 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b="0" dirty="0" smtClean="0"/>
              <a:t>method</a:t>
            </a:r>
            <a:r>
              <a:rPr lang="en-US" sz="2400" dirty="0" smtClean="0"/>
              <a:t> </a:t>
            </a:r>
            <a:r>
              <a:rPr lang="en-US" sz="2400" b="0" dirty="0"/>
              <a:t>to assess the 3D graphics quality.</a:t>
            </a:r>
          </a:p>
          <a:p>
            <a:pPr marL="0" indent="0" algn="just">
              <a:buNone/>
            </a:pPr>
            <a:endParaRPr lang="fr-FR" sz="1900" b="0" dirty="0"/>
          </a:p>
          <a:p>
            <a:pPr algn="just"/>
            <a:r>
              <a:rPr lang="en-US" sz="2400" b="0" dirty="0"/>
              <a:t>Recommended number of observers </a:t>
            </a:r>
            <a:endParaRPr lang="en-US" sz="2400" b="0" dirty="0" smtClean="0"/>
          </a:p>
          <a:p>
            <a:pPr marL="0" indent="0" algn="just">
              <a:buNone/>
            </a:pPr>
            <a:r>
              <a:rPr lang="en-US" sz="2400" b="0" dirty="0"/>
              <a:t> </a:t>
            </a:r>
            <a:r>
              <a:rPr lang="en-US" sz="2400" b="0" dirty="0" smtClean="0"/>
              <a:t>     for </a:t>
            </a:r>
            <a:r>
              <a:rPr lang="en-US" sz="2400" b="0" dirty="0"/>
              <a:t>the DSIS method: </a:t>
            </a:r>
            <a:r>
              <a:rPr lang="en-US" sz="2400" dirty="0"/>
              <a:t>24 subjects.</a:t>
            </a:r>
          </a:p>
          <a:p>
            <a:pPr marL="1017588" lvl="4" indent="0" algn="just">
              <a:buNone/>
            </a:pPr>
            <a:endParaRPr lang="fr-FR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2663" y="6268453"/>
            <a:ext cx="1552074" cy="58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7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4"/>
    </mc:Choice>
    <mc:Fallback xmlns="">
      <p:transition spd="slow" advTm="654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6803" y="4320386"/>
            <a:ext cx="7084614" cy="171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next?</a:t>
            </a: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21" y="1184993"/>
            <a:ext cx="8229600" cy="34915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dirty="0">
                <a:solidFill>
                  <a:schemeClr val="accent1"/>
                </a:solidFill>
              </a:rPr>
              <a:t>This study makes the first step toward standardizing a methodology for assessing the quality of 3D </a:t>
            </a:r>
            <a:r>
              <a:rPr lang="en-US" dirty="0" smtClean="0">
                <a:solidFill>
                  <a:schemeClr val="accent1"/>
                </a:solidFill>
              </a:rPr>
              <a:t>graphics in VR.</a:t>
            </a:r>
            <a:endParaRPr lang="en-US" sz="2000" b="0" dirty="0" smtClean="0"/>
          </a:p>
          <a:p>
            <a:pPr lvl="2" algn="just">
              <a:spcBef>
                <a:spcPts val="1800"/>
              </a:spcBef>
            </a:pPr>
            <a:r>
              <a:rPr lang="en-US" b="0" dirty="0" smtClean="0"/>
              <a:t>Evaluating </a:t>
            </a:r>
            <a:r>
              <a:rPr lang="en-US" b="0" dirty="0"/>
              <a:t>the </a:t>
            </a:r>
            <a:r>
              <a:rPr lang="en-US" b="0" dirty="0" smtClean="0"/>
              <a:t>impact of </a:t>
            </a:r>
            <a:r>
              <a:rPr lang="en-US" b="0" dirty="0"/>
              <a:t>the display devices (2D screen, VR/MR headset) on the </a:t>
            </a:r>
            <a:r>
              <a:rPr lang="en-US" b="0" dirty="0" smtClean="0"/>
              <a:t>perceived </a:t>
            </a:r>
            <a:r>
              <a:rPr lang="fr-FR" b="0" dirty="0" err="1" smtClean="0"/>
              <a:t>quality</a:t>
            </a:r>
            <a:r>
              <a:rPr lang="fr-FR" b="0" dirty="0" smtClean="0"/>
              <a:t> </a:t>
            </a:r>
            <a:r>
              <a:rPr lang="fr-FR" b="0" dirty="0"/>
              <a:t>of 3D </a:t>
            </a:r>
            <a:r>
              <a:rPr lang="fr-FR" b="0" dirty="0" err="1"/>
              <a:t>graphics</a:t>
            </a:r>
            <a:r>
              <a:rPr lang="fr-FR" b="0" dirty="0" smtClean="0"/>
              <a:t>.</a:t>
            </a: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58" b="14687"/>
          <a:stretch/>
        </p:blipFill>
        <p:spPr bwMode="auto">
          <a:xfrm>
            <a:off x="5716081" y="4555397"/>
            <a:ext cx="2618135" cy="10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40819" y="6488668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Microsoft HoloLens </a:t>
            </a:r>
            <a:endParaRPr lang="fr-FR" dirty="0"/>
          </a:p>
        </p:txBody>
      </p:sp>
      <p:sp>
        <p:nvSpPr>
          <p:cNvPr id="9" name="CustomShape 5"/>
          <p:cNvSpPr/>
          <p:nvPr/>
        </p:nvSpPr>
        <p:spPr>
          <a:xfrm>
            <a:off x="3491640" y="5682611"/>
            <a:ext cx="243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latin typeface="Calibri"/>
              </a:rPr>
              <a:t>HTC Vive Pro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1506" name="Picture 2" descr="Image result for htc vive pr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32" y="4040812"/>
            <a:ext cx="2006479" cy="20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stomShape 5"/>
          <p:cNvSpPr/>
          <p:nvPr/>
        </p:nvSpPr>
        <p:spPr>
          <a:xfrm>
            <a:off x="6092239" y="5599198"/>
            <a:ext cx="243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latin typeface="Calibri"/>
              </a:rPr>
              <a:t>Microsoft HoloLens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1508" name="Picture 4" descr="Image result for huGE 2d scree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2" y="4333478"/>
            <a:ext cx="2173867" cy="1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5"/>
          <p:cNvSpPr/>
          <p:nvPr/>
        </p:nvSpPr>
        <p:spPr>
          <a:xfrm>
            <a:off x="1321859" y="5651688"/>
            <a:ext cx="243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 smtClean="0">
                <a:solidFill>
                  <a:srgbClr val="000000"/>
                </a:solidFill>
                <a:latin typeface="Calibri"/>
              </a:rPr>
              <a:t>Screen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663" y="6268453"/>
            <a:ext cx="1552074" cy="58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5"/>
    </mc:Choice>
    <mc:Fallback xmlns="">
      <p:transition spd="slow" advTm="2611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8758" y="6160168"/>
            <a:ext cx="1540042" cy="697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I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947"/>
            <a:ext cx="9144000" cy="20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Thank you for your attention</a:t>
            </a:r>
            <a:r>
              <a:rPr lang="en-US" sz="3200" dirty="0" smtClean="0"/>
              <a:t>.</a:t>
            </a: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4" y="3118586"/>
            <a:ext cx="9059936" cy="32581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800" b="0" dirty="0" smtClean="0"/>
              <a:t>This work was supported by </a:t>
            </a:r>
            <a:r>
              <a:rPr lang="en-US" sz="1800" b="1" dirty="0" smtClean="0"/>
              <a:t>French National Research Agency</a:t>
            </a:r>
            <a:r>
              <a:rPr lang="en-US" sz="1800" b="0" dirty="0" smtClean="0"/>
              <a:t> as part of </a:t>
            </a:r>
            <a:r>
              <a:rPr lang="en-US" sz="1800" b="1" dirty="0" smtClean="0"/>
              <a:t>ANR-</a:t>
            </a:r>
            <a:r>
              <a:rPr lang="en-US" sz="1800" b="1" dirty="0" err="1" smtClean="0"/>
              <a:t>PISCo</a:t>
            </a:r>
            <a:r>
              <a:rPr lang="en-US" sz="1800" b="1" dirty="0" smtClean="0"/>
              <a:t> project </a:t>
            </a:r>
            <a:r>
              <a:rPr lang="en-US" sz="1800" b="0" dirty="0" smtClean="0"/>
              <a:t>(ANR-17-CE33-0005). </a:t>
            </a:r>
            <a:r>
              <a:rPr lang="en-US" sz="1800" dirty="0" smtClean="0">
                <a:hlinkClick r:id="rId4"/>
              </a:rPr>
              <a:t>https://projet.liris.cnrs.fr/pisco/</a:t>
            </a:r>
            <a:endParaRPr lang="en-US" sz="1800" b="0" dirty="0" smtClean="0"/>
          </a:p>
          <a:p>
            <a:pPr marL="190500" lvl="1" indent="0" algn="just">
              <a:buNone/>
            </a:pPr>
            <a:endParaRPr lang="fr-FR" sz="1600" dirty="0"/>
          </a:p>
          <a:p>
            <a:pPr algn="just"/>
            <a:r>
              <a:rPr lang="fr-FR" sz="1800" b="0" dirty="0" err="1"/>
              <a:t>Yana</a:t>
            </a:r>
            <a:r>
              <a:rPr lang="fr-FR" sz="1800" b="0" dirty="0"/>
              <a:t> </a:t>
            </a:r>
            <a:r>
              <a:rPr lang="fr-FR" sz="1800" b="0" dirty="0" err="1"/>
              <a:t>Nehmé</a:t>
            </a:r>
            <a:r>
              <a:rPr lang="fr-FR" sz="1800" b="0" dirty="0"/>
              <a:t>, Jean-Philippe Farrugia, Florent Dupont, Patrick </a:t>
            </a:r>
            <a:r>
              <a:rPr lang="fr-FR" sz="1800" b="0" dirty="0" err="1"/>
              <a:t>LeCallet</a:t>
            </a:r>
            <a:r>
              <a:rPr lang="fr-FR" sz="1800" b="0" dirty="0"/>
              <a:t>, and Guillaume </a:t>
            </a:r>
            <a:r>
              <a:rPr lang="fr-FR" sz="1800" b="0" dirty="0" err="1"/>
              <a:t>Lavoué</a:t>
            </a:r>
            <a:r>
              <a:rPr lang="fr-FR" sz="1800" b="0" dirty="0"/>
              <a:t>. 2019. </a:t>
            </a:r>
            <a:r>
              <a:rPr lang="fr-FR" sz="1800" b="0" dirty="0" err="1"/>
              <a:t>Comparison</a:t>
            </a:r>
            <a:r>
              <a:rPr lang="fr-FR" sz="1800" b="0" dirty="0"/>
              <a:t> of subjective </a:t>
            </a:r>
            <a:r>
              <a:rPr lang="fr-FR" sz="1800" b="0" dirty="0" err="1"/>
              <a:t>methods</a:t>
            </a:r>
            <a:r>
              <a:rPr lang="fr-FR" sz="1800" b="0" dirty="0"/>
              <a:t>, </a:t>
            </a:r>
            <a:r>
              <a:rPr lang="fr-FR" sz="1800" b="0" dirty="0" err="1"/>
              <a:t>with</a:t>
            </a:r>
            <a:r>
              <a:rPr lang="fr-FR" sz="1800" b="0" dirty="0"/>
              <a:t> and </a:t>
            </a:r>
            <a:r>
              <a:rPr lang="fr-FR" sz="1800" b="0" dirty="0" err="1"/>
              <a:t>without</a:t>
            </a:r>
            <a:r>
              <a:rPr lang="fr-FR" sz="1800" b="0" dirty="0"/>
              <a:t> explicit </a:t>
            </a:r>
            <a:r>
              <a:rPr lang="fr-FR" sz="1800" b="0" dirty="0" err="1"/>
              <a:t>reference</a:t>
            </a:r>
            <a:r>
              <a:rPr lang="fr-FR" sz="1800" b="0" dirty="0"/>
              <a:t>, for </a:t>
            </a:r>
            <a:r>
              <a:rPr lang="fr-FR" sz="1800" b="0" dirty="0" err="1"/>
              <a:t>quality</a:t>
            </a:r>
            <a:r>
              <a:rPr lang="fr-FR" sz="1800" b="0" dirty="0"/>
              <a:t> </a:t>
            </a:r>
            <a:r>
              <a:rPr lang="fr-FR" sz="1800" b="0" dirty="0" err="1"/>
              <a:t>assessment</a:t>
            </a:r>
            <a:r>
              <a:rPr lang="fr-FR" sz="1800" b="0" dirty="0"/>
              <a:t> of 3D </a:t>
            </a:r>
            <a:r>
              <a:rPr lang="fr-FR" sz="1800" b="0" dirty="0" err="1"/>
              <a:t>graphics</a:t>
            </a:r>
            <a:r>
              <a:rPr lang="fr-FR" sz="1800" b="0" dirty="0"/>
              <a:t>. In ACM Symposium on </a:t>
            </a:r>
            <a:r>
              <a:rPr lang="fr-FR" sz="1800" b="0" dirty="0" err="1"/>
              <a:t>Applied</a:t>
            </a:r>
            <a:r>
              <a:rPr lang="fr-FR" sz="1800" b="0" dirty="0"/>
              <a:t> Perception 2019 (SAP '19). </a:t>
            </a:r>
            <a:r>
              <a:rPr lang="fr-FR" sz="1800" b="0" dirty="0" smtClean="0">
                <a:hlinkClick r:id="rId5"/>
              </a:rPr>
              <a:t>https</a:t>
            </a:r>
            <a:r>
              <a:rPr lang="fr-FR" sz="1800" b="0" dirty="0">
                <a:hlinkClick r:id="rId5"/>
              </a:rPr>
              <a:t>://</a:t>
            </a:r>
            <a:r>
              <a:rPr lang="fr-FR" sz="1800" b="0" dirty="0" smtClean="0">
                <a:hlinkClick r:id="rId5"/>
              </a:rPr>
              <a:t>doi.org/10.1145/3343036.3352493</a:t>
            </a:r>
            <a:endParaRPr lang="fr-FR" sz="1800" b="0" dirty="0" smtClean="0"/>
          </a:p>
          <a:p>
            <a:pPr marL="0" indent="0" algn="just">
              <a:buNone/>
            </a:pPr>
            <a:endParaRPr lang="fr-FR" sz="1800" b="0" dirty="0"/>
          </a:p>
          <a:p>
            <a:pPr algn="just"/>
            <a:r>
              <a:rPr lang="en-US" sz="1800" b="0" dirty="0"/>
              <a:t>Yana </a:t>
            </a:r>
            <a:r>
              <a:rPr lang="en-US" sz="1800" b="0" dirty="0" err="1"/>
              <a:t>Nehmé</a:t>
            </a:r>
            <a:r>
              <a:rPr lang="en-US" sz="1800" b="0" dirty="0"/>
              <a:t>, Jean-Philippe </a:t>
            </a:r>
            <a:r>
              <a:rPr lang="en-US" sz="1800" b="0" dirty="0" err="1"/>
              <a:t>Farrugia</a:t>
            </a:r>
            <a:r>
              <a:rPr lang="en-US" sz="1800" b="0" dirty="0"/>
              <a:t>, </a:t>
            </a:r>
            <a:r>
              <a:rPr lang="en-US" sz="1800" b="0" dirty="0" err="1"/>
              <a:t>Florent</a:t>
            </a:r>
            <a:r>
              <a:rPr lang="en-US" sz="1800" b="0" dirty="0"/>
              <a:t> </a:t>
            </a:r>
            <a:r>
              <a:rPr lang="en-US" sz="1800" b="0" dirty="0" err="1"/>
              <a:t>Dupont</a:t>
            </a:r>
            <a:r>
              <a:rPr lang="en-US" sz="1800" b="0" dirty="0"/>
              <a:t>, Patrick </a:t>
            </a:r>
            <a:r>
              <a:rPr lang="en-US" sz="1800" b="0" dirty="0" err="1"/>
              <a:t>LeCallet</a:t>
            </a:r>
            <a:r>
              <a:rPr lang="en-US" sz="1800" b="0" dirty="0"/>
              <a:t>, and Guillaume </a:t>
            </a:r>
            <a:r>
              <a:rPr lang="en-US" sz="1800" b="0" dirty="0" err="1"/>
              <a:t>Lavoué</a:t>
            </a:r>
            <a:r>
              <a:rPr lang="en-US" sz="1800" b="0" dirty="0"/>
              <a:t>. </a:t>
            </a:r>
            <a:r>
              <a:rPr lang="en-US" sz="1800" b="0" dirty="0" smtClean="0"/>
              <a:t>2020. </a:t>
            </a:r>
            <a:r>
              <a:rPr lang="en-US" sz="1800" b="0" dirty="0"/>
              <a:t>Comparison of Subjective Methods for Quality Assessment of 3DGraphics in Virtual Reality. In ACM Transactions on Applied Perception </a:t>
            </a:r>
            <a:r>
              <a:rPr lang="en-US" sz="1800" b="0" dirty="0" smtClean="0"/>
              <a:t> (TAP  ‘20). 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8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"/>
    </mc:Choice>
    <mc:Fallback xmlns="">
      <p:transition spd="slow" advTm="342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Bibliography</a:t>
            </a: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0791" y="1494322"/>
            <a:ext cx="9312443" cy="4268804"/>
          </a:xfrm>
        </p:spPr>
        <p:txBody>
          <a:bodyPr>
            <a:normAutofit/>
          </a:bodyPr>
          <a:lstStyle/>
          <a:p>
            <a:pPr marL="190500" lvl="1" indent="0" algn="just">
              <a:buNone/>
            </a:pPr>
            <a:endParaRPr lang="fr-FR" sz="1600" dirty="0"/>
          </a:p>
          <a:p>
            <a:pPr lvl="2" algn="just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[ITU BT.500-13]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ITU-R BT.500-13. 2012. Methodology for the subjective assessment of the quality of television pictures BT Series Broadcasting service. International Telecommunication Union.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 algn="just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fr-FR" sz="16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Péchard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et al. 2008]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Stéphane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Péchard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Romuald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Pépion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Patrick Le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Callet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2008.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Suitable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methodology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in subjective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video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paradigm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International Workshop on Image Media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Applications, IMQA2008.</a:t>
            </a:r>
          </a:p>
          <a:p>
            <a:pPr lvl="2" algn="just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fr-FR" sz="16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Mantiuck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et al. 2012]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Rafał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K.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Mantiuk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Anna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Tomaszewska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Radosław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Mantiuk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2012.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Comparison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of Four Subjective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Methods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for Image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Quality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Computer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Graphics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Forum 31, 8, 2478–2491.</a:t>
            </a:r>
          </a:p>
          <a:p>
            <a:pPr lvl="2" algn="just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fr-FR" sz="16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Singala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et al. 2018]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Ashutosh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Singla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Werner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Robitza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and Alexander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Raake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2018. Comparison of Subjective Quality Evaluation Methods for Omnidirectional Videos with DSIS and Modified ACR. Electronic Imaging 2018, 14.</a:t>
            </a:r>
            <a:endParaRPr lang="fr-FR" sz="1800" dirty="0" smtClean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88758" y="6160168"/>
            <a:ext cx="1540042" cy="697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"/>
    </mc:Choice>
    <mc:Fallback xmlns="">
      <p:transition spd="slow" advTm="34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/>
                <a:cs typeface="Calibri"/>
              </a:rPr>
              <a:t>Introduction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7782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27CF5C-9936-2F49-8D30-CDB8333F22C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1019" y="5327345"/>
            <a:ext cx="9043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3" indent="-285750" algn="just">
              <a:buFont typeface="Wingdings" pitchFamily="2" charset="2"/>
              <a:buChar char="§"/>
            </a:pPr>
            <a:r>
              <a:rPr lang="en-US" dirty="0" smtClean="0"/>
              <a:t>Evaluating the visual quality </a:t>
            </a:r>
            <a:r>
              <a:rPr lang="en-US" dirty="0"/>
              <a:t>is </a:t>
            </a:r>
            <a:r>
              <a:rPr lang="en-US" dirty="0" smtClean="0"/>
              <a:t>the most convenient </a:t>
            </a:r>
            <a:r>
              <a:rPr lang="en-US" dirty="0"/>
              <a:t>way to </a:t>
            </a:r>
            <a:r>
              <a:rPr lang="en-US" dirty="0" smtClean="0"/>
              <a:t>drive </a:t>
            </a:r>
            <a:r>
              <a:rPr lang="en-US" dirty="0"/>
              <a:t>these processing operations.</a:t>
            </a:r>
            <a:endParaRPr lang="en-US" dirty="0" smtClean="0"/>
          </a:p>
          <a:p>
            <a:pPr marL="285750" lvl="3" indent="-285750" algn="just">
              <a:buFont typeface="Wingdings" pitchFamily="2" charset="2"/>
              <a:buChar char="§"/>
            </a:pPr>
            <a:r>
              <a:rPr lang="en-US" dirty="0" smtClean="0"/>
              <a:t>To </a:t>
            </a:r>
            <a:r>
              <a:rPr lang="en-US" dirty="0"/>
              <a:t>evaluate the visual </a:t>
            </a:r>
            <a:r>
              <a:rPr lang="en-US" dirty="0" smtClean="0"/>
              <a:t>quality, we resort </a:t>
            </a:r>
            <a:r>
              <a:rPr lang="en-US" dirty="0"/>
              <a:t>to </a:t>
            </a:r>
            <a:r>
              <a:rPr lang="en-US" b="1" u="sng" dirty="0"/>
              <a:t>subjective quality assessment </a:t>
            </a:r>
            <a:r>
              <a:rPr lang="en-US" b="1" u="sng" dirty="0" smtClean="0"/>
              <a:t>tests</a:t>
            </a:r>
            <a:r>
              <a:rPr lang="en-US" b="1" dirty="0" smtClean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50314" y="2596535"/>
            <a:ext cx="3038475" cy="2129349"/>
            <a:chOff x="-150314" y="2719469"/>
            <a:chExt cx="3038475" cy="2129349"/>
          </a:xfrm>
        </p:grpSpPr>
        <p:pic>
          <p:nvPicPr>
            <p:cNvPr id="15" name="Picture 5" descr="F:\paper acm\3D Objects\New folder\Capture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314" y="2719469"/>
              <a:ext cx="30384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stomShape 5"/>
            <p:cNvSpPr/>
            <p:nvPr/>
          </p:nvSpPr>
          <p:spPr>
            <a:xfrm>
              <a:off x="149963" y="4484138"/>
              <a:ext cx="24379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1" strike="noStrike" spc="-1" dirty="0" smtClean="0">
                  <a:solidFill>
                    <a:srgbClr val="000000"/>
                  </a:solidFill>
                  <a:latin typeface="Calibri"/>
                </a:rPr>
                <a:t>Reference model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57146" y="2385946"/>
            <a:ext cx="2914650" cy="2339938"/>
            <a:chOff x="3557146" y="2508880"/>
            <a:chExt cx="2914650" cy="2339938"/>
          </a:xfrm>
        </p:grpSpPr>
        <p:pic>
          <p:nvPicPr>
            <p:cNvPr id="16" name="Picture 8" descr="F:\paper acm\3D Objects\Cam_SMesh_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45" b="89813" l="2778" r="95261">
                          <a14:foregroundMark x1="65850" y1="65281" x2="63562" y2="66944"/>
                          <a14:foregroundMark x1="16830" y1="54470" x2="16013" y2="55301"/>
                          <a14:foregroundMark x1="21405" y1="54470" x2="20752" y2="56133"/>
                          <a14:foregroundMark x1="11765" y1="49688" x2="11438" y2="50104"/>
                          <a14:backgroundMark x1="17484" y1="56965" x2="13725" y2="538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146" y="2508880"/>
              <a:ext cx="2914650" cy="229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stomShape 5"/>
            <p:cNvSpPr/>
            <p:nvPr/>
          </p:nvSpPr>
          <p:spPr>
            <a:xfrm>
              <a:off x="3894210" y="4484138"/>
              <a:ext cx="24379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1" strike="noStrike" spc="-1" dirty="0" smtClean="0">
                  <a:solidFill>
                    <a:srgbClr val="000000"/>
                  </a:solidFill>
                  <a:latin typeface="Calibri"/>
                </a:rPr>
                <a:t>Simplification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3637" y="2456039"/>
            <a:ext cx="2900363" cy="2269845"/>
            <a:chOff x="6243637" y="2578973"/>
            <a:chExt cx="2900363" cy="2269845"/>
          </a:xfrm>
        </p:grpSpPr>
        <p:pic>
          <p:nvPicPr>
            <p:cNvPr id="17" name="Picture 7" descr="F:\paper acm\3D Objects\Cam_QLab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20" b="89888" l="2956" r="95074">
                          <a14:foregroundMark x1="30378" y1="21348" x2="29557" y2="19775"/>
                          <a14:foregroundMark x1="31856" y1="19775" x2="31527" y2="18427"/>
                          <a14:foregroundMark x1="33169" y1="17978" x2="32512" y2="17303"/>
                          <a14:foregroundMark x1="34483" y1="16629" x2="34319" y2="15281"/>
                          <a14:foregroundMark x1="36453" y1="15056" x2="35796" y2="13483"/>
                          <a14:foregroundMark x1="38095" y1="14157" x2="37438" y2="11910"/>
                          <a14:foregroundMark x1="39901" y1="13258" x2="39409" y2="10787"/>
                          <a14:foregroundMark x1="41379" y1="12809" x2="40558" y2="9888"/>
                          <a14:foregroundMark x1="42857" y1="11910" x2="42693" y2="10112"/>
                          <a14:foregroundMark x1="44828" y1="11685" x2="44335" y2="10112"/>
                          <a14:foregroundMark x1="46634" y1="11236" x2="46305" y2="9213"/>
                          <a14:foregroundMark x1="48440" y1="11236" x2="48112" y2="8764"/>
                          <a14:foregroundMark x1="51232" y1="11910" x2="50739" y2="9888"/>
                          <a14:foregroundMark x1="53202" y1="12135" x2="52874" y2="10337"/>
                          <a14:foregroundMark x1="55008" y1="12584" x2="54844" y2="10787"/>
                          <a14:foregroundMark x1="55665" y1="12584" x2="56486" y2="11236"/>
                          <a14:foregroundMark x1="57635" y1="13933" x2="58128" y2="12135"/>
                          <a14:foregroundMark x1="59278" y1="14382" x2="59442" y2="12584"/>
                          <a14:foregroundMark x1="60263" y1="14607" x2="61248" y2="13708"/>
                          <a14:foregroundMark x1="61905" y1="15955" x2="62562" y2="15056"/>
                          <a14:foregroundMark x1="63547" y1="17079" x2="64532" y2="15281"/>
                          <a14:foregroundMark x1="64532" y1="17978" x2="65517" y2="17079"/>
                          <a14:foregroundMark x1="66667" y1="19326" x2="66831" y2="18652"/>
                          <a14:foregroundMark x1="67980" y1="20225" x2="68309" y2="18876"/>
                          <a14:foregroundMark x1="68966" y1="21348" x2="69130" y2="20449"/>
                          <a14:foregroundMark x1="69951" y1="22022" x2="71429" y2="22921"/>
                          <a14:foregroundMark x1="73399" y1="24719" x2="72742" y2="25393"/>
                          <a14:foregroundMark x1="72414" y1="24719" x2="72414" y2="23820"/>
                          <a14:foregroundMark x1="74384" y1="26517" x2="74220" y2="25618"/>
                          <a14:foregroundMark x1="75205" y1="27865" x2="75041" y2="26292"/>
                          <a14:foregroundMark x1="76026" y1="28989" x2="76026" y2="27416"/>
                          <a14:foregroundMark x1="77997" y1="30112" x2="77833" y2="28764"/>
                          <a14:foregroundMark x1="83415" y1="36404" x2="83251" y2="35730"/>
                          <a14:foregroundMark x1="84729" y1="37978" x2="84565" y2="37079"/>
                          <a14:foregroundMark x1="84729" y1="37079" x2="84401" y2="36404"/>
                          <a14:foregroundMark x1="86864" y1="41348" x2="87028" y2="40225"/>
                          <a14:foregroundMark x1="87849" y1="42697" x2="87849" y2="41348"/>
                          <a14:foregroundMark x1="89163" y1="44719" x2="89163" y2="43820"/>
                          <a14:foregroundMark x1="25780" y1="55056" x2="25780" y2="56404"/>
                          <a14:foregroundMark x1="24795" y1="55281" x2="24466" y2="56180"/>
                          <a14:foregroundMark x1="23974" y1="55506" x2="22167" y2="55955"/>
                          <a14:foregroundMark x1="21675" y1="55955" x2="19048" y2="55506"/>
                          <a14:foregroundMark x1="18719" y1="54607" x2="18391" y2="55955"/>
                          <a14:foregroundMark x1="17898" y1="54382" x2="16585" y2="55056"/>
                          <a14:foregroundMark x1="16913" y1="53933" x2="15435" y2="52584"/>
                          <a14:foregroundMark x1="15107" y1="52360" x2="13300" y2="50787"/>
                          <a14:foregroundMark x1="11658" y1="48539" x2="11002" y2="48539"/>
                          <a14:foregroundMark x1="12151" y1="49213" x2="11987" y2="50112"/>
                          <a14:foregroundMark x1="14943" y1="51236" x2="13957" y2="52360"/>
                          <a14:foregroundMark x1="15764" y1="51236" x2="15107" y2="53258"/>
                          <a14:backgroundMark x1="41051" y1="8989" x2="41379" y2="10337"/>
                          <a14:backgroundMark x1="39409" y1="8539" x2="39901" y2="10337"/>
                          <a14:backgroundMark x1="40066" y1="8315" x2="39901" y2="11011"/>
                          <a14:backgroundMark x1="43842" y1="8764" x2="43678" y2="10337"/>
                          <a14:backgroundMark x1="45320" y1="7865" x2="45320" y2="9663"/>
                          <a14:backgroundMark x1="46962" y1="7865" x2="46962" y2="9213"/>
                          <a14:backgroundMark x1="28243" y1="19326" x2="28900" y2="21124"/>
                          <a14:backgroundMark x1="27750" y1="21573" x2="27258" y2="23146"/>
                          <a14:backgroundMark x1="11658" y1="51910" x2="12479" y2="5056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637" y="2578973"/>
              <a:ext cx="2900363" cy="2119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stomShape 5"/>
            <p:cNvSpPr/>
            <p:nvPr/>
          </p:nvSpPr>
          <p:spPr>
            <a:xfrm>
              <a:off x="6706080" y="4484138"/>
              <a:ext cx="24379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1" strike="noStrike" spc="-1" dirty="0" smtClean="0">
                  <a:solidFill>
                    <a:srgbClr val="000000"/>
                  </a:solidFill>
                  <a:latin typeface="Calibri"/>
                </a:rPr>
                <a:t>Quantization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pic>
        <p:nvPicPr>
          <p:cNvPr id="11" name="Picture 2" descr="Image result for ls2n log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47321"/>
          <a:stretch/>
        </p:blipFill>
        <p:spPr bwMode="auto">
          <a:xfrm>
            <a:off x="1694860" y="6255342"/>
            <a:ext cx="1116913" cy="68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020" y="1396206"/>
            <a:ext cx="8952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Complex 3 scenes are visualized </a:t>
            </a:r>
            <a:r>
              <a:rPr lang="en-US" dirty="0"/>
              <a:t>on </a:t>
            </a:r>
            <a:r>
              <a:rPr lang="en-US" dirty="0" smtClean="0"/>
              <a:t>HMD, smartphones, via </a:t>
            </a:r>
            <a:r>
              <a:rPr lang="en-US" dirty="0"/>
              <a:t>the </a:t>
            </a:r>
            <a:r>
              <a:rPr lang="en-US" dirty="0" smtClean="0"/>
              <a:t>network ...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dirty="0" smtClean="0"/>
              <a:t>To</a:t>
            </a:r>
            <a:r>
              <a:rPr lang="fr-FR" dirty="0"/>
              <a:t> </a:t>
            </a:r>
            <a:r>
              <a:rPr lang="en-US" dirty="0" smtClean="0"/>
              <a:t>avoid </a:t>
            </a:r>
            <a:r>
              <a:rPr lang="en-US" dirty="0"/>
              <a:t>latency or rendering issues, there is a </a:t>
            </a:r>
            <a:r>
              <a:rPr lang="en-US" dirty="0">
                <a:solidFill>
                  <a:srgbClr val="FF0000"/>
                </a:solidFill>
              </a:rPr>
              <a:t>critical need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compress and simplify these 3D </a:t>
            </a:r>
            <a:r>
              <a:rPr lang="en-US" dirty="0"/>
              <a:t>models</a:t>
            </a:r>
            <a:r>
              <a:rPr lang="en-US" dirty="0" smtClean="0"/>
              <a:t>. </a:t>
            </a:r>
            <a:endParaRPr lang="en-US" dirty="0"/>
          </a:p>
          <a:p>
            <a:pPr algn="just"/>
            <a:endParaRPr lang="fr-FR" dirty="0"/>
          </a:p>
        </p:txBody>
      </p:sp>
      <p:grpSp>
        <p:nvGrpSpPr>
          <p:cNvPr id="28" name="Group 27"/>
          <p:cNvGrpSpPr/>
          <p:nvPr/>
        </p:nvGrpSpPr>
        <p:grpSpPr>
          <a:xfrm>
            <a:off x="5113171" y="4725883"/>
            <a:ext cx="2957814" cy="530342"/>
            <a:chOff x="5113171" y="4725883"/>
            <a:chExt cx="2957814" cy="530342"/>
          </a:xfrm>
        </p:grpSpPr>
        <p:sp>
          <p:nvSpPr>
            <p:cNvPr id="9" name="Rectangle 8"/>
            <p:cNvSpPr/>
            <p:nvPr/>
          </p:nvSpPr>
          <p:spPr>
            <a:xfrm>
              <a:off x="5129154" y="4886893"/>
              <a:ext cx="29418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lvl="3" algn="just"/>
              <a:r>
                <a:rPr lang="en-US" b="1" dirty="0">
                  <a:solidFill>
                    <a:srgbClr val="FF0000"/>
                  </a:solidFill>
                </a:rPr>
                <a:t>impact </a:t>
              </a:r>
              <a:r>
                <a:rPr lang="en-US" b="1" dirty="0" smtClean="0">
                  <a:solidFill>
                    <a:srgbClr val="FF0000"/>
                  </a:solidFill>
                </a:rPr>
                <a:t>the visual quality!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urved Connector 11"/>
            <p:cNvCxnSpPr>
              <a:stCxn id="21" idx="2"/>
              <a:endCxn id="9" idx="0"/>
            </p:cNvCxnSpPr>
            <p:nvPr/>
          </p:nvCxnSpPr>
          <p:spPr>
            <a:xfrm rot="16200000" flipH="1">
              <a:off x="5776116" y="4062938"/>
              <a:ext cx="161009" cy="1486900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22" idx="2"/>
              <a:endCxn id="9" idx="0"/>
            </p:cNvCxnSpPr>
            <p:nvPr/>
          </p:nvCxnSpPr>
          <p:spPr>
            <a:xfrm rot="5400000">
              <a:off x="7182051" y="4143903"/>
              <a:ext cx="161009" cy="132497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53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92"/>
    </mc:Choice>
    <mc:Fallback xmlns="">
      <p:transition spd="slow" advTm="6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Subjective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assessment</a:t>
            </a:r>
            <a:r>
              <a:rPr lang="fr-FR" dirty="0"/>
              <a:t>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81" y="1251017"/>
            <a:ext cx="8799988" cy="270703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A </a:t>
            </a:r>
            <a:r>
              <a:rPr lang="en-US" dirty="0"/>
              <a:t>group of human subjects </a:t>
            </a:r>
            <a:r>
              <a:rPr lang="en-US" dirty="0" smtClean="0"/>
              <a:t>rates </a:t>
            </a:r>
            <a:r>
              <a:rPr lang="en-US" dirty="0"/>
              <a:t>the quality of a set of distorted </a:t>
            </a:r>
            <a:r>
              <a:rPr lang="en-US" dirty="0" smtClean="0"/>
              <a:t>objects.</a:t>
            </a:r>
            <a:endParaRPr lang="fr-FR" dirty="0" smtClean="0"/>
          </a:p>
          <a:p>
            <a:pPr marL="0" indent="0">
              <a:buNone/>
            </a:pPr>
            <a:endParaRPr lang="en-US" sz="1400" b="0" dirty="0" smtClean="0">
              <a:latin typeface="Calibri"/>
            </a:endParaRPr>
          </a:p>
          <a:p>
            <a:pPr marL="0" indent="0">
              <a:buNone/>
            </a:pPr>
            <a:r>
              <a:rPr lang="en-US" sz="2400" b="0" dirty="0" smtClean="0">
                <a:latin typeface="Calibri"/>
              </a:rPr>
              <a:t>N</a:t>
            </a:r>
            <a:r>
              <a:rPr lang="en-US" sz="2400" b="0" dirty="0" smtClean="0">
                <a:latin typeface="Calibri"/>
                <a:cs typeface="Calibri"/>
              </a:rPr>
              <a:t>umerous </a:t>
            </a:r>
            <a:r>
              <a:rPr lang="en-US" sz="2400" dirty="0" smtClean="0">
                <a:latin typeface="Calibri"/>
                <a:cs typeface="Calibri"/>
              </a:rPr>
              <a:t>methodologies</a:t>
            </a:r>
            <a:r>
              <a:rPr lang="en-US" sz="2400" b="0" dirty="0" smtClean="0">
                <a:latin typeface="Calibri"/>
                <a:cs typeface="Calibri"/>
              </a:rPr>
              <a:t> for subjective quality assessment exist in the </a:t>
            </a:r>
            <a:r>
              <a:rPr lang="en-US" sz="2400" b="0" u="sng" dirty="0" smtClean="0">
                <a:latin typeface="Calibri"/>
                <a:cs typeface="Calibri"/>
              </a:rPr>
              <a:t>field of image processing</a:t>
            </a:r>
            <a:r>
              <a:rPr lang="en-US" sz="2400" b="0" dirty="0" smtClean="0">
                <a:latin typeface="Calibri"/>
                <a:cs typeface="Calibri"/>
              </a:rPr>
              <a:t>: </a:t>
            </a:r>
            <a:r>
              <a:rPr lang="fr-FR" sz="2400" b="0" dirty="0" smtClean="0">
                <a:solidFill>
                  <a:srgbClr val="184A7C"/>
                </a:solidFill>
              </a:rPr>
              <a:t>ACR</a:t>
            </a:r>
            <a:r>
              <a:rPr lang="fr-FR" sz="2400" b="0" dirty="0">
                <a:solidFill>
                  <a:srgbClr val="184A7C"/>
                </a:solidFill>
              </a:rPr>
              <a:t>, DSIS</a:t>
            </a:r>
            <a:r>
              <a:rPr lang="fr-FR" sz="2400" b="0" dirty="0" smtClean="0">
                <a:solidFill>
                  <a:srgbClr val="184A7C"/>
                </a:solidFill>
              </a:rPr>
              <a:t>, </a:t>
            </a:r>
            <a:r>
              <a:rPr lang="fr-FR" sz="2400" b="0" dirty="0">
                <a:solidFill>
                  <a:srgbClr val="184A7C"/>
                </a:solidFill>
              </a:rPr>
              <a:t>PC, </a:t>
            </a:r>
            <a:r>
              <a:rPr lang="fr-FR" sz="2400" b="0" dirty="0" smtClean="0">
                <a:solidFill>
                  <a:srgbClr val="184A7C"/>
                </a:solidFill>
              </a:rPr>
              <a:t>SAMVIQ … </a:t>
            </a:r>
            <a:r>
              <a:rPr lang="fr-FR" sz="1600" b="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fr-FR" sz="1600" b="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ITU BT.500-13]</a:t>
            </a:r>
          </a:p>
          <a:p>
            <a:pPr marL="758825" lvl="3" indent="0">
              <a:spcBef>
                <a:spcPts val="1800"/>
              </a:spcBef>
              <a:buNone/>
            </a:pPr>
            <a:endParaRPr lang="fr-FR" b="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4" name="Picture 2" descr="Image result for ls2n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47321"/>
          <a:stretch/>
        </p:blipFill>
        <p:spPr bwMode="auto">
          <a:xfrm>
            <a:off x="1694860" y="6255342"/>
            <a:ext cx="1116913" cy="68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1"/>
    </mc:Choice>
    <mc:Fallback xmlns="">
      <p:transition spd="slow" advTm="5697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86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Subjective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assessment</a:t>
            </a:r>
            <a:r>
              <a:rPr lang="fr-FR" dirty="0"/>
              <a:t>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10" name="Group 9"/>
          <p:cNvGrpSpPr/>
          <p:nvPr/>
        </p:nvGrpSpPr>
        <p:grpSpPr>
          <a:xfrm>
            <a:off x="8729" y="716664"/>
            <a:ext cx="9291687" cy="6188572"/>
            <a:chOff x="24064" y="1182329"/>
            <a:chExt cx="9291687" cy="6188572"/>
          </a:xfrm>
        </p:grpSpPr>
        <p:sp>
          <p:nvSpPr>
            <p:cNvPr id="47" name="Rectangle 46"/>
            <p:cNvSpPr/>
            <p:nvPr/>
          </p:nvSpPr>
          <p:spPr>
            <a:xfrm>
              <a:off x="5710834" y="3020400"/>
              <a:ext cx="32836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Double Stimulus </a:t>
              </a:r>
              <a:r>
                <a:rPr lang="fr-FR" b="1" dirty="0" err="1"/>
                <a:t>Impairment</a:t>
              </a:r>
              <a:r>
                <a:rPr lang="fr-FR" b="1" dirty="0"/>
                <a:t> </a:t>
              </a:r>
              <a:r>
                <a:rPr lang="fr-FR" b="1" dirty="0" err="1"/>
                <a:t>Scale</a:t>
              </a:r>
              <a:r>
                <a:rPr lang="fr-FR" b="1" dirty="0"/>
                <a:t> (DSIS</a:t>
              </a:r>
              <a:r>
                <a:rPr lang="fr-FR" b="1" dirty="0" smtClean="0"/>
                <a:t>) </a:t>
              </a:r>
              <a:r>
                <a:rPr lang="fr-FR" b="1" dirty="0" err="1" smtClean="0"/>
                <a:t>method</a:t>
              </a:r>
              <a:endParaRPr lang="fr-FR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064" y="1182329"/>
              <a:ext cx="9291687" cy="6188572"/>
              <a:chOff x="0" y="4126909"/>
              <a:chExt cx="9291687" cy="618857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843098" y="4126909"/>
                <a:ext cx="5990904" cy="6188572"/>
                <a:chOff x="843098" y="4126909"/>
                <a:chExt cx="5990904" cy="618857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843098" y="4126909"/>
                  <a:ext cx="3451822" cy="1899798"/>
                  <a:chOff x="4974852" y="1555652"/>
                  <a:chExt cx="3451822" cy="1899798"/>
                </a:xfrm>
              </p:grpSpPr>
              <p:sp>
                <p:nvSpPr>
                  <p:cNvPr id="16" name="Rectangle à coins arrondis 6"/>
                  <p:cNvSpPr/>
                  <p:nvPr/>
                </p:nvSpPr>
                <p:spPr>
                  <a:xfrm>
                    <a:off x="4974852" y="1609705"/>
                    <a:ext cx="3451822" cy="1714512"/>
                  </a:xfrm>
                  <a:prstGeom prst="roundRect">
                    <a:avLst/>
                  </a:prstGeom>
                  <a:solidFill>
                    <a:srgbClr val="9CC5DE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17" name="Picture 4" descr="C:\Documents and Settings\Guillaume Lavoué\Local Settings\Temporary Internet Files\Content.IE5\FFDNB5CK\MCj04283010000[1].wmf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4981366" y="1698528"/>
                    <a:ext cx="1406116" cy="138429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" name="Picture 5" descr="C:\Documents and Settings\Guillaume Lavoué\Local Settings\Temporary Internet Files\Content.IE5\FFDNB5CK\MCj04398330000[1]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526876" y="1555652"/>
                    <a:ext cx="1899798" cy="189979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0" name="Picture 17" descr="rabbit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0080"/>
                      </a:clrFrom>
                      <a:clrTo>
                        <a:srgbClr val="FF0080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 rot="179095">
                    <a:off x="6881402" y="1849231"/>
                    <a:ext cx="1190746" cy="1203406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6" name="Rectangle 45"/>
                <p:cNvSpPr/>
                <p:nvPr/>
              </p:nvSpPr>
              <p:spPr>
                <a:xfrm>
                  <a:off x="2469127" y="9669150"/>
                  <a:ext cx="4364875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 smtClean="0"/>
                    <a:t>Subjective Assessment Methodology for Video Quality (SAMVIQ)</a:t>
                  </a:r>
                  <a:endParaRPr lang="fr-FR" b="1" dirty="0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490448" y="4164492"/>
                <a:ext cx="3471434" cy="1899798"/>
                <a:chOff x="4955240" y="1555652"/>
                <a:chExt cx="3471434" cy="1899798"/>
              </a:xfrm>
            </p:grpSpPr>
            <p:sp>
              <p:nvSpPr>
                <p:cNvPr id="6" name="Rectangle à coins arrondis 6"/>
                <p:cNvSpPr/>
                <p:nvPr/>
              </p:nvSpPr>
              <p:spPr>
                <a:xfrm>
                  <a:off x="4955240" y="1609705"/>
                  <a:ext cx="3471434" cy="1714512"/>
                </a:xfrm>
                <a:prstGeom prst="roundRect">
                  <a:avLst/>
                </a:prstGeom>
                <a:solidFill>
                  <a:srgbClr val="9CC5D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" name="Picture 4" descr="C:\Documents and Settings\Guillaume Lavoué\Local Settings\Temporary Internet Files\Content.IE5\FFDNB5CK\MCj04283010000[1].wmf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83326" y="1718665"/>
                  <a:ext cx="1406116" cy="1384297"/>
                </a:xfrm>
                <a:prstGeom prst="rect">
                  <a:avLst/>
                </a:prstGeom>
                <a:noFill/>
              </p:spPr>
            </p:pic>
            <p:pic>
              <p:nvPicPr>
                <p:cNvPr id="8" name="Picture 5" descr="C:\Documents and Settings\Guillaume Lavoué\Local Settings\Temporary Internet Files\Content.IE5\FFDNB5CK\MCj04398330000[1]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526876" y="1555652"/>
                  <a:ext cx="1899798" cy="18997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19" descr="rabbit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0080"/>
                    </a:clrFrom>
                    <a:clrTo>
                      <a:srgbClr val="FF008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714886">
                  <a:off x="6500750" y="1831996"/>
                  <a:ext cx="1199186" cy="12034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" name="Picture 17" descr="rabbit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0080"/>
                    </a:clrFrom>
                    <a:clrTo>
                      <a:srgbClr val="FF008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891955">
                  <a:off x="7209802" y="1898514"/>
                  <a:ext cx="1190746" cy="1203406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1909321" y="4128697"/>
                <a:ext cx="1880862" cy="893494"/>
                <a:chOff x="1857069" y="4296611"/>
                <a:chExt cx="1880862" cy="893494"/>
              </a:xfrm>
            </p:grpSpPr>
            <p:cxnSp>
              <p:nvCxnSpPr>
                <p:cNvPr id="26" name="Curved Connector 25"/>
                <p:cNvCxnSpPr/>
                <p:nvPr/>
              </p:nvCxnSpPr>
              <p:spPr>
                <a:xfrm rot="16200000" flipV="1">
                  <a:off x="2654462" y="4709481"/>
                  <a:ext cx="545285" cy="415963"/>
                </a:xfrm>
                <a:prstGeom prst="curvedConnector3">
                  <a:avLst>
                    <a:gd name="adj1" fmla="val -5098"/>
                  </a:avLst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1857069" y="4296611"/>
                  <a:ext cx="18808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00"/>
                      </a:solidFill>
                    </a:rPr>
                    <a:t>Distorted</a:t>
                  </a:r>
                  <a:r>
                    <a:rPr lang="fr-FR" sz="1600" b="1" dirty="0" smtClean="0">
                      <a:solidFill>
                        <a:srgbClr val="FF0000"/>
                      </a:solidFill>
                    </a:rPr>
                    <a:t> model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392411" y="4138091"/>
                <a:ext cx="2899276" cy="913658"/>
                <a:chOff x="5807592" y="4268422"/>
                <a:chExt cx="2899276" cy="913658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6897592" y="4268422"/>
                  <a:ext cx="18092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00"/>
                      </a:solidFill>
                    </a:rPr>
                    <a:t>Distorted</a:t>
                  </a:r>
                  <a:r>
                    <a:rPr lang="fr-FR" sz="1600" b="1" dirty="0" smtClean="0">
                      <a:solidFill>
                        <a:srgbClr val="FF0000"/>
                      </a:solidFill>
                    </a:rPr>
                    <a:t> model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7" name="Curved Connector 36"/>
                <p:cNvCxnSpPr/>
                <p:nvPr/>
              </p:nvCxnSpPr>
              <p:spPr>
                <a:xfrm rot="5400000" flipH="1" flipV="1">
                  <a:off x="7738921" y="4782841"/>
                  <a:ext cx="623864" cy="17461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5807592" y="4288559"/>
                  <a:ext cx="133934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rgbClr val="FF0000"/>
                      </a:solidFill>
                    </a:rPr>
                    <a:t>Reference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3" name="Curved Connector 42"/>
                <p:cNvCxnSpPr/>
                <p:nvPr/>
              </p:nvCxnSpPr>
              <p:spPr>
                <a:xfrm rot="16200000" flipV="1">
                  <a:off x="6263131" y="4632304"/>
                  <a:ext cx="545285" cy="415963"/>
                </a:xfrm>
                <a:prstGeom prst="curvedConnector3">
                  <a:avLst>
                    <a:gd name="adj1" fmla="val -5098"/>
                  </a:avLst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0" y="4180962"/>
                <a:ext cx="895350" cy="1714512"/>
                <a:chOff x="0" y="4180962"/>
                <a:chExt cx="895350" cy="1714512"/>
              </a:xfrm>
            </p:grpSpPr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99"/>
                <a:stretch/>
              </p:blipFill>
              <p:spPr bwMode="auto">
                <a:xfrm>
                  <a:off x="0" y="4180962"/>
                  <a:ext cx="895350" cy="1690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" name="Rounded Rectangle 53"/>
                <p:cNvSpPr/>
                <p:nvPr/>
              </p:nvSpPr>
              <p:spPr>
                <a:xfrm>
                  <a:off x="0" y="4180962"/>
                  <a:ext cx="895350" cy="1714512"/>
                </a:xfrm>
                <a:prstGeom prst="roundRect">
                  <a:avLst>
                    <a:gd name="adj" fmla="val 9372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4360233" y="4209782"/>
                <a:ext cx="1267713" cy="1719560"/>
                <a:chOff x="4414630" y="4213496"/>
                <a:chExt cx="1267713" cy="1719560"/>
              </a:xfrm>
            </p:grpSpPr>
            <p:pic>
              <p:nvPicPr>
                <p:cNvPr id="1029" name="Picture 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4630" y="4232551"/>
                  <a:ext cx="1267713" cy="1700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0" name="Rounded Rectangle 59"/>
                <p:cNvSpPr/>
                <p:nvPr/>
              </p:nvSpPr>
              <p:spPr>
                <a:xfrm>
                  <a:off x="4417351" y="4213496"/>
                  <a:ext cx="1264992" cy="1714512"/>
                </a:xfrm>
                <a:prstGeom prst="roundRect">
                  <a:avLst>
                    <a:gd name="adj" fmla="val 9372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pic>
        <p:nvPicPr>
          <p:cNvPr id="1026" name="Picture 2" descr="Aucune description disponible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52" y="3467333"/>
            <a:ext cx="3826470" cy="279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214225" y="2616461"/>
            <a:ext cx="252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Absolute Category Rating </a:t>
            </a:r>
            <a:r>
              <a:rPr lang="en-US" b="1" dirty="0" smtClean="0"/>
              <a:t>(ACR)</a:t>
            </a:r>
            <a:r>
              <a:rPr lang="fr-FR" b="1" dirty="0" smtClean="0"/>
              <a:t> </a:t>
            </a:r>
            <a:r>
              <a:rPr lang="fr-FR" b="1" dirty="0" err="1" smtClean="0"/>
              <a:t>method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813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1"/>
    </mc:Choice>
    <mc:Fallback xmlns="">
      <p:transition spd="slow" advTm="5697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8420" y="6288349"/>
            <a:ext cx="1538868" cy="558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7782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27CF5C-9936-2F49-8D30-CDB8333F22C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21345" y="1152494"/>
            <a:ext cx="8533898" cy="954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53340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71755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i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246188" indent="-228600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0" dirty="0" smtClean="0">
                <a:solidFill>
                  <a:srgbClr val="184A7C"/>
                </a:solidFill>
              </a:rPr>
              <a:t>Countless subjective tests for </a:t>
            </a:r>
            <a:r>
              <a:rPr lang="en-US" sz="2200" b="0" dirty="0">
                <a:solidFill>
                  <a:srgbClr val="184A7C"/>
                </a:solidFill>
              </a:rPr>
              <a:t>assessing </a:t>
            </a:r>
            <a:r>
              <a:rPr lang="en-US" sz="2200" dirty="0" smtClean="0">
                <a:solidFill>
                  <a:srgbClr val="184A7C"/>
                </a:solidFill>
              </a:rPr>
              <a:t>image/video quality </a:t>
            </a:r>
            <a:r>
              <a:rPr lang="en-US" sz="2200" b="0" dirty="0" smtClean="0">
                <a:solidFill>
                  <a:srgbClr val="184A7C"/>
                </a:solidFill>
              </a:rPr>
              <a:t>exist in </a:t>
            </a:r>
            <a:r>
              <a:rPr lang="en-US" sz="2200" b="0" dirty="0">
                <a:solidFill>
                  <a:srgbClr val="184A7C"/>
                </a:solidFill>
              </a:rPr>
              <a:t>the </a:t>
            </a:r>
            <a:r>
              <a:rPr lang="en-US" sz="2200" b="0" dirty="0" smtClean="0">
                <a:solidFill>
                  <a:srgbClr val="184A7C"/>
                </a:solidFill>
              </a:rPr>
              <a:t>literature.</a:t>
            </a:r>
            <a:endParaRPr lang="en-US" sz="2200" b="0" dirty="0">
              <a:solidFill>
                <a:srgbClr val="184A7C"/>
              </a:solidFill>
            </a:endParaRPr>
          </a:p>
          <a:p>
            <a:pPr algn="just"/>
            <a:r>
              <a:rPr lang="en-US" sz="2200" b="0" dirty="0" smtClean="0">
                <a:solidFill>
                  <a:srgbClr val="184A7C"/>
                </a:solidFill>
              </a:rPr>
              <a:t>Several works compare </a:t>
            </a:r>
            <a:r>
              <a:rPr lang="en-US" sz="2200" b="0" dirty="0">
                <a:solidFill>
                  <a:srgbClr val="184A7C"/>
                </a:solidFill>
              </a:rPr>
              <a:t>the performance of the </a:t>
            </a:r>
            <a:r>
              <a:rPr lang="en-US" sz="2200" b="0" dirty="0" smtClean="0">
                <a:solidFill>
                  <a:srgbClr val="184A7C"/>
                </a:solidFill>
              </a:rPr>
              <a:t>methodologies, </a:t>
            </a:r>
            <a:r>
              <a:rPr lang="en-US" sz="2200" dirty="0" smtClean="0">
                <a:solidFill>
                  <a:srgbClr val="184A7C"/>
                </a:solidFill>
              </a:rPr>
              <a:t>mostly </a:t>
            </a:r>
            <a:r>
              <a:rPr lang="en-US" sz="2200" dirty="0">
                <a:solidFill>
                  <a:srgbClr val="184A7C"/>
                </a:solidFill>
              </a:rPr>
              <a:t>for natural image or video </a:t>
            </a:r>
            <a:r>
              <a:rPr lang="en-US" sz="2200" dirty="0" smtClean="0">
                <a:solidFill>
                  <a:srgbClr val="184A7C"/>
                </a:solidFill>
              </a:rPr>
              <a:t>content</a:t>
            </a:r>
            <a:r>
              <a:rPr lang="en-US" sz="2200" b="0" dirty="0" smtClean="0">
                <a:solidFill>
                  <a:srgbClr val="184A7C"/>
                </a:solidFill>
              </a:rPr>
              <a:t>.</a:t>
            </a:r>
            <a:endParaRPr lang="fr-FR" sz="2200" b="0" dirty="0" smtClean="0">
              <a:solidFill>
                <a:srgbClr val="184A7C"/>
              </a:solidFill>
            </a:endParaRPr>
          </a:p>
          <a:p>
            <a:pPr marL="247650" lvl="1" indent="0" algn="just">
              <a:buNone/>
            </a:pPr>
            <a:endParaRPr lang="fr-FR" sz="2200" dirty="0" smtClean="0">
              <a:solidFill>
                <a:srgbClr val="184A7C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223219"/>
              </p:ext>
            </p:extLst>
          </p:nvPr>
        </p:nvGraphicFramePr>
        <p:xfrm>
          <a:off x="990757" y="2816705"/>
          <a:ext cx="7105192" cy="2426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298"/>
                <a:gridCol w="1776298"/>
                <a:gridCol w="1776298"/>
                <a:gridCol w="1776298"/>
              </a:tblGrid>
              <a:tr h="886211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Images </a:t>
                      </a:r>
                      <a:r>
                        <a:rPr lang="fr-FR" baseline="0" dirty="0" smtClean="0"/>
                        <a:t>/ </a:t>
                      </a:r>
                      <a:r>
                        <a:rPr lang="fr-FR" baseline="0" dirty="0" err="1" smtClean="0"/>
                        <a:t>videos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360° </a:t>
                      </a:r>
                      <a:r>
                        <a:rPr lang="fr-FR" sz="1800" dirty="0" err="1" smtClean="0"/>
                        <a:t>videos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3D </a:t>
                      </a:r>
                      <a:r>
                        <a:rPr lang="fr-FR" dirty="0" err="1" smtClean="0"/>
                        <a:t>graphics</a:t>
                      </a:r>
                      <a:endParaRPr lang="fr-FR" dirty="0"/>
                    </a:p>
                  </a:txBody>
                  <a:tcPr anchor="ctr"/>
                </a:tc>
              </a:tr>
              <a:tr h="7700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Screen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/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7700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Virtual reality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rgbClr val="F3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 smtClean="0">
                        <a:solidFill>
                          <a:srgbClr val="184A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50" name="Picture 26" descr="Image result for we are he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63">
            <a:off x="7853236" y="3483608"/>
            <a:ext cx="992371" cy="15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834" name="Group 77833"/>
          <p:cNvGrpSpPr/>
          <p:nvPr/>
        </p:nvGrpSpPr>
        <p:grpSpPr>
          <a:xfrm>
            <a:off x="-213361" y="4351087"/>
            <a:ext cx="4595269" cy="1996986"/>
            <a:chOff x="-213360" y="4237079"/>
            <a:chExt cx="4595269" cy="1996986"/>
          </a:xfrm>
        </p:grpSpPr>
        <p:cxnSp>
          <p:nvCxnSpPr>
            <p:cNvPr id="22" name="Curved Connector 21"/>
            <p:cNvCxnSpPr>
              <a:stCxn id="17" idx="2"/>
            </p:cNvCxnSpPr>
            <p:nvPr/>
          </p:nvCxnSpPr>
          <p:spPr>
            <a:xfrm rot="5400000">
              <a:off x="2636739" y="4379751"/>
              <a:ext cx="1177245" cy="891901"/>
            </a:xfrm>
            <a:prstGeom prst="curvedConnector3">
              <a:avLst>
                <a:gd name="adj1" fmla="val 41006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-213360" y="5403068"/>
              <a:ext cx="45952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buFont typeface="Arial" pitchFamily="34" charset="0"/>
                <a:buChar char="•"/>
              </a:pPr>
              <a:r>
                <a:rPr lang="fr-FR" sz="1600" dirty="0" smtClean="0">
                  <a:solidFill>
                    <a:srgbClr val="184A7C"/>
                  </a:solidFill>
                  <a:latin typeface="+mj-lt"/>
                </a:rPr>
                <a:t>ACR </a:t>
              </a:r>
              <a:r>
                <a:rPr lang="fr-FR" sz="1600" dirty="0">
                  <a:solidFill>
                    <a:srgbClr val="184A7C"/>
                  </a:solidFill>
                  <a:latin typeface="+mj-lt"/>
                </a:rPr>
                <a:t>vs. SAMVIQ </a:t>
              </a:r>
              <a:r>
                <a:rPr lang="fr-FR" sz="1600" dirty="0" smtClean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[</a:t>
              </a:r>
              <a:r>
                <a:rPr lang="fr-FR" sz="1600" dirty="0" err="1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Péchard</a:t>
              </a:r>
              <a:r>
                <a:rPr lang="fr-FR" sz="1600" dirty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 et al. 2008]</a:t>
              </a:r>
            </a:p>
            <a:p>
              <a:pPr marL="742950" lvl="1" indent="-285750" algn="just">
                <a:buFont typeface="Arial" pitchFamily="34" charset="0"/>
                <a:buChar char="•"/>
              </a:pPr>
              <a:r>
                <a:rPr lang="fr-FR" sz="1600" dirty="0" smtClean="0">
                  <a:solidFill>
                    <a:srgbClr val="184A7C"/>
                  </a:solidFill>
                  <a:latin typeface="+mj-lt"/>
                </a:rPr>
                <a:t>ACR </a:t>
              </a:r>
              <a:r>
                <a:rPr lang="fr-FR" sz="1600" dirty="0">
                  <a:solidFill>
                    <a:srgbClr val="184A7C"/>
                  </a:solidFill>
                  <a:latin typeface="+mj-lt"/>
                </a:rPr>
                <a:t>vs. Double stimulus vs. PC vs. </a:t>
              </a:r>
              <a:r>
                <a:rPr lang="fr-FR" sz="1600" dirty="0" err="1">
                  <a:solidFill>
                    <a:srgbClr val="184A7C"/>
                  </a:solidFill>
                  <a:latin typeface="+mj-lt"/>
                </a:rPr>
                <a:t>Similarity</a:t>
              </a:r>
              <a:r>
                <a:rPr lang="fr-FR" sz="1600" dirty="0">
                  <a:solidFill>
                    <a:srgbClr val="184A7C"/>
                  </a:solidFill>
                  <a:latin typeface="+mj-lt"/>
                </a:rPr>
                <a:t> </a:t>
              </a:r>
              <a:r>
                <a:rPr lang="fr-FR" sz="1600" dirty="0" smtClean="0">
                  <a:solidFill>
                    <a:srgbClr val="184A7C"/>
                  </a:solidFill>
                  <a:latin typeface="+mj-lt"/>
                </a:rPr>
                <a:t> jugements </a:t>
              </a:r>
              <a:r>
                <a:rPr lang="fr-FR" sz="1600" dirty="0" smtClean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[</a:t>
              </a:r>
              <a:r>
                <a:rPr lang="fr-FR" sz="1600" dirty="0" err="1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Mantiuck</a:t>
              </a:r>
              <a:r>
                <a:rPr lang="fr-FR" sz="1600" dirty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 et al. 2012]</a:t>
              </a:r>
            </a:p>
          </p:txBody>
        </p:sp>
      </p:grpSp>
      <p:grpSp>
        <p:nvGrpSpPr>
          <p:cNvPr id="77835" name="Group 77834"/>
          <p:cNvGrpSpPr/>
          <p:nvPr/>
        </p:nvGrpSpPr>
        <p:grpSpPr>
          <a:xfrm>
            <a:off x="4102790" y="5090615"/>
            <a:ext cx="2927930" cy="1197735"/>
            <a:chOff x="4102790" y="4922518"/>
            <a:chExt cx="2927930" cy="1197735"/>
          </a:xfrm>
        </p:grpSpPr>
        <p:sp>
          <p:nvSpPr>
            <p:cNvPr id="25" name="Rectangle 24"/>
            <p:cNvSpPr/>
            <p:nvPr/>
          </p:nvSpPr>
          <p:spPr>
            <a:xfrm>
              <a:off x="4102790" y="5535478"/>
              <a:ext cx="29279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 algn="just">
                <a:buFont typeface="Arial" pitchFamily="34" charset="0"/>
                <a:buChar char="•"/>
              </a:pPr>
              <a:r>
                <a:rPr lang="fr-FR" sz="1600" dirty="0">
                  <a:solidFill>
                    <a:srgbClr val="184A7C"/>
                  </a:solidFill>
                  <a:latin typeface="+mj-lt"/>
                </a:rPr>
                <a:t>M-ACR vs. DSIS </a:t>
              </a:r>
              <a:r>
                <a:rPr lang="fr-FR" sz="1600" dirty="0" smtClean="0">
                  <a:solidFill>
                    <a:srgbClr val="184A7C"/>
                  </a:solidFill>
                  <a:latin typeface="+mj-lt"/>
                </a:rPr>
                <a:t>– Oculus </a:t>
              </a:r>
              <a:r>
                <a:rPr lang="fr-FR" sz="1600" dirty="0">
                  <a:solidFill>
                    <a:srgbClr val="184A7C"/>
                  </a:solidFill>
                  <a:latin typeface="+mj-lt"/>
                </a:rPr>
                <a:t>Rift </a:t>
              </a:r>
              <a:r>
                <a:rPr lang="fr-FR" sz="1600" dirty="0" smtClean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[</a:t>
              </a:r>
              <a:r>
                <a:rPr lang="fr-FR" sz="1600" dirty="0" err="1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Singala</a:t>
              </a:r>
              <a:r>
                <a:rPr lang="fr-FR" sz="1600" dirty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 et al. 2018]</a:t>
              </a:r>
              <a:endParaRPr lang="fr-FR" sz="1600" dirty="0">
                <a:solidFill>
                  <a:srgbClr val="184A7C"/>
                </a:solidFill>
                <a:latin typeface="+mj-lt"/>
              </a:endParaRPr>
            </a:p>
          </p:txBody>
        </p:sp>
        <p:cxnSp>
          <p:nvCxnSpPr>
            <p:cNvPr id="77833" name="Curved Connector 77832"/>
            <p:cNvCxnSpPr>
              <a:endCxn id="25" idx="0"/>
            </p:cNvCxnSpPr>
            <p:nvPr/>
          </p:nvCxnSpPr>
          <p:spPr>
            <a:xfrm rot="16200000" flipH="1">
              <a:off x="5175664" y="5144387"/>
              <a:ext cx="612960" cy="169222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839" name="Group 77838"/>
          <p:cNvGrpSpPr/>
          <p:nvPr/>
        </p:nvGrpSpPr>
        <p:grpSpPr>
          <a:xfrm>
            <a:off x="7706359" y="2529203"/>
            <a:ext cx="1707147" cy="805454"/>
            <a:chOff x="7706360" y="2182367"/>
            <a:chExt cx="1635760" cy="1179565"/>
          </a:xfrm>
        </p:grpSpPr>
        <p:cxnSp>
          <p:nvCxnSpPr>
            <p:cNvPr id="77837" name="Curved Connector 77836"/>
            <p:cNvCxnSpPr/>
            <p:nvPr/>
          </p:nvCxnSpPr>
          <p:spPr>
            <a:xfrm rot="5400000" flipH="1" flipV="1">
              <a:off x="7800314" y="2602082"/>
              <a:ext cx="811178" cy="708522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38" name="Rectangle 77837"/>
            <p:cNvSpPr/>
            <p:nvPr/>
          </p:nvSpPr>
          <p:spPr>
            <a:xfrm>
              <a:off x="7706360" y="2182367"/>
              <a:ext cx="1635760" cy="49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+mj-lt"/>
                </a:rPr>
                <a:t>NONE</a:t>
              </a:r>
              <a:endParaRPr lang="fr-FR" sz="16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44" b="87130" l="2100" r="9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74"/>
          <a:stretch/>
        </p:blipFill>
        <p:spPr bwMode="auto">
          <a:xfrm>
            <a:off x="2745670" y="3907820"/>
            <a:ext cx="1680075" cy="46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Related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78347" r="7253" b="12505"/>
          <a:stretch/>
        </p:blipFill>
        <p:spPr bwMode="auto">
          <a:xfrm>
            <a:off x="6482667" y="4022134"/>
            <a:ext cx="1436370" cy="21236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Related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63799" r="7255" b="27497"/>
          <a:stretch/>
        </p:blipFill>
        <p:spPr bwMode="auto">
          <a:xfrm>
            <a:off x="4752340" y="4759822"/>
            <a:ext cx="1438464" cy="21395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ltiply 3"/>
          <p:cNvSpPr/>
          <p:nvPr/>
        </p:nvSpPr>
        <p:spPr>
          <a:xfrm>
            <a:off x="4773484" y="3664277"/>
            <a:ext cx="1358248" cy="853440"/>
          </a:xfrm>
          <a:prstGeom prst="mathMultiply">
            <a:avLst>
              <a:gd name="adj1" fmla="val 14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Multiply 37"/>
          <p:cNvSpPr/>
          <p:nvPr/>
        </p:nvSpPr>
        <p:spPr>
          <a:xfrm>
            <a:off x="2906584" y="4416313"/>
            <a:ext cx="1358248" cy="853440"/>
          </a:xfrm>
          <a:prstGeom prst="mathMultiply">
            <a:avLst>
              <a:gd name="adj1" fmla="val 1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7979"/>
          <a:stretch/>
        </p:blipFill>
        <p:spPr bwMode="auto">
          <a:xfrm>
            <a:off x="6482667" y="4749611"/>
            <a:ext cx="1428750" cy="201594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4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58"/>
    </mc:Choice>
    <mc:Fallback xmlns="">
      <p:transition spd="slow" advTm="11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Our contributions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6" y="1268760"/>
            <a:ext cx="8349917" cy="46989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accent1"/>
                </a:solidFill>
              </a:rPr>
              <a:t>Bring methods </a:t>
            </a:r>
            <a:r>
              <a:rPr lang="en-US" dirty="0">
                <a:solidFill>
                  <a:schemeClr val="accent1"/>
                </a:solidFill>
              </a:rPr>
              <a:t>that are standard </a:t>
            </a:r>
            <a:r>
              <a:rPr lang="en-US" dirty="0" smtClean="0">
                <a:solidFill>
                  <a:schemeClr val="accent1"/>
                </a:solidFill>
              </a:rPr>
              <a:t>in the field of </a:t>
            </a:r>
            <a:r>
              <a:rPr lang="en-US" dirty="0">
                <a:solidFill>
                  <a:schemeClr val="accent1"/>
                </a:solidFill>
              </a:rPr>
              <a:t>natural </a:t>
            </a:r>
            <a:r>
              <a:rPr lang="en-US" dirty="0" smtClean="0">
                <a:solidFill>
                  <a:schemeClr val="accent1"/>
                </a:solidFill>
              </a:rPr>
              <a:t>images/videos </a:t>
            </a:r>
            <a:r>
              <a:rPr lang="en-US" dirty="0">
                <a:solidFill>
                  <a:schemeClr val="accent1"/>
                </a:solidFill>
              </a:rPr>
              <a:t>in the field of computer graphics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  <a:endParaRPr lang="fr-FR" dirty="0" smtClean="0">
              <a:solidFill>
                <a:schemeClr val="accent1"/>
              </a:solidFill>
            </a:endParaRPr>
          </a:p>
          <a:p>
            <a:pPr lvl="1" algn="just"/>
            <a:r>
              <a:rPr lang="fr-FR" sz="2400" dirty="0" smtClean="0"/>
              <a:t>Compare ACR-HR vs. DSIS vs. SAMVIQ </a:t>
            </a:r>
            <a:r>
              <a:rPr lang="en-US" sz="2400" dirty="0" smtClean="0"/>
              <a:t>for </a:t>
            </a:r>
            <a:r>
              <a:rPr lang="en-US" sz="2400" dirty="0"/>
              <a:t>assessing the quality of colored 3D </a:t>
            </a:r>
            <a:r>
              <a:rPr lang="en-US" sz="2400" dirty="0" smtClean="0"/>
              <a:t>graphics.</a:t>
            </a:r>
            <a:endParaRPr lang="fr-FR" sz="2400" dirty="0" smtClean="0"/>
          </a:p>
          <a:p>
            <a:pPr lvl="2" algn="just"/>
            <a:r>
              <a:rPr lang="fr-FR" sz="1800" dirty="0" err="1" smtClean="0"/>
              <a:t>Stability</a:t>
            </a:r>
            <a:r>
              <a:rPr lang="fr-FR" sz="1800" dirty="0" smtClean="0"/>
              <a:t> , </a:t>
            </a:r>
            <a:r>
              <a:rPr lang="fr-FR" sz="1800" dirty="0" err="1" smtClean="0"/>
              <a:t>accuracy</a:t>
            </a:r>
            <a:r>
              <a:rPr lang="fr-FR" sz="1800" dirty="0"/>
              <a:t>, </a:t>
            </a:r>
            <a:r>
              <a:rPr lang="fr-FR" sz="1800" dirty="0" err="1"/>
              <a:t>consistency</a:t>
            </a:r>
            <a:r>
              <a:rPr lang="fr-FR" sz="1800" dirty="0"/>
              <a:t> </a:t>
            </a:r>
            <a:r>
              <a:rPr lang="fr-FR" sz="1800" dirty="0" smtClean="0"/>
              <a:t>…</a:t>
            </a:r>
          </a:p>
          <a:p>
            <a:pPr lvl="2" algn="just"/>
            <a:r>
              <a:rPr lang="fr-FR" sz="1800" dirty="0" err="1" smtClean="0"/>
              <a:t>Required</a:t>
            </a:r>
            <a:r>
              <a:rPr lang="fr-FR" sz="1800" dirty="0" smtClean="0"/>
              <a:t> </a:t>
            </a:r>
            <a:r>
              <a:rPr lang="fr-FR" sz="1800" dirty="0" err="1" smtClean="0"/>
              <a:t>number</a:t>
            </a:r>
            <a:r>
              <a:rPr lang="fr-FR" sz="1800" dirty="0" smtClean="0"/>
              <a:t> of </a:t>
            </a:r>
            <a:r>
              <a:rPr lang="fr-FR" sz="1800" dirty="0" err="1" smtClean="0"/>
              <a:t>observers</a:t>
            </a:r>
            <a:r>
              <a:rPr lang="fr-FR" sz="1800" dirty="0" smtClean="0"/>
              <a:t> </a:t>
            </a:r>
          </a:p>
          <a:p>
            <a:pPr marL="450850" lvl="2" indent="0" algn="just">
              <a:buNone/>
            </a:pPr>
            <a:endParaRPr lang="fr-FR" dirty="0" smtClean="0"/>
          </a:p>
          <a:p>
            <a:pPr marL="450850" lvl="2" indent="0" algn="just">
              <a:buNone/>
            </a:pPr>
            <a:endParaRPr lang="fr-FR" dirty="0" smtClean="0"/>
          </a:p>
          <a:p>
            <a:pPr marL="76200" indent="0" algn="just">
              <a:buNone/>
            </a:pPr>
            <a:endParaRPr lang="fr-FR" sz="3600" dirty="0"/>
          </a:p>
          <a:p>
            <a:pPr marL="266700" lvl="1" indent="0" algn="just">
              <a:buNone/>
            </a:pPr>
            <a:r>
              <a:rPr lang="fr-FR" b="0" dirty="0"/>
              <a:t>The </a:t>
            </a:r>
            <a:r>
              <a:rPr lang="en-US" b="0" dirty="0" smtClean="0"/>
              <a:t>experiment</a:t>
            </a:r>
            <a:r>
              <a:rPr lang="fr-FR" b="0" dirty="0" smtClean="0"/>
              <a:t>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en-US" b="0" dirty="0" smtClean="0"/>
              <a:t>conducted</a:t>
            </a:r>
            <a:r>
              <a:rPr lang="fr-FR" b="0" dirty="0" smtClean="0"/>
              <a:t> in</a:t>
            </a:r>
            <a:r>
              <a:rPr lang="en-US" b="0" dirty="0" smtClean="0"/>
              <a:t> </a:t>
            </a:r>
            <a:r>
              <a:rPr lang="en-US" b="0" u="sng" dirty="0"/>
              <a:t>virtual </a:t>
            </a:r>
            <a:r>
              <a:rPr lang="en-US" b="0" u="sng" dirty="0" smtClean="0"/>
              <a:t>reality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4005120" y="1899432"/>
            <a:ext cx="5138880" cy="3856402"/>
            <a:chOff x="3985092" y="1899432"/>
            <a:chExt cx="5138880" cy="3856402"/>
          </a:xfrm>
        </p:grpSpPr>
        <p:pic>
          <p:nvPicPr>
            <p:cNvPr id="11266" name="Picture 2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092" y="1899432"/>
              <a:ext cx="5138880" cy="385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ustomShape 5"/>
            <p:cNvSpPr/>
            <p:nvPr/>
          </p:nvSpPr>
          <p:spPr>
            <a:xfrm>
              <a:off x="5335572" y="4733150"/>
              <a:ext cx="24379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1" strike="noStrike" spc="-1" dirty="0" smtClean="0">
                  <a:solidFill>
                    <a:srgbClr val="000000"/>
                  </a:solidFill>
                  <a:latin typeface="Calibri"/>
                </a:rPr>
                <a:t>HTC Vive Pro headset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5888" y="3058063"/>
            <a:ext cx="7914640" cy="13512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1- Are </a:t>
            </a:r>
            <a:r>
              <a:rPr lang="en-US" sz="2400" b="1" dirty="0"/>
              <a:t>these methods valid/accurate </a:t>
            </a:r>
            <a:r>
              <a:rPr lang="en-US" sz="2400" dirty="0"/>
              <a:t>to evaluate the perceived quality of 3D graphics </a:t>
            </a:r>
            <a:r>
              <a:rPr lang="en-US" sz="2400" dirty="0" smtClean="0"/>
              <a:t>data </a:t>
            </a:r>
            <a:r>
              <a:rPr lang="en-US" sz="2400" b="1" dirty="0" smtClean="0"/>
              <a:t>?  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120308" y="3733703"/>
            <a:ext cx="7918220" cy="13512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b="1" dirty="0" smtClean="0"/>
              <a:t>2- </a:t>
            </a:r>
            <a:r>
              <a:rPr lang="en-US" sz="2200" b="1" dirty="0"/>
              <a:t>Is the presence of a reference necessary, </a:t>
            </a:r>
            <a:r>
              <a:rPr lang="en-US" sz="2200" dirty="0"/>
              <a:t>due to the lack of human prior knowledge on 3D graphics </a:t>
            </a:r>
            <a:r>
              <a:rPr lang="en-US" sz="2200" dirty="0" smtClean="0"/>
              <a:t>compared </a:t>
            </a:r>
            <a:r>
              <a:rPr lang="en-US" sz="2200" dirty="0"/>
              <a:t>to natural images/videos?</a:t>
            </a:r>
          </a:p>
          <a:p>
            <a:pPr algn="ctr"/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178420" y="6155473"/>
            <a:ext cx="1628078" cy="69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8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9"/>
    </mc:Choice>
    <mc:Fallback xmlns="">
      <p:transition spd="slow" advTm="7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78420" y="6155473"/>
            <a:ext cx="1628078" cy="69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3591"/>
            <a:ext cx="6804054" cy="48523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400" b="0" dirty="0" smtClean="0"/>
          </a:p>
          <a:p>
            <a:pPr algn="just"/>
            <a:r>
              <a:rPr lang="en-US" sz="2400" b="0" dirty="0" smtClean="0"/>
              <a:t>Dataset </a:t>
            </a:r>
            <a:r>
              <a:rPr lang="en-US" sz="2400" b="0" dirty="0"/>
              <a:t>of high-quality </a:t>
            </a:r>
            <a:r>
              <a:rPr lang="en-US" sz="2400" dirty="0"/>
              <a:t>colored</a:t>
            </a:r>
            <a:r>
              <a:rPr lang="en-US" sz="2400" b="0" dirty="0"/>
              <a:t> 3D </a:t>
            </a:r>
            <a:r>
              <a:rPr lang="en-US" sz="2400" b="0" dirty="0" smtClean="0"/>
              <a:t>models</a:t>
            </a:r>
          </a:p>
          <a:p>
            <a:pPr lvl="3" algn="just">
              <a:spcBef>
                <a:spcPts val="0"/>
              </a:spcBef>
            </a:pPr>
            <a:r>
              <a:rPr lang="en-US" sz="1800" dirty="0"/>
              <a:t>5 high resolution </a:t>
            </a:r>
            <a:r>
              <a:rPr lang="en-US" sz="1800" dirty="0" smtClean="0"/>
              <a:t>meshes </a:t>
            </a:r>
            <a:r>
              <a:rPr lang="en-US" sz="1600" dirty="0" smtClean="0"/>
              <a:t>(</a:t>
            </a:r>
            <a:r>
              <a:rPr lang="fr-FR" sz="1600" i="0" dirty="0" smtClean="0"/>
              <a:t>250k </a:t>
            </a:r>
            <a:r>
              <a:rPr lang="fr-FR" sz="1600" i="0" dirty="0"/>
              <a:t>to </a:t>
            </a:r>
            <a:r>
              <a:rPr lang="fr-FR" sz="1600" i="0" dirty="0" smtClean="0"/>
              <a:t>600k </a:t>
            </a:r>
            <a:r>
              <a:rPr lang="fr-FR" sz="1600" i="0" dirty="0" err="1" smtClean="0"/>
              <a:t>vertices</a:t>
            </a:r>
            <a:r>
              <a:rPr lang="en-US" sz="1600" dirty="0" smtClean="0"/>
              <a:t>)</a:t>
            </a:r>
            <a:endParaRPr lang="en-US" sz="1600" dirty="0"/>
          </a:p>
          <a:p>
            <a:pPr lvl="3" algn="just">
              <a:spcBef>
                <a:spcPts val="0"/>
              </a:spcBef>
            </a:pPr>
            <a:r>
              <a:rPr lang="en-US" sz="1800" dirty="0"/>
              <a:t>4 types of </a:t>
            </a:r>
            <a:r>
              <a:rPr lang="en-US" sz="1800" dirty="0" smtClean="0"/>
              <a:t>distortions</a:t>
            </a:r>
            <a:endParaRPr lang="en-US" sz="1800" dirty="0"/>
          </a:p>
          <a:p>
            <a:pPr lvl="3" algn="just">
              <a:spcBef>
                <a:spcPts val="0"/>
              </a:spcBef>
            </a:pPr>
            <a:r>
              <a:rPr lang="en-US" sz="1800" dirty="0"/>
              <a:t>4 </a:t>
            </a:r>
            <a:r>
              <a:rPr lang="en-US" sz="1800" dirty="0" smtClean="0"/>
              <a:t>strengths </a:t>
            </a:r>
            <a:r>
              <a:rPr lang="en-US" sz="1800" dirty="0"/>
              <a:t>of distortion</a:t>
            </a:r>
          </a:p>
          <a:p>
            <a:pPr marL="457200" lvl="1" indent="0" algn="just">
              <a:spcBef>
                <a:spcPts val="0"/>
              </a:spcBef>
              <a:buNone/>
            </a:pPr>
            <a:r>
              <a:rPr lang="en-US" sz="2400" dirty="0" smtClean="0">
                <a:sym typeface="Wingdings" pitchFamily="2" charset="2"/>
              </a:rPr>
              <a:t>   </a:t>
            </a:r>
            <a:r>
              <a:rPr lang="en-US" sz="1800" b="1" dirty="0" smtClean="0">
                <a:sym typeface="Wingdings" pitchFamily="2" charset="2"/>
              </a:rPr>
              <a:t> </a:t>
            </a:r>
            <a:r>
              <a:rPr lang="en-US" sz="1800" b="1" dirty="0">
                <a:sym typeface="Wingdings" pitchFamily="2" charset="2"/>
              </a:rPr>
              <a:t>80 test stimuli</a:t>
            </a:r>
          </a:p>
          <a:p>
            <a:pPr lvl="2" algn="just"/>
            <a:endParaRPr lang="en-US" sz="2000" b="0" dirty="0" smtClean="0"/>
          </a:p>
          <a:p>
            <a:pPr algn="just"/>
            <a:r>
              <a:rPr lang="en-US" sz="2400" b="0" dirty="0" smtClean="0"/>
              <a:t>Rendering and</a:t>
            </a:r>
          </a:p>
          <a:p>
            <a:pPr lvl="3" algn="just"/>
            <a:r>
              <a:rPr lang="fr-FR" sz="1800" i="0" dirty="0" err="1" smtClean="0"/>
              <a:t>Distance</a:t>
            </a:r>
            <a:r>
              <a:rPr lang="fr-FR" i="0" baseline="-25000" dirty="0" err="1" smtClean="0"/>
              <a:t>stimuli</a:t>
            </a:r>
            <a:r>
              <a:rPr lang="fr-FR" i="0" baseline="-25000" dirty="0" smtClean="0"/>
              <a:t>-observer</a:t>
            </a:r>
            <a:r>
              <a:rPr lang="fr-FR" sz="1800" baseline="-25000" dirty="0" smtClean="0"/>
              <a:t> </a:t>
            </a:r>
            <a:r>
              <a:rPr lang="fr-FR" sz="1800" i="0" dirty="0" smtClean="0"/>
              <a:t>:</a:t>
            </a:r>
            <a:r>
              <a:rPr lang="fr-FR" sz="1800" dirty="0" smtClean="0"/>
              <a:t> 3 m </a:t>
            </a:r>
          </a:p>
          <a:p>
            <a:pPr lvl="3" algn="just"/>
            <a:r>
              <a:rPr lang="fr-FR" sz="1800" b="1" i="0" dirty="0"/>
              <a:t>Dynamics</a:t>
            </a:r>
            <a:r>
              <a:rPr lang="fr-FR" sz="1800" i="0" dirty="0"/>
              <a:t> stimuli: </a:t>
            </a:r>
            <a:r>
              <a:rPr lang="fr-FR" sz="1800" dirty="0"/>
              <a:t>slow </a:t>
            </a:r>
            <a:r>
              <a:rPr lang="fr-FR" sz="1800" dirty="0" smtClean="0"/>
              <a:t>rotation</a:t>
            </a:r>
          </a:p>
          <a:p>
            <a:pPr lvl="3" algn="just"/>
            <a:r>
              <a:rPr lang="en-US" sz="1800" i="0" dirty="0" smtClean="0"/>
              <a:t>Model’s </a:t>
            </a:r>
            <a:r>
              <a:rPr lang="en-US" sz="1800" i="0" dirty="0"/>
              <a:t>size: </a:t>
            </a:r>
            <a:r>
              <a:rPr lang="en-US" sz="1800" dirty="0" smtClean="0"/>
              <a:t>36.87ᵒ of </a:t>
            </a:r>
            <a:r>
              <a:rPr lang="en-US" sz="1800" dirty="0"/>
              <a:t>visual </a:t>
            </a:r>
            <a:r>
              <a:rPr lang="en-US" sz="1800" dirty="0" smtClean="0"/>
              <a:t>angle</a:t>
            </a:r>
          </a:p>
          <a:p>
            <a:pPr lvl="3" algn="just"/>
            <a:endParaRPr lang="en-US" sz="1800" dirty="0"/>
          </a:p>
          <a:p>
            <a:pPr marL="758825" lvl="3" indent="0" algn="just">
              <a:buNone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12"/>
          <a:stretch/>
        </p:blipFill>
        <p:spPr>
          <a:xfrm>
            <a:off x="4954853" y="1713850"/>
            <a:ext cx="4429902" cy="4700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Subjective </a:t>
            </a:r>
            <a:r>
              <a:rPr lang="fr-FR" dirty="0" err="1" smtClean="0"/>
              <a:t>Experiment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-255068" y="4769972"/>
            <a:ext cx="4516122" cy="576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53340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71755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sz="2000" i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246188" indent="-228600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just"/>
            <a:r>
              <a:rPr lang="fr-FR" sz="1800" dirty="0" smtClean="0"/>
              <a:t>Limited interaction: </a:t>
            </a:r>
            <a:r>
              <a:rPr lang="fr-FR" sz="1800" i="1" dirty="0" err="1" smtClean="0"/>
              <a:t>head</a:t>
            </a:r>
            <a:r>
              <a:rPr lang="fr-FR" sz="1800" i="1" dirty="0" smtClean="0"/>
              <a:t> motion</a:t>
            </a:r>
            <a:endParaRPr lang="en-US" sz="1800" i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2188187" y="3293815"/>
            <a:ext cx="1624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interaction:</a:t>
            </a:r>
            <a:endParaRPr lang="fr-FR" dirty="0"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27977" y="1101800"/>
            <a:ext cx="9250036" cy="518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 30"/>
          <p:cNvGrpSpPr/>
          <p:nvPr/>
        </p:nvGrpSpPr>
        <p:grpSpPr>
          <a:xfrm>
            <a:off x="-368865" y="1405834"/>
            <a:ext cx="9914431" cy="4858504"/>
            <a:chOff x="-441095" y="1163796"/>
            <a:chExt cx="9914431" cy="4858504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-441095" y="1163796"/>
              <a:ext cx="9914431" cy="4858504"/>
              <a:chOff x="3527265" y="3692311"/>
              <a:chExt cx="5951039" cy="2916269"/>
            </a:xfrm>
          </p:grpSpPr>
          <p:pic>
            <p:nvPicPr>
              <p:cNvPr id="22" name="Picture 10" descr="F:\paper acm\3D Objects\Fish_SVal_1.PN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175" b="92487" l="9640" r="9525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1"/>
              <a:stretch/>
            </p:blipFill>
            <p:spPr bwMode="auto">
              <a:xfrm>
                <a:off x="6168366" y="3832042"/>
                <a:ext cx="3309938" cy="2776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7" descr="F:\paper acm\3D Objects\New folder\Capture4.PNG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7FFFF"/>
                  </a:clrFrom>
                  <a:clrTo>
                    <a:srgbClr val="F7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7265" y="3744616"/>
                <a:ext cx="3186113" cy="2752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902173" y="3692311"/>
                <a:ext cx="2424443" cy="221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b="1" dirty="0" err="1" smtClean="0">
                    <a:solidFill>
                      <a:srgbClr val="000000"/>
                    </a:solidFill>
                  </a:rPr>
                  <a:t>Color-aware</a:t>
                </a:r>
                <a:r>
                  <a:rPr lang="fr-FR" b="1" dirty="0" smtClean="0">
                    <a:solidFill>
                      <a:srgbClr val="000000"/>
                    </a:solidFill>
                  </a:rPr>
                  <a:t> simplification</a:t>
                </a:r>
                <a:endParaRPr lang="fr-FR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133742" y="5622667"/>
              <a:ext cx="1567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smtClean="0">
                  <a:solidFill>
                    <a:srgbClr val="000000"/>
                  </a:solidFill>
                </a:rPr>
                <a:t>Reference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82754" y="5627507"/>
              <a:ext cx="17853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Distorted</a:t>
              </a:r>
              <a:r>
                <a:rPr lang="fr-FR" sz="1600" dirty="0" smtClean="0">
                  <a:solidFill>
                    <a:srgbClr val="000000"/>
                  </a:solidFill>
                </a:rPr>
                <a:t> model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16998" y="1101800"/>
            <a:ext cx="7065744" cy="5671392"/>
            <a:chOff x="1998961" y="1082653"/>
            <a:chExt cx="7065744" cy="5671392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1998961" y="1082653"/>
              <a:ext cx="5618371" cy="5671392"/>
              <a:chOff x="3241091" y="4594848"/>
              <a:chExt cx="3412519" cy="3444722"/>
            </a:xfrm>
          </p:grpSpPr>
          <p:pic>
            <p:nvPicPr>
              <p:cNvPr id="25" name="Picture 4" descr="F:\paper acm\3D Objects\Aix_QuantGeom_4.PN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929" b="89796" l="1105" r="91160">
                            <a14:foregroundMark x1="72238" y1="11224" x2="69337" y2="11735"/>
                            <a14:foregroundMark x1="66160" y1="11224" x2="63398" y2="11480"/>
                            <a14:foregroundMark x1="60912" y1="11480" x2="56215" y2="11480"/>
                            <a14:foregroundMark x1="53453" y1="11735" x2="49448" y2="11735"/>
                            <a14:foregroundMark x1="42956" y1="11224" x2="38950" y2="11224"/>
                            <a14:foregroundMark x1="46133" y1="11224" x2="44061" y2="11224"/>
                            <a14:foregroundMark x1="29420" y1="11224" x2="22514" y2="11224"/>
                            <a14:foregroundMark x1="25552" y1="10714" x2="22514" y2="10714"/>
                            <a14:foregroundMark x1="22238" y1="10714" x2="19199" y2="10459"/>
                            <a14:foregroundMark x1="14641" y1="10204" x2="9669" y2="10204"/>
                            <a14:foregroundMark x1="9669" y1="10204" x2="5939" y2="10204"/>
                            <a14:foregroundMark x1="6077" y1="10204" x2="3867" y2="9184"/>
                            <a14:foregroundMark x1="5110" y1="18112" x2="5249" y2="28316"/>
                            <a14:foregroundMark x1="4282" y1="33929" x2="5801" y2="48980"/>
                            <a14:foregroundMark x1="4144" y1="47449" x2="6215" y2="66582"/>
                            <a14:foregroundMark x1="4282" y1="63265" x2="3453" y2="81633"/>
                            <a14:foregroundMark x1="2901" y1="71939" x2="2762" y2="73214"/>
                            <a14:foregroundMark x1="2762" y1="83673" x2="6630" y2="85459"/>
                            <a14:foregroundMark x1="3039" y1="86224" x2="5939" y2="86224"/>
                            <a14:foregroundMark x1="2624" y1="87245" x2="2348" y2="87245"/>
                            <a14:foregroundMark x1="5110" y1="87245" x2="9807" y2="85459"/>
                            <a14:foregroundMark x1="15331" y1="85714" x2="21409" y2="83163"/>
                            <a14:foregroundMark x1="23757" y1="84184" x2="31077" y2="84184"/>
                            <a14:foregroundMark x1="32459" y1="84184" x2="35912" y2="84184"/>
                            <a14:foregroundMark x1="39365" y1="84184" x2="46271" y2="83929"/>
                            <a14:foregroundMark x1="47790" y1="83163" x2="61188" y2="83163"/>
                            <a14:foregroundMark x1="65055" y1="82398" x2="76105" y2="81888"/>
                            <a14:foregroundMark x1="88674" y1="60204" x2="88950" y2="77041"/>
                            <a14:foregroundMark x1="80939" y1="82908" x2="51934" y2="84694"/>
                            <a14:foregroundMark x1="52348" y1="84439" x2="19475" y2="86224"/>
                            <a14:foregroundMark x1="19890" y1="86480" x2="2624" y2="88010"/>
                            <a14:backgroundMark x1="2486" y1="43367" x2="2348" y2="57398"/>
                            <a14:backgroundMark x1="2486" y1="58418" x2="2486" y2="63520"/>
                            <a14:backgroundMark x1="2210" y1="63265" x2="2348" y2="68112"/>
                            <a14:backgroundMark x1="1519" y1="69898" x2="1519" y2="78316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" r="9687"/>
              <a:stretch/>
            </p:blipFill>
            <p:spPr bwMode="auto">
              <a:xfrm>
                <a:off x="3322044" y="6172670"/>
                <a:ext cx="304165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F:\paper acm\3D Objects\New folder\Capture3.PN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clrChange>
                  <a:clrFrom>
                    <a:srgbClr val="F7FFFF"/>
                  </a:clrFrom>
                  <a:clrTo>
                    <a:srgbClr val="F7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41091" y="4689506"/>
                <a:ext cx="3295650" cy="171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3904139" y="4594848"/>
                <a:ext cx="27494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solidFill>
                      <a:srgbClr val="000000"/>
                    </a:solidFill>
                  </a:rPr>
                  <a:t>Geometric</a:t>
                </a:r>
                <a:r>
                  <a:rPr lang="fr-FR" b="1" dirty="0">
                    <a:solidFill>
                      <a:srgbClr val="00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0000"/>
                    </a:solidFill>
                  </a:rPr>
                  <a:t>quantization</a:t>
                </a:r>
                <a:endParaRPr lang="fr-FR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7279360" y="5047935"/>
              <a:ext cx="17853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Distorted</a:t>
              </a:r>
              <a:r>
                <a:rPr lang="fr-FR" sz="1600" dirty="0" smtClean="0">
                  <a:solidFill>
                    <a:srgbClr val="000000"/>
                  </a:solidFill>
                </a:rPr>
                <a:t> model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79359" y="2480598"/>
              <a:ext cx="17853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Reference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4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0"/>
    </mc:Choice>
    <mc:Fallback xmlns="">
      <p:transition spd="slow" advTm="8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38" grpId="0" animBg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user\Desktop\PISCo\paper acm\Images\Supplementary\D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1"/>
            <a:ext cx="4030095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05" y="1442291"/>
            <a:ext cx="1138989" cy="15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2400" y="-30271"/>
            <a:ext cx="4860260" cy="6959925"/>
            <a:chOff x="240947" y="-30271"/>
            <a:chExt cx="4860260" cy="6959925"/>
          </a:xfrm>
        </p:grpSpPr>
        <p:pic>
          <p:nvPicPr>
            <p:cNvPr id="24" name="Picture 1" descr="C:\Users\user\Desktop\PISCo\Trailer_Exp\ezgif.com-crop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47" y="-30271"/>
              <a:ext cx="3815911" cy="310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240947" y="1301867"/>
              <a:ext cx="4860260" cy="5627787"/>
              <a:chOff x="-32084" y="1301867"/>
              <a:chExt cx="4860260" cy="562778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9"/>
              <a:stretch/>
            </p:blipFill>
            <p:spPr bwMode="auto">
              <a:xfrm>
                <a:off x="-32084" y="3437586"/>
                <a:ext cx="4860260" cy="3135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9"/>
              <a:stretch/>
            </p:blipFill>
            <p:spPr bwMode="auto">
              <a:xfrm>
                <a:off x="-8076" y="1301867"/>
                <a:ext cx="895350" cy="16908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085907" y="3023229"/>
                <a:ext cx="25272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b="1" dirty="0" smtClean="0"/>
                  <a:t>ACR - HR</a:t>
                </a:r>
                <a:endParaRPr lang="fr-FR" b="1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390707" y="6560322"/>
                <a:ext cx="25272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b="1" dirty="0" smtClean="0"/>
                  <a:t>SAMVIQ</a:t>
                </a:r>
                <a:endParaRPr lang="fr-FR" b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429072" y="107840"/>
              <a:ext cx="2490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</a:rPr>
                <a:t>Distorted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 model or HR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urved Connector 12"/>
            <p:cNvCxnSpPr/>
            <p:nvPr/>
          </p:nvCxnSpPr>
          <p:spPr>
            <a:xfrm rot="5400000" flipH="1" flipV="1">
              <a:off x="2790943" y="511055"/>
              <a:ext cx="545285" cy="415963"/>
            </a:xfrm>
            <a:prstGeom prst="curvedConnector3">
              <a:avLst>
                <a:gd name="adj1" fmla="val -5098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urved Connector 13"/>
          <p:cNvCxnSpPr/>
          <p:nvPr/>
        </p:nvCxnSpPr>
        <p:spPr>
          <a:xfrm rot="5400000" flipH="1" flipV="1">
            <a:off x="8012539" y="653379"/>
            <a:ext cx="545285" cy="415963"/>
          </a:xfrm>
          <a:prstGeom prst="curvedConnector3">
            <a:avLst>
              <a:gd name="adj1" fmla="val -5098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62800" y="228274"/>
            <a:ext cx="188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Distorted</a:t>
            </a:r>
            <a:r>
              <a:rPr lang="fr-FR" sz="1600" b="1" dirty="0" smtClean="0">
                <a:solidFill>
                  <a:srgbClr val="FF0000"/>
                </a:solidFill>
              </a:rPr>
              <a:t> model</a:t>
            </a:r>
            <a:endParaRPr lang="fr-FR" sz="1600" b="1" dirty="0">
              <a:solidFill>
                <a:srgbClr val="FF0000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6200000" flipV="1">
            <a:off x="6031339" y="679686"/>
            <a:ext cx="545285" cy="415963"/>
          </a:xfrm>
          <a:prstGeom prst="curvedConnector3">
            <a:avLst>
              <a:gd name="adj1" fmla="val -5098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1948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Reference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5600" y="3068254"/>
            <a:ext cx="1960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DSIS</a:t>
            </a:r>
            <a:endParaRPr lang="fr-FR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272B0-FC40-403A-ACE5-F5846D90FDD2}" type="slidenum">
              <a:rPr lang="en-US" smtClean="0"/>
              <a:t>8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029200" y="4147261"/>
            <a:ext cx="3943476" cy="142709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Snapshots of the experimental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2622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2" y="21656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93" y="858608"/>
            <a:ext cx="8406728" cy="599939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en-US" sz="1800" dirty="0" smtClean="0"/>
          </a:p>
          <a:p>
            <a:pPr algn="just"/>
            <a:r>
              <a:rPr lang="en-US" u="sng" dirty="0" smtClean="0"/>
              <a:t>Experiment 1: ACR-HR vs. DSIS</a:t>
            </a:r>
          </a:p>
          <a:p>
            <a:pPr marL="247650" lvl="1" indent="0" algn="just">
              <a:buNone/>
            </a:pPr>
            <a:r>
              <a:rPr lang="en-US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en-US" i="1" dirty="0">
                <a:solidFill>
                  <a:schemeClr val="accent1"/>
                </a:solidFill>
              </a:rPr>
              <a:t>: </a:t>
            </a:r>
            <a:r>
              <a:rPr lang="en-US" i="1" dirty="0" smtClean="0">
                <a:solidFill>
                  <a:schemeClr val="accent1"/>
                </a:solidFill>
              </a:rPr>
              <a:t>Determine </a:t>
            </a:r>
            <a:r>
              <a:rPr lang="en-US" i="1" dirty="0">
                <a:solidFill>
                  <a:schemeClr val="accent1"/>
                </a:solidFill>
              </a:rPr>
              <a:t>whether the presence of an explicit reference is necessary to improve </a:t>
            </a:r>
            <a:r>
              <a:rPr lang="en-US" i="1" dirty="0" smtClean="0">
                <a:solidFill>
                  <a:schemeClr val="accent1"/>
                </a:solidFill>
              </a:rPr>
              <a:t>the accuracy of </a:t>
            </a:r>
            <a:r>
              <a:rPr lang="en-US" i="1" dirty="0">
                <a:solidFill>
                  <a:schemeClr val="accent1"/>
                </a:solidFill>
              </a:rPr>
              <a:t>the method.</a:t>
            </a:r>
          </a:p>
          <a:p>
            <a:pPr lvl="2" algn="just"/>
            <a:r>
              <a:rPr lang="en-US" sz="2000" b="1" dirty="0"/>
              <a:t>G1</a:t>
            </a:r>
            <a:r>
              <a:rPr lang="en-US" sz="2000" dirty="0"/>
              <a:t>: </a:t>
            </a:r>
            <a:r>
              <a:rPr lang="en-US" sz="2000" dirty="0" smtClean="0"/>
              <a:t>15 subjects - did </a:t>
            </a:r>
            <a:r>
              <a:rPr lang="en-US" sz="2000" dirty="0"/>
              <a:t>ACR-HR then DSIS</a:t>
            </a:r>
          </a:p>
          <a:p>
            <a:pPr lvl="2" algn="just"/>
            <a:r>
              <a:rPr lang="en-US" sz="2000" b="1" dirty="0" smtClean="0"/>
              <a:t>G2</a:t>
            </a:r>
            <a:r>
              <a:rPr lang="en-US" sz="2000" dirty="0" smtClean="0"/>
              <a:t>: </a:t>
            </a:r>
            <a:r>
              <a:rPr lang="en-US" sz="2000" dirty="0"/>
              <a:t>15 subjects - </a:t>
            </a:r>
            <a:r>
              <a:rPr lang="en-US" sz="2000" dirty="0" smtClean="0"/>
              <a:t>did </a:t>
            </a:r>
            <a:r>
              <a:rPr lang="en-US" sz="2000" dirty="0"/>
              <a:t>DSIS then </a:t>
            </a:r>
            <a:r>
              <a:rPr lang="en-US" sz="2000" dirty="0" smtClean="0"/>
              <a:t>ACR-HR</a:t>
            </a:r>
          </a:p>
          <a:p>
            <a:pPr marL="247650" lvl="1" indent="0" algn="just">
              <a:buNone/>
            </a:pPr>
            <a:endParaRPr lang="en-US" sz="600" dirty="0" smtClean="0"/>
          </a:p>
          <a:p>
            <a:pPr lvl="2" algn="just"/>
            <a:endParaRPr lang="en-US" sz="2000" dirty="0" smtClean="0"/>
          </a:p>
          <a:p>
            <a:pPr algn="just"/>
            <a:r>
              <a:rPr lang="en-US" sz="2800" u="sng" dirty="0" smtClean="0"/>
              <a:t>Experiment 2: SAMVIQ</a:t>
            </a:r>
          </a:p>
          <a:p>
            <a:pPr marL="247650" lvl="1" indent="0" algn="just">
              <a:buNone/>
            </a:pPr>
            <a:r>
              <a:rPr lang="en-US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en-US" i="1" dirty="0">
                <a:solidFill>
                  <a:schemeClr val="accent1"/>
                </a:solidFill>
              </a:rPr>
              <a:t>: </a:t>
            </a:r>
            <a:r>
              <a:rPr lang="en-US" i="1" dirty="0" smtClean="0">
                <a:solidFill>
                  <a:schemeClr val="accent1"/>
                </a:solidFill>
              </a:rPr>
              <a:t>Determine </a:t>
            </a:r>
            <a:r>
              <a:rPr lang="en-US" i="1" dirty="0">
                <a:solidFill>
                  <a:schemeClr val="accent1"/>
                </a:solidFill>
              </a:rPr>
              <a:t>which method is the best to assess the quality of 3D graphic models.</a:t>
            </a:r>
            <a:endParaRPr lang="fr-FR" i="1" dirty="0">
              <a:solidFill>
                <a:schemeClr val="accent1"/>
              </a:solidFill>
            </a:endParaRPr>
          </a:p>
          <a:p>
            <a:pPr lvl="2" algn="just"/>
            <a:r>
              <a:rPr lang="en-US" sz="2000" dirty="0" smtClean="0"/>
              <a:t>17 subjects</a:t>
            </a:r>
            <a:endParaRPr lang="en-US" sz="17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b="0" dirty="0" smtClean="0"/>
              <a:t>      </a:t>
            </a:r>
            <a:r>
              <a:rPr lang="en-US" sz="1800" b="0" dirty="0" smtClean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800" b="0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0" dirty="0" smtClean="0"/>
          </a:p>
          <a:p>
            <a:pPr marL="0" indent="0" algn="just">
              <a:spcBef>
                <a:spcPts val="0"/>
              </a:spcBef>
              <a:buNone/>
            </a:pPr>
            <a:endParaRPr lang="en-US" sz="1800" b="0" dirty="0" smtClean="0"/>
          </a:p>
          <a:p>
            <a:pPr marL="0" indent="0" algn="just">
              <a:spcBef>
                <a:spcPts val="0"/>
              </a:spcBef>
              <a:buNone/>
            </a:pPr>
            <a:endParaRPr lang="en-US" sz="1800" b="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b="0" dirty="0" smtClean="0"/>
              <a:t>Subjects were </a:t>
            </a:r>
            <a:r>
              <a:rPr lang="fr-FR" sz="1800" b="0" dirty="0" err="1"/>
              <a:t>s</a:t>
            </a:r>
            <a:r>
              <a:rPr lang="fr-FR" sz="1800" b="0" dirty="0" err="1" smtClean="0"/>
              <a:t>tudents</a:t>
            </a:r>
            <a:r>
              <a:rPr lang="fr-FR" sz="1800" b="0" dirty="0" smtClean="0"/>
              <a:t> and </a:t>
            </a:r>
            <a:r>
              <a:rPr lang="fr-FR" sz="1800" b="0" dirty="0" err="1" smtClean="0"/>
              <a:t>professionals</a:t>
            </a:r>
            <a:r>
              <a:rPr lang="fr-FR" sz="1800" b="0" dirty="0" smtClean="0"/>
              <a:t>, </a:t>
            </a:r>
            <a:r>
              <a:rPr lang="en-US" sz="1800" b="0" dirty="0"/>
              <a:t>aged between </a:t>
            </a:r>
            <a:r>
              <a:rPr lang="en-US" sz="1800" b="0" dirty="0" smtClean="0"/>
              <a:t>18 and </a:t>
            </a:r>
            <a:r>
              <a:rPr lang="en-US" sz="1800" b="0" dirty="0"/>
              <a:t>45 (median 23)</a:t>
            </a:r>
          </a:p>
          <a:p>
            <a:pPr marL="0" indent="0" algn="just">
              <a:buNone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187115"/>
              </p:ext>
            </p:extLst>
          </p:nvPr>
        </p:nvGraphicFramePr>
        <p:xfrm>
          <a:off x="3918283" y="5392092"/>
          <a:ext cx="4876802" cy="812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138"/>
                <a:gridCol w="1383632"/>
                <a:gridCol w="229803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ACR-HR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DSIS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SAMVIQ</a:t>
                      </a:r>
                      <a:endParaRPr lang="fr-FR" dirty="0"/>
                    </a:p>
                  </a:txBody>
                  <a:tcPr/>
                </a:tc>
              </a:tr>
              <a:tr h="44670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 min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 min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20-30 min * 2 sessions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3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4"/>
    </mc:Choice>
    <mc:Fallback xmlns="">
      <p:transition spd="slow" advTm="6228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16.5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6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6.3|13.7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9|19|9.9|6.6|10.3|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6|4.9|26.8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2.8|1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6.7|6.9"/>
</p:tagLst>
</file>

<file path=ppt/theme/theme1.xml><?xml version="1.0" encoding="utf-8"?>
<a:theme xmlns:a="http://schemas.openxmlformats.org/drawingml/2006/main" name="1_theme_LIRIS_2014">
  <a:themeElements>
    <a:clrScheme name="LIRIS 2014">
      <a:dk1>
        <a:srgbClr val="184A7C"/>
      </a:dk1>
      <a:lt1>
        <a:sysClr val="window" lastClr="FFFFFF"/>
      </a:lt1>
      <a:dk2>
        <a:srgbClr val="727CA1"/>
      </a:dk2>
      <a:lt2>
        <a:srgbClr val="EEECE1"/>
      </a:lt2>
      <a:accent1>
        <a:srgbClr val="B5397D"/>
      </a:accent1>
      <a:accent2>
        <a:srgbClr val="B8B90C"/>
      </a:accent2>
      <a:accent3>
        <a:srgbClr val="9571AB"/>
      </a:accent3>
      <a:accent4>
        <a:srgbClr val="A0C7E7"/>
      </a:accent4>
      <a:accent5>
        <a:srgbClr val="368AD2"/>
      </a:accent5>
      <a:accent6>
        <a:srgbClr val="FF8D40"/>
      </a:accent6>
      <a:hlink>
        <a:srgbClr val="B53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44869</TotalTime>
  <Words>1040</Words>
  <Application>Microsoft Office PowerPoint</Application>
  <PresentationFormat>On-screen Show (4:3)</PresentationFormat>
  <Paragraphs>178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1_theme_LIRIS_2014</vt:lpstr>
      <vt:lpstr>Comparison of Subjective Methods for Quality Assessment of 3D Graphics in Virtual Reality  Yana Nehmé1 Jean-Philippe Farrugia 1 Florent Dupont1 Patrick Le Callet2  Guillaume Lavoué1</vt:lpstr>
      <vt:lpstr>Introduction</vt:lpstr>
      <vt:lpstr>Subjective quality assessment tests</vt:lpstr>
      <vt:lpstr>Subjective quality assessment tests</vt:lpstr>
      <vt:lpstr>Related work</vt:lpstr>
      <vt:lpstr>Our contributions</vt:lpstr>
      <vt:lpstr>Subjective Experiment</vt:lpstr>
      <vt:lpstr>Snapshots of the experimental environment</vt:lpstr>
      <vt:lpstr>Experimental procedure</vt:lpstr>
      <vt:lpstr>Exp 1: Mean Opinion Score (MOS)</vt:lpstr>
      <vt:lpstr>Accuracy and time effort</vt:lpstr>
      <vt:lpstr>Conclusion &amp; Recommendations</vt:lpstr>
      <vt:lpstr>What next?</vt:lpstr>
      <vt:lpstr>Thank you for your attention.</vt:lpstr>
      <vt:lpstr>Bibliography</vt:lpstr>
    </vt:vector>
  </TitlesOfParts>
  <Company>LIRIS-UCB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équipes LIRIS</dc:title>
  <cp:lastModifiedBy>user</cp:lastModifiedBy>
  <cp:revision>1689</cp:revision>
  <cp:lastPrinted>2020-12-13T21:14:35Z</cp:lastPrinted>
  <dcterms:created xsi:type="dcterms:W3CDTF">2009-02-19T09:59:02Z</dcterms:created>
  <dcterms:modified xsi:type="dcterms:W3CDTF">2020-12-13T23:35:16Z</dcterms:modified>
</cp:coreProperties>
</file>