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4"/>
  </p:sldMasterIdLst>
  <p:notesMasterIdLst>
    <p:notesMasterId r:id="rId14"/>
  </p:notesMasterIdLst>
  <p:sldIdLst>
    <p:sldId id="268" r:id="rId5"/>
    <p:sldId id="269" r:id="rId6"/>
    <p:sldId id="273" r:id="rId7"/>
    <p:sldId id="270" r:id="rId8"/>
    <p:sldId id="271" r:id="rId9"/>
    <p:sldId id="274" r:id="rId10"/>
    <p:sldId id="272" r:id="rId11"/>
    <p:sldId id="275" r:id="rId12"/>
    <p:sldId id="276" r:id="rId1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7" autoAdjust="0"/>
    <p:restoredTop sz="95760" autoAdjust="0"/>
  </p:normalViewPr>
  <p:slideViewPr>
    <p:cSldViewPr snapToGrid="0">
      <p:cViewPr varScale="1">
        <p:scale>
          <a:sx n="91" d="100"/>
          <a:sy n="91" d="100"/>
        </p:scale>
        <p:origin x="91" y="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FBFD0-1DFD-488B-B3FC-CF5647C0E64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7614D-2FFF-4E4A-9374-EEF0F110A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its.bldrdoc.gov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www.its.bldrdoc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4B0B931-B234-4E33-B5F4-441BCAEFD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alphaModFix amt="61000"/>
            <a:lum bright="-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64" b="9841"/>
          <a:stretch/>
        </p:blipFill>
        <p:spPr>
          <a:xfrm>
            <a:off x="25" y="815907"/>
            <a:ext cx="12191975" cy="6042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FA19E-BDCA-4070-A60E-B44CCF8A3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168" y="2454443"/>
            <a:ext cx="11557464" cy="1700205"/>
          </a:xfrm>
        </p:spPr>
        <p:txBody>
          <a:bodyPr anchor="ctr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B8EAC-0F4F-4A5E-B340-DE4C1B316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8612" y="4470517"/>
            <a:ext cx="6119812" cy="178740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FFC05A64-542A-4F28-934E-74C842DE4632}"/>
              </a:ext>
            </a:extLst>
          </p:cNvPr>
          <p:cNvSpPr/>
          <p:nvPr userDrawn="1"/>
        </p:nvSpPr>
        <p:spPr>
          <a:xfrm>
            <a:off x="7200900" y="0"/>
            <a:ext cx="4991100" cy="1078992"/>
          </a:xfrm>
          <a:custGeom>
            <a:avLst/>
            <a:gdLst>
              <a:gd name="connsiteX0" fmla="*/ 0 w 4081540"/>
              <a:gd name="connsiteY0" fmla="*/ 0 h 804672"/>
              <a:gd name="connsiteX1" fmla="*/ 4081540 w 4081540"/>
              <a:gd name="connsiteY1" fmla="*/ 0 h 804672"/>
              <a:gd name="connsiteX2" fmla="*/ 4081540 w 4081540"/>
              <a:gd name="connsiteY2" fmla="*/ 804672 h 804672"/>
              <a:gd name="connsiteX3" fmla="*/ 0 w 4081540"/>
              <a:gd name="connsiteY3" fmla="*/ 804672 h 804672"/>
              <a:gd name="connsiteX4" fmla="*/ 0 w 4081540"/>
              <a:gd name="connsiteY4" fmla="*/ 0 h 804672"/>
              <a:gd name="connsiteX0" fmla="*/ 2979 w 4084519"/>
              <a:gd name="connsiteY0" fmla="*/ 0 h 804672"/>
              <a:gd name="connsiteX1" fmla="*/ 4084519 w 4084519"/>
              <a:gd name="connsiteY1" fmla="*/ 0 h 804672"/>
              <a:gd name="connsiteX2" fmla="*/ 4084519 w 4084519"/>
              <a:gd name="connsiteY2" fmla="*/ 804672 h 804672"/>
              <a:gd name="connsiteX3" fmla="*/ 2979 w 4084519"/>
              <a:gd name="connsiteY3" fmla="*/ 804672 h 804672"/>
              <a:gd name="connsiteX4" fmla="*/ 0 w 4084519"/>
              <a:gd name="connsiteY4" fmla="*/ 399793 h 804672"/>
              <a:gd name="connsiteX5" fmla="*/ 2979 w 4084519"/>
              <a:gd name="connsiteY5" fmla="*/ 0 h 804672"/>
              <a:gd name="connsiteX0" fmla="*/ 0 w 4081540"/>
              <a:gd name="connsiteY0" fmla="*/ 0 h 804672"/>
              <a:gd name="connsiteX1" fmla="*/ 4081540 w 4081540"/>
              <a:gd name="connsiteY1" fmla="*/ 0 h 804672"/>
              <a:gd name="connsiteX2" fmla="*/ 4081540 w 4081540"/>
              <a:gd name="connsiteY2" fmla="*/ 804672 h 804672"/>
              <a:gd name="connsiteX3" fmla="*/ 0 w 4081540"/>
              <a:gd name="connsiteY3" fmla="*/ 804672 h 804672"/>
              <a:gd name="connsiteX4" fmla="*/ 384226 w 4081540"/>
              <a:gd name="connsiteY4" fmla="*/ 402772 h 804672"/>
              <a:gd name="connsiteX5" fmla="*/ 0 w 4081540"/>
              <a:gd name="connsiteY5" fmla="*/ 0 h 804672"/>
              <a:gd name="connsiteX0" fmla="*/ 0 w 4081540"/>
              <a:gd name="connsiteY0" fmla="*/ 0 h 804672"/>
              <a:gd name="connsiteX1" fmla="*/ 4081540 w 4081540"/>
              <a:gd name="connsiteY1" fmla="*/ 0 h 804672"/>
              <a:gd name="connsiteX2" fmla="*/ 4081540 w 4081540"/>
              <a:gd name="connsiteY2" fmla="*/ 804672 h 804672"/>
              <a:gd name="connsiteX3" fmla="*/ 0 w 4081540"/>
              <a:gd name="connsiteY3" fmla="*/ 804672 h 804672"/>
              <a:gd name="connsiteX4" fmla="*/ 390183 w 4081540"/>
              <a:gd name="connsiteY4" fmla="*/ 402772 h 804672"/>
              <a:gd name="connsiteX5" fmla="*/ 0 w 4081540"/>
              <a:gd name="connsiteY5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1540" h="804672">
                <a:moveTo>
                  <a:pt x="0" y="0"/>
                </a:moveTo>
                <a:lnTo>
                  <a:pt x="4081540" y="0"/>
                </a:lnTo>
                <a:lnTo>
                  <a:pt x="4081540" y="804672"/>
                </a:lnTo>
                <a:lnTo>
                  <a:pt x="0" y="804672"/>
                </a:lnTo>
                <a:lnTo>
                  <a:pt x="390183" y="4027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B5B79-3D3B-470B-92CB-036C97F0F0A3}"/>
              </a:ext>
            </a:extLst>
          </p:cNvPr>
          <p:cNvSpPr txBox="1"/>
          <p:nvPr userDrawn="1"/>
        </p:nvSpPr>
        <p:spPr>
          <a:xfrm>
            <a:off x="1008929" y="156862"/>
            <a:ext cx="6480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ITS: The Nation’s Spectrum and Communications</a:t>
            </a:r>
            <a:r>
              <a:rPr lang="en-US" sz="18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baseline="0" dirty="0">
                <a:solidFill>
                  <a:schemeClr val="bg1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Realizing the full potential of telecommunications to drive a new era of innovation, development, and productivity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AB78DC-E7BE-45D8-AA2C-3CFA4FB137A6}"/>
              </a:ext>
            </a:extLst>
          </p:cNvPr>
          <p:cNvSpPr>
            <a:spLocks/>
          </p:cNvSpPr>
          <p:nvPr userDrawn="1"/>
        </p:nvSpPr>
        <p:spPr>
          <a:xfrm>
            <a:off x="7849804" y="433179"/>
            <a:ext cx="3862760" cy="1873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878AD603-84E7-40DA-9FD6-786A92D27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" y="109480"/>
            <a:ext cx="822960" cy="82296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8A3145-A50F-4241-B7D7-6EB4386FDADC}"/>
              </a:ext>
            </a:extLst>
          </p:cNvPr>
          <p:cNvCxnSpPr>
            <a:cxnSpLocks/>
          </p:cNvCxnSpPr>
          <p:nvPr userDrawn="1"/>
        </p:nvCxnSpPr>
        <p:spPr>
          <a:xfrm>
            <a:off x="0" y="1078992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hlinkClick r:id="rId4"/>
            <a:extLst>
              <a:ext uri="{FF2B5EF4-FFF2-40B4-BE49-F238E27FC236}">
                <a16:creationId xmlns:a16="http://schemas.microsoft.com/office/drawing/2014/main" id="{7944465D-9FE9-4EAF-9550-057702705884}"/>
              </a:ext>
            </a:extLst>
          </p:cNvPr>
          <p:cNvSpPr txBox="1"/>
          <p:nvPr userDrawn="1"/>
        </p:nvSpPr>
        <p:spPr>
          <a:xfrm>
            <a:off x="5691187" y="6305517"/>
            <a:ext cx="6119812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 3" panose="05040102010807070707" pitchFamily="18" charset="2"/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None/>
              <a:defRPr sz="2000"/>
            </a:lvl2pPr>
            <a:lvl3pPr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tabLst/>
            </a:lvl3pPr>
            <a:lvl4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/>
            <a:r>
              <a:rPr lang="en-US" sz="1600" dirty="0"/>
              <a:t>Boulder, Colorado • www.its.bldrdoc.gov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106E6-897C-4AB6-9844-931615563B57}"/>
              </a:ext>
            </a:extLst>
          </p:cNvPr>
          <p:cNvSpPr txBox="1"/>
          <p:nvPr userDrawn="1"/>
        </p:nvSpPr>
        <p:spPr>
          <a:xfrm>
            <a:off x="7935529" y="218835"/>
            <a:ext cx="104294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ITS</a:t>
            </a:r>
            <a:endParaRPr lang="en-US" sz="36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8A3681-EEE8-416C-96E1-0B9F803A3E55}"/>
              </a:ext>
            </a:extLst>
          </p:cNvPr>
          <p:cNvSpPr txBox="1"/>
          <p:nvPr userDrawn="1"/>
        </p:nvSpPr>
        <p:spPr>
          <a:xfrm>
            <a:off x="8652292" y="409099"/>
            <a:ext cx="322440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0" kern="800" spc="-20" baseline="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Institute for Telecommunication Sciences</a:t>
            </a:r>
            <a:endParaRPr lang="en-US" sz="1400" b="0" kern="800" spc="-20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7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5CB57-8847-4F1F-BCAC-7F768FDF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144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0BEB0-813B-4573-95DA-CD831AE9F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7592"/>
            <a:ext cx="11430000" cy="4572000"/>
          </a:xfrm>
        </p:spPr>
        <p:txBody>
          <a:bodyPr>
            <a:noAutofit/>
          </a:bodyPr>
          <a:lstStyle>
            <a:lvl1pPr marL="288925" indent="-288925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/>
            </a:lvl1pPr>
            <a:lvl2pPr marL="569913" indent="-225425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/>
            </a:lvl2pPr>
            <a:lvl3pPr marL="742950" indent="-173038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860425" indent="-117475">
              <a:lnSpc>
                <a:spcPct val="100000"/>
              </a:lnSpc>
              <a:spcBef>
                <a:spcPts val="0"/>
              </a:spcBef>
              <a:defRPr/>
            </a:lvl4pPr>
            <a:lvl5pPr marL="968375" indent="-1079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F3476-D94A-4FEE-BDC6-380B211B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967B5-DE27-40F7-84F1-16251719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5F6E-155F-4310-8A02-ABDEA7A4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A116-BA9A-4A5D-B255-BB7414A0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51466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38079-D5A4-40C6-9E16-620EF3F3A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19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A9010-7474-4C87-8054-2DA1E3BA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78ECB-07C2-4619-84BB-14243D2D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336CF-7B8E-4563-8C50-09E678F2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4C78-E3E7-4A45-A035-42DFC436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8C25-6B2D-41E4-9A57-5E04F74A9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07591"/>
            <a:ext cx="5638800" cy="45720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32A42-647C-4572-A4BF-68A268191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07591"/>
            <a:ext cx="5638799" cy="45720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3E313-E18B-4D49-A609-6781CA56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325ED-4185-41EB-BCC8-6E5F37E5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228C4-A62B-4100-849C-C697F657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6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B56F-A78E-482D-A80B-80DF0E95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7946"/>
            <a:ext cx="11430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3C88A-3B59-419F-BEA8-38D322AB8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07592"/>
            <a:ext cx="5638800" cy="457200"/>
          </a:xfrm>
          <a:solidFill>
            <a:schemeClr val="accent5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6D8C8-B2E6-404B-80CB-30B7E4492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07592"/>
            <a:ext cx="5638798" cy="457200"/>
          </a:xfrm>
          <a:solidFill>
            <a:schemeClr val="accent5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AB1F3-41D1-4E9E-8425-179B620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CB463-2746-43EA-B470-F8545037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84B19-BCD9-4F11-82B3-152D1E37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BEFD5C-B3FE-414D-8B83-848B76FEB4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0" y="1764792"/>
            <a:ext cx="5638800" cy="41148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B66B7A9-C7F9-49E3-9916-EAE5C31E0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64792"/>
            <a:ext cx="5638799" cy="41148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27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B7DB-2FF0-4F51-A02B-A87C7973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EB666-7211-471A-B856-17B7EACE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CB879-54AB-44A6-9EBD-E0FB95A8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7AF0F-7742-41C8-989D-BA29EDDE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2698C-B1CF-4E47-9C96-0A513990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2F89-D572-44F7-9DE0-14A8F8A8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92EFB-0147-4417-983C-8DE82D55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5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599C-8AE3-4E00-9A26-1181DDF1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4457700" cy="1097280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E6C4D-E250-4A43-A697-E9D90C89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76189-598C-4F97-BADB-199F043A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6EFFC-9126-423D-AC94-3055E6DD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7189CC-353A-4C65-82B3-67BC236702A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0" y="1519614"/>
            <a:ext cx="4457700" cy="4427275"/>
          </a:xfrm>
        </p:spPr>
        <p:txBody>
          <a:bodyPr>
            <a:normAutofit/>
          </a:bodyPr>
          <a:lstStyle>
            <a:lvl1pPr marL="288925" indent="-288925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0DB12C8-7ECB-4125-B691-72AA1E5044F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01847" y="457200"/>
            <a:ext cx="6809152" cy="5489689"/>
          </a:xfrm>
        </p:spPr>
        <p:txBody>
          <a:bodyPr>
            <a:normAutofit/>
          </a:bodyPr>
          <a:lstStyle>
            <a:lvl1pPr marL="288925" indent="-288925">
              <a:defRPr sz="24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6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6313"/>
            <a:ext cx="9144000" cy="2259850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99548"/>
            <a:ext cx="9144000" cy="145900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/>
          <p:nvPr userDrawn="1"/>
        </p:nvSpPr>
        <p:spPr>
          <a:xfrm>
            <a:off x="0" y="4645959"/>
            <a:ext cx="12188952" cy="22120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375025" lvl="8" indent="0" algn="l">
              <a:lnSpc>
                <a:spcPct val="120000"/>
              </a:lnSpc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1963" y="4860751"/>
            <a:ext cx="1040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Source Sans Pro" panose="020B0503030403020204" pitchFamily="34" charset="0"/>
              </a:rPr>
              <a:t>ITS: The Nation’s Spectrum and Communications</a:t>
            </a:r>
            <a:r>
              <a:rPr lang="en-US" sz="3200" b="1" baseline="0" dirty="0">
                <a:solidFill>
                  <a:schemeClr val="bg1"/>
                </a:solidFill>
                <a:latin typeface="Palatino Linotype" panose="02040502050505030304" pitchFamily="18" charset="0"/>
                <a:ea typeface="Source Sans Pro" panose="020B0503030403020204" pitchFamily="34" charset="0"/>
              </a:rPr>
              <a:t> Lab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98" y="5898503"/>
            <a:ext cx="822960" cy="822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19" y="4860751"/>
            <a:ext cx="812318" cy="822960"/>
          </a:xfrm>
          <a:prstGeom prst="rect">
            <a:avLst/>
          </a:prstGeom>
        </p:spPr>
      </p:pic>
      <p:pic>
        <p:nvPicPr>
          <p:cNvPr id="13" name="Picture 12">
            <a:hlinkClick r:id="rId4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156" y="6041401"/>
            <a:ext cx="3960400" cy="61910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1288" y="87313"/>
            <a:ext cx="11947525" cy="517525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CUI markings</a:t>
            </a:r>
          </a:p>
        </p:txBody>
      </p:sp>
    </p:spTree>
    <p:extLst>
      <p:ext uri="{BB962C8B-B14F-4D97-AF65-F5344CB8AC3E}">
        <p14:creationId xmlns:p14="http://schemas.microsoft.com/office/powerpoint/2010/main" val="231082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1ED354-BF6D-47E9-9746-CE7EE4430DEC}"/>
              </a:ext>
            </a:extLst>
          </p:cNvPr>
          <p:cNvGrpSpPr/>
          <p:nvPr userDrawn="1"/>
        </p:nvGrpSpPr>
        <p:grpSpPr>
          <a:xfrm>
            <a:off x="3495" y="6055503"/>
            <a:ext cx="12192000" cy="804672"/>
            <a:chOff x="3495" y="6055503"/>
            <a:chExt cx="12192000" cy="8046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B18FC7-5A0F-40CC-8897-36BF71F5BB60}"/>
                </a:ext>
              </a:extLst>
            </p:cNvPr>
            <p:cNvSpPr/>
            <p:nvPr/>
          </p:nvSpPr>
          <p:spPr>
            <a:xfrm>
              <a:off x="3495" y="6055503"/>
              <a:ext cx="12192000" cy="804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78D65A13-2CF4-4DF2-A4CB-C5756B0CEA2E}"/>
                </a:ext>
              </a:extLst>
            </p:cNvPr>
            <p:cNvSpPr/>
            <p:nvPr userDrawn="1"/>
          </p:nvSpPr>
          <p:spPr>
            <a:xfrm>
              <a:off x="8110460" y="6055503"/>
              <a:ext cx="4081540" cy="804672"/>
            </a:xfrm>
            <a:custGeom>
              <a:avLst/>
              <a:gdLst>
                <a:gd name="connsiteX0" fmla="*/ 0 w 4081540"/>
                <a:gd name="connsiteY0" fmla="*/ 0 h 804672"/>
                <a:gd name="connsiteX1" fmla="*/ 4081540 w 4081540"/>
                <a:gd name="connsiteY1" fmla="*/ 0 h 804672"/>
                <a:gd name="connsiteX2" fmla="*/ 4081540 w 4081540"/>
                <a:gd name="connsiteY2" fmla="*/ 804672 h 804672"/>
                <a:gd name="connsiteX3" fmla="*/ 0 w 4081540"/>
                <a:gd name="connsiteY3" fmla="*/ 804672 h 804672"/>
                <a:gd name="connsiteX4" fmla="*/ 0 w 4081540"/>
                <a:gd name="connsiteY4" fmla="*/ 0 h 804672"/>
                <a:gd name="connsiteX0" fmla="*/ 2979 w 4084519"/>
                <a:gd name="connsiteY0" fmla="*/ 0 h 804672"/>
                <a:gd name="connsiteX1" fmla="*/ 4084519 w 4084519"/>
                <a:gd name="connsiteY1" fmla="*/ 0 h 804672"/>
                <a:gd name="connsiteX2" fmla="*/ 4084519 w 4084519"/>
                <a:gd name="connsiteY2" fmla="*/ 804672 h 804672"/>
                <a:gd name="connsiteX3" fmla="*/ 2979 w 4084519"/>
                <a:gd name="connsiteY3" fmla="*/ 804672 h 804672"/>
                <a:gd name="connsiteX4" fmla="*/ 0 w 4084519"/>
                <a:gd name="connsiteY4" fmla="*/ 399793 h 804672"/>
                <a:gd name="connsiteX5" fmla="*/ 2979 w 4084519"/>
                <a:gd name="connsiteY5" fmla="*/ 0 h 804672"/>
                <a:gd name="connsiteX0" fmla="*/ 0 w 4081540"/>
                <a:gd name="connsiteY0" fmla="*/ 0 h 804672"/>
                <a:gd name="connsiteX1" fmla="*/ 4081540 w 4081540"/>
                <a:gd name="connsiteY1" fmla="*/ 0 h 804672"/>
                <a:gd name="connsiteX2" fmla="*/ 4081540 w 4081540"/>
                <a:gd name="connsiteY2" fmla="*/ 804672 h 804672"/>
                <a:gd name="connsiteX3" fmla="*/ 0 w 4081540"/>
                <a:gd name="connsiteY3" fmla="*/ 804672 h 804672"/>
                <a:gd name="connsiteX4" fmla="*/ 384226 w 4081540"/>
                <a:gd name="connsiteY4" fmla="*/ 402772 h 804672"/>
                <a:gd name="connsiteX5" fmla="*/ 0 w 4081540"/>
                <a:gd name="connsiteY5" fmla="*/ 0 h 804672"/>
                <a:gd name="connsiteX0" fmla="*/ 0 w 4081540"/>
                <a:gd name="connsiteY0" fmla="*/ 0 h 804672"/>
                <a:gd name="connsiteX1" fmla="*/ 4081540 w 4081540"/>
                <a:gd name="connsiteY1" fmla="*/ 0 h 804672"/>
                <a:gd name="connsiteX2" fmla="*/ 4081540 w 4081540"/>
                <a:gd name="connsiteY2" fmla="*/ 804672 h 804672"/>
                <a:gd name="connsiteX3" fmla="*/ 0 w 4081540"/>
                <a:gd name="connsiteY3" fmla="*/ 804672 h 804672"/>
                <a:gd name="connsiteX4" fmla="*/ 390183 w 4081540"/>
                <a:gd name="connsiteY4" fmla="*/ 402772 h 804672"/>
                <a:gd name="connsiteX5" fmla="*/ 0 w 4081540"/>
                <a:gd name="connsiteY5" fmla="*/ 0 h 8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1540" h="804672">
                  <a:moveTo>
                    <a:pt x="0" y="0"/>
                  </a:moveTo>
                  <a:lnTo>
                    <a:pt x="4081540" y="0"/>
                  </a:lnTo>
                  <a:lnTo>
                    <a:pt x="4081540" y="804672"/>
                  </a:lnTo>
                  <a:lnTo>
                    <a:pt x="0" y="804672"/>
                  </a:lnTo>
                  <a:lnTo>
                    <a:pt x="390183" y="402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BAC3C-7FD1-47A5-B7B1-EB5CB0FB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8AA9C-79FC-4C08-802C-7C0BD7C8B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05666"/>
            <a:ext cx="114300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BCAA0-CF4D-434C-A0D8-EF0FAB4FC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11877" y="6676777"/>
            <a:ext cx="722524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12/15/2021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79507-C8EC-4150-87E9-83717E4D4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8677" y="6676777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608F0-0A9B-4318-AFBA-CDC6DF1E7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2219" y="6676777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BFBF289D-FF09-483A-8ACE-CF5BE0465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00DE2-8A5A-4C9C-8646-5717F3AE0E8C}"/>
              </a:ext>
            </a:extLst>
          </p:cNvPr>
          <p:cNvSpPr txBox="1"/>
          <p:nvPr userDrawn="1"/>
        </p:nvSpPr>
        <p:spPr>
          <a:xfrm>
            <a:off x="1296958" y="6153748"/>
            <a:ext cx="713931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ITS: The Nation’s Spectrum and Communications</a:t>
            </a:r>
            <a:r>
              <a:rPr lang="en-US" sz="18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Boulder, Colorado </a:t>
            </a:r>
            <a:r>
              <a:rPr lang="en-US" sz="12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matic SC" panose="020B0604020202020204" pitchFamily="2" charset="-79"/>
              </a:rPr>
              <a:t>• www.its.bldrdoc.gov</a:t>
            </a:r>
            <a:endParaRPr lang="en-US" sz="1200" b="1" baseline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E3C77E-EA95-467B-A20A-D7EC884E85E4}"/>
              </a:ext>
            </a:extLst>
          </p:cNvPr>
          <p:cNvSpPr>
            <a:spLocks/>
          </p:cNvSpPr>
          <p:nvPr userDrawn="1"/>
        </p:nvSpPr>
        <p:spPr>
          <a:xfrm>
            <a:off x="8956431" y="6371373"/>
            <a:ext cx="2854568" cy="1729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E40B0-95B9-429B-BBA8-EA6F9127B1A9}"/>
              </a:ext>
            </a:extLst>
          </p:cNvPr>
          <p:cNvSpPr txBox="1"/>
          <p:nvPr userDrawn="1"/>
        </p:nvSpPr>
        <p:spPr>
          <a:xfrm>
            <a:off x="9026647" y="6219749"/>
            <a:ext cx="10429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ITS</a:t>
            </a:r>
            <a:endParaRPr lang="en-US" sz="2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5ADDF-7EE7-4A9D-882F-ADA75330CFC5}"/>
              </a:ext>
            </a:extLst>
          </p:cNvPr>
          <p:cNvSpPr txBox="1"/>
          <p:nvPr userDrawn="1"/>
        </p:nvSpPr>
        <p:spPr>
          <a:xfrm>
            <a:off x="9586611" y="6380643"/>
            <a:ext cx="2260021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900" b="1" kern="800" spc="-20" baseline="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Institute for Telecommunication Sciences</a:t>
            </a:r>
            <a:endParaRPr lang="en-US" sz="900" kern="800" spc="-20" baseline="0" dirty="0">
              <a:latin typeface="+mj-lt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FAF5447-557D-471B-B6F0-BB8CF53C5C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8" y="6182842"/>
            <a:ext cx="548640" cy="54864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F445171A-3AF4-4EFE-8E39-B3889491572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6" y="618284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4625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20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0795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pinson@ntia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-ran.org/blog/2021/6/23/o-ran-alliance-introduces-33-new-specifications-released-since-march-202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C4D0-9C04-4EFC-80B7-DCA017E45E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5G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CCDD7-7EBC-4A26-B0EA-897B5ECF9E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Margaret Pinson</a:t>
            </a:r>
          </a:p>
          <a:p>
            <a:r>
              <a:rPr lang="en-US" dirty="0">
                <a:solidFill>
                  <a:schemeClr val="accent1"/>
                </a:solidFill>
                <a:hlinkClick r:id="rId2"/>
              </a:rPr>
              <a:t>mpinson@ntia.gov</a:t>
            </a:r>
            <a:r>
              <a:rPr lang="en-US" dirty="0">
                <a:solidFill>
                  <a:schemeClr val="accent1"/>
                </a:solidFill>
              </a:rPr>
              <a:t>  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7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815D-CC47-4661-9719-F32A23B8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Cellphone Communications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45F43-E17D-4AE5-8D4F-5ABC566B16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Third Generation Partnership Project (3GPP) </a:t>
            </a:r>
          </a:p>
          <a:p>
            <a:pPr lvl="1"/>
            <a:r>
              <a:rPr lang="en-US" dirty="0"/>
              <a:t>Develop protocols for cellphones</a:t>
            </a:r>
          </a:p>
          <a:p>
            <a:pPr lvl="1"/>
            <a:r>
              <a:rPr lang="en-US" dirty="0"/>
              <a:t>7 standards developing organizations (SDOs): </a:t>
            </a:r>
            <a:r>
              <a:rPr lang="fi-FI" dirty="0"/>
              <a:t>ARIB, ATIS, CCSA, ETSI, TSDSI, TTA, &amp; TTC</a:t>
            </a:r>
          </a:p>
          <a:p>
            <a:pPr lvl="1"/>
            <a:r>
              <a:rPr lang="en-US" dirty="0"/>
              <a:t>Established 1998</a:t>
            </a:r>
          </a:p>
          <a:p>
            <a:r>
              <a:rPr lang="en-US" dirty="0">
                <a:sym typeface="Wingdings" panose="05000000000000000000" pitchFamily="2" charset="2"/>
              </a:rPr>
              <a:t>International Telecommunications Union (ITU)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F188C-DD57-4784-AC80-42B820100D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3G</a:t>
            </a:r>
          </a:p>
          <a:p>
            <a:pPr lvl="1"/>
            <a:r>
              <a:rPr lang="en-US" dirty="0"/>
              <a:t>Flip phone</a:t>
            </a:r>
          </a:p>
          <a:p>
            <a:pPr lvl="1"/>
            <a:r>
              <a:rPr lang="en-US" dirty="0"/>
              <a:t>Voice &amp; text messaging</a:t>
            </a:r>
          </a:p>
          <a:p>
            <a:r>
              <a:rPr lang="en-US" dirty="0"/>
              <a:t>4G LTE</a:t>
            </a:r>
          </a:p>
          <a:p>
            <a:pPr lvl="1"/>
            <a:r>
              <a:rPr lang="en-US" dirty="0"/>
              <a:t>Smartphone</a:t>
            </a:r>
          </a:p>
          <a:p>
            <a:pPr lvl="1"/>
            <a:r>
              <a:rPr lang="en-US" dirty="0"/>
              <a:t>Voice &amp; text messaging &amp; internet access </a:t>
            </a:r>
          </a:p>
          <a:p>
            <a:r>
              <a:rPr lang="en-US" dirty="0"/>
              <a:t>5G</a:t>
            </a:r>
          </a:p>
          <a:p>
            <a:pPr lvl="1"/>
            <a:r>
              <a:rPr lang="en-US" dirty="0"/>
              <a:t>Opportunity for innovation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ABE84-4773-4586-811B-95B8944E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69B33-1C5F-4384-A098-C359C099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1342-C726-480B-8DCA-D338B452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Standalone 5G vs Non-Standalone 5G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25C67-9BDD-4467-8D9B-77A51819A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07591"/>
            <a:ext cx="6118412" cy="4572000"/>
          </a:xfrm>
        </p:spPr>
        <p:txBody>
          <a:bodyPr/>
          <a:lstStyle/>
          <a:p>
            <a:r>
              <a:rPr lang="en-US" dirty="0"/>
              <a:t>Non-Standalone 5G (NSA) </a:t>
            </a:r>
          </a:p>
          <a:p>
            <a:pPr lvl="1"/>
            <a:r>
              <a:rPr lang="en-US" dirty="0"/>
              <a:t>4G network enhanced with support for 5G phones</a:t>
            </a:r>
          </a:p>
          <a:p>
            <a:pPr lvl="1"/>
            <a:r>
              <a:rPr lang="en-US" dirty="0"/>
              <a:t>Enables enhanced mobile broadband </a:t>
            </a:r>
            <a:br>
              <a:rPr lang="en-US" dirty="0"/>
            </a:br>
            <a:r>
              <a:rPr lang="en-US" dirty="0"/>
              <a:t>(e.g., higher bandwidth video streaming)</a:t>
            </a:r>
          </a:p>
          <a:p>
            <a:pPr lvl="1"/>
            <a:r>
              <a:rPr lang="en-US" dirty="0"/>
              <a:t>Most “5G” advertised in 2021 is NSA</a:t>
            </a:r>
          </a:p>
          <a:p>
            <a:r>
              <a:rPr lang="en-US" dirty="0"/>
              <a:t>Standalone 5G (SA)</a:t>
            </a:r>
          </a:p>
          <a:p>
            <a:pPr lvl="1"/>
            <a:r>
              <a:rPr lang="en-US" dirty="0"/>
              <a:t>Pure 5G</a:t>
            </a:r>
          </a:p>
          <a:p>
            <a:pPr lvl="1"/>
            <a:r>
              <a:rPr lang="en-US" dirty="0"/>
              <a:t>Enhanced mobile broadband</a:t>
            </a:r>
          </a:p>
          <a:p>
            <a:pPr lvl="1"/>
            <a:r>
              <a:rPr lang="en-US" dirty="0"/>
              <a:t>Internet of things (IoT)</a:t>
            </a:r>
          </a:p>
          <a:p>
            <a:pPr lvl="1"/>
            <a:r>
              <a:rPr lang="en-US" dirty="0"/>
              <a:t>Ultra-reliable and low latency communications(URLLC)</a:t>
            </a:r>
          </a:p>
          <a:p>
            <a:r>
              <a:rPr lang="en-US" dirty="0"/>
              <a:t>5G adds flexibility to optimize network for </a:t>
            </a:r>
            <a:br>
              <a:rPr lang="en-US" dirty="0"/>
            </a:br>
            <a:r>
              <a:rPr lang="en-US" dirty="0"/>
              <a:t>specific end-user requirements</a:t>
            </a:r>
          </a:p>
          <a:p>
            <a:pPr lvl="1"/>
            <a:r>
              <a:rPr lang="en-US" dirty="0"/>
              <a:t>Diverging wireless spectrum utilization options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520737-0D81-4DF5-A616-04761B893B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r="4449"/>
          <a:stretch/>
        </p:blipFill>
        <p:spPr>
          <a:xfrm>
            <a:off x="6046791" y="1279525"/>
            <a:ext cx="5706919" cy="3586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3FEA27-B64E-40C9-873F-3E980727C9A7}"/>
              </a:ext>
            </a:extLst>
          </p:cNvPr>
          <p:cNvSpPr txBox="1"/>
          <p:nvPr/>
        </p:nvSpPr>
        <p:spPr>
          <a:xfrm>
            <a:off x="8012026" y="5003302"/>
            <a:ext cx="17764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From an ITU Recommendation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EFB61-08A4-440D-B1B9-170BF451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1D1D1-BEC2-4143-99E1-6DE5891E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8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8300-CFA5-4710-B92E-92CC927C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3GPP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D6998-9A32-4625-9E74-32BFAB2678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Data network </a:t>
            </a:r>
          </a:p>
          <a:p>
            <a:pPr lvl="1"/>
            <a:r>
              <a:rPr lang="en-US" dirty="0"/>
              <a:t>Internet, another phone provider, … </a:t>
            </a:r>
          </a:p>
          <a:p>
            <a:r>
              <a:rPr lang="en-US" dirty="0"/>
              <a:t>Core network (Core)</a:t>
            </a:r>
          </a:p>
          <a:p>
            <a:r>
              <a:rPr lang="en-US" dirty="0"/>
              <a:t>Radio access network (RAN)</a:t>
            </a:r>
          </a:p>
          <a:p>
            <a:pPr lvl="1"/>
            <a:r>
              <a:rPr lang="en-US" dirty="0"/>
              <a:t>Network of base stations: </a:t>
            </a:r>
            <a:r>
              <a:rPr lang="en-US" dirty="0" err="1"/>
              <a:t>gNB</a:t>
            </a:r>
            <a:r>
              <a:rPr lang="en-US" dirty="0"/>
              <a:t> (“G node B”)</a:t>
            </a:r>
          </a:p>
          <a:p>
            <a:pPr lvl="1"/>
            <a:r>
              <a:rPr lang="en-US" dirty="0"/>
              <a:t>Centralized unit (CU)</a:t>
            </a:r>
          </a:p>
          <a:p>
            <a:pPr lvl="1"/>
            <a:r>
              <a:rPr lang="en-US" dirty="0"/>
              <a:t>Distributed unit (DU)</a:t>
            </a:r>
          </a:p>
          <a:p>
            <a:pPr lvl="1"/>
            <a:r>
              <a:rPr lang="en-US" dirty="0"/>
              <a:t>Radio unit (RU)</a:t>
            </a:r>
          </a:p>
          <a:p>
            <a:r>
              <a:rPr lang="en-US" dirty="0"/>
              <a:t>User equipment (UE) / smartphone</a:t>
            </a:r>
          </a:p>
          <a:p>
            <a:r>
              <a:rPr lang="en-US" dirty="0"/>
              <a:t>5G RAN architecture focus</a:t>
            </a:r>
          </a:p>
          <a:p>
            <a:pPr lvl="1"/>
            <a:r>
              <a:rPr lang="en-US" dirty="0"/>
              <a:t>Mobile network operators (MNOs)</a:t>
            </a:r>
          </a:p>
          <a:p>
            <a:pPr lvl="1"/>
            <a:r>
              <a:rPr lang="en-US" dirty="0"/>
              <a:t>End-to-end service for millions of customers</a:t>
            </a:r>
          </a:p>
          <a:p>
            <a:pPr lvl="1"/>
            <a:r>
              <a:rPr lang="en-US" dirty="0"/>
              <a:t>Often proprietary and monolithic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A493A2-D0C6-43C1-835A-10568E0AE5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8"/>
          <a:stretch/>
        </p:blipFill>
        <p:spPr bwMode="auto">
          <a:xfrm>
            <a:off x="6992470" y="192923"/>
            <a:ext cx="3478305" cy="5917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760300-8687-43BC-A709-46CC9D3B2058}"/>
              </a:ext>
            </a:extLst>
          </p:cNvPr>
          <p:cNvSpPr/>
          <p:nvPr/>
        </p:nvSpPr>
        <p:spPr>
          <a:xfrm>
            <a:off x="8897470" y="3170660"/>
            <a:ext cx="1008530" cy="42866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gNB</a:t>
            </a:r>
            <a:r>
              <a:rPr lang="en-US" dirty="0"/>
              <a:t>-CU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181A4E-B8E7-4198-9C0B-AAB3FC996A86}"/>
              </a:ext>
            </a:extLst>
          </p:cNvPr>
          <p:cNvSpPr/>
          <p:nvPr/>
        </p:nvSpPr>
        <p:spPr>
          <a:xfrm>
            <a:off x="8897470" y="3748883"/>
            <a:ext cx="1008530" cy="42867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gNB</a:t>
            </a:r>
            <a:r>
              <a:rPr lang="en-US" dirty="0"/>
              <a:t>-DU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CE2852-843A-49BE-A6E6-0453C52BBBC3}"/>
              </a:ext>
            </a:extLst>
          </p:cNvPr>
          <p:cNvSpPr/>
          <p:nvPr/>
        </p:nvSpPr>
        <p:spPr>
          <a:xfrm>
            <a:off x="9327775" y="4096872"/>
            <a:ext cx="578225" cy="2302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CE0D38-0EAD-401F-AD72-12E43AF7831F}"/>
              </a:ext>
            </a:extLst>
          </p:cNvPr>
          <p:cNvCxnSpPr>
            <a:cxnSpLocks/>
          </p:cNvCxnSpPr>
          <p:nvPr/>
        </p:nvCxnSpPr>
        <p:spPr>
          <a:xfrm>
            <a:off x="10829365" y="2259106"/>
            <a:ext cx="0" cy="1990165"/>
          </a:xfrm>
          <a:prstGeom prst="straightConnector1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9CB67C-C4E2-4CDB-B57A-88824FEE317B}"/>
              </a:ext>
            </a:extLst>
          </p:cNvPr>
          <p:cNvSpPr txBox="1"/>
          <p:nvPr/>
        </p:nvSpPr>
        <p:spPr>
          <a:xfrm>
            <a:off x="10960443" y="2097897"/>
            <a:ext cx="566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D59625-CA9E-4FF2-9A6C-1FEFADC54E37}"/>
              </a:ext>
            </a:extLst>
          </p:cNvPr>
          <p:cNvSpPr txBox="1"/>
          <p:nvPr/>
        </p:nvSpPr>
        <p:spPr>
          <a:xfrm>
            <a:off x="10960443" y="3992887"/>
            <a:ext cx="758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many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CAFEA67D-2B72-4E1E-88ED-DBF02D8B4D2C}"/>
              </a:ext>
            </a:extLst>
          </p:cNvPr>
          <p:cNvSpPr/>
          <p:nvPr/>
        </p:nvSpPr>
        <p:spPr>
          <a:xfrm>
            <a:off x="8069412" y="1688439"/>
            <a:ext cx="200234" cy="1188249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1C600559-50AE-4DA0-8CF8-A3AF5C422696}"/>
              </a:ext>
            </a:extLst>
          </p:cNvPr>
          <p:cNvSpPr/>
          <p:nvPr/>
        </p:nvSpPr>
        <p:spPr>
          <a:xfrm>
            <a:off x="8060740" y="2908623"/>
            <a:ext cx="200234" cy="1549911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E9E7BE87-BD02-42C1-AE0C-5C806A83F380}"/>
              </a:ext>
            </a:extLst>
          </p:cNvPr>
          <p:cNvSpPr/>
          <p:nvPr/>
        </p:nvSpPr>
        <p:spPr>
          <a:xfrm>
            <a:off x="8060740" y="4492504"/>
            <a:ext cx="200234" cy="640080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16F68-DDD5-41CF-A315-6E1DDE29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944F6-D702-4D31-A5B6-E069771E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59BB6-E498-48FB-B75B-5768EB84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O-RAN Alliance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37D47AF4-34FE-44A4-BBBE-6626EBC46A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65442"/>
            <a:ext cx="5638800" cy="365731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8CBF8-7601-40B3-AFA3-91A38C9BB0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Industry organization</a:t>
            </a:r>
          </a:p>
          <a:p>
            <a:pPr lvl="1"/>
            <a:r>
              <a:rPr lang="en-US" dirty="0"/>
              <a:t>MNOs, vendors, and academic institutions</a:t>
            </a:r>
          </a:p>
          <a:p>
            <a:pPr lvl="1"/>
            <a:r>
              <a:rPr lang="en-US" dirty="0"/>
              <a:t>Established February 2018</a:t>
            </a:r>
          </a:p>
          <a:p>
            <a:r>
              <a:rPr lang="en-US" dirty="0"/>
              <a:t>Goals </a:t>
            </a:r>
          </a:p>
          <a:p>
            <a:pPr lvl="1"/>
            <a:r>
              <a:rPr lang="en-US" dirty="0"/>
              <a:t>Extend RAN standards </a:t>
            </a:r>
          </a:p>
          <a:p>
            <a:pPr lvl="1"/>
            <a:r>
              <a:rPr lang="en-US" dirty="0"/>
              <a:t>More intelligent, open, virtualized, and fully interoperable mobile networks</a:t>
            </a:r>
          </a:p>
          <a:p>
            <a:r>
              <a:rPr lang="en-US" dirty="0"/>
              <a:t>Interface to radio unit (RU)</a:t>
            </a:r>
          </a:p>
          <a:p>
            <a:pPr lvl="1"/>
            <a:r>
              <a:rPr lang="en-US" dirty="0"/>
              <a:t>May enable new vendors, encourage innovation</a:t>
            </a:r>
          </a:p>
          <a:p>
            <a:r>
              <a:rPr lang="en-US" dirty="0"/>
              <a:t>Interface to RAN Intelligent Controller (RIC)</a:t>
            </a:r>
          </a:p>
          <a:p>
            <a:pPr lvl="1"/>
            <a:r>
              <a:rPr lang="en-US" dirty="0"/>
              <a:t>Prioritize network resources</a:t>
            </a:r>
          </a:p>
          <a:p>
            <a:pPr lvl="1"/>
            <a:r>
              <a:rPr lang="en-US" dirty="0"/>
              <a:t>Highway (mobile, rapidly change cells) </a:t>
            </a:r>
          </a:p>
          <a:p>
            <a:pPr lvl="1"/>
            <a:r>
              <a:rPr lang="en-US" dirty="0"/>
              <a:t>Warehouse (IoT)</a:t>
            </a:r>
          </a:p>
          <a:p>
            <a:pPr lvl="1"/>
            <a:r>
              <a:rPr lang="en-US" dirty="0"/>
              <a:t>VR/AR (low latency, mobile edge computing)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F8060-4BC5-40C8-959E-FA0F4CF6E9E9}"/>
              </a:ext>
            </a:extLst>
          </p:cNvPr>
          <p:cNvSpPr txBox="1"/>
          <p:nvPr/>
        </p:nvSpPr>
        <p:spPr>
          <a:xfrm>
            <a:off x="502024" y="5422757"/>
            <a:ext cx="50802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3"/>
              </a:rPr>
              <a:t>https://www.o-ran.org/blog/2021/6/23/o-ran-alliance-introduces-33-new-specifications-released-since-march-2021</a:t>
            </a:r>
            <a:r>
              <a:rPr lang="en-US" sz="800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E806FA-49B8-4E75-B7C1-5B16FF06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23B48-3041-4168-896B-01C8260C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E1C57-B6F9-4EDD-977D-50D82611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Faster?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8ABACD-BD63-47DA-8931-8E6342382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8" y="1307592"/>
            <a:ext cx="5638800" cy="457200"/>
          </a:xfrm>
        </p:spPr>
        <p:txBody>
          <a:bodyPr/>
          <a:lstStyle/>
          <a:p>
            <a:r>
              <a:rPr lang="en-US" dirty="0"/>
              <a:t>Maximum Theoretical Improvement*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F6BCCE-41F7-45D7-8879-493E809D8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Actual Improvement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1C1D6209-D1F3-4001-8B09-C9E6155CEE1F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891036389"/>
              </p:ext>
            </p:extLst>
          </p:nvPr>
        </p:nvGraphicFramePr>
        <p:xfrm>
          <a:off x="381000" y="1765300"/>
          <a:ext cx="5638800" cy="1854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29118">
                  <a:extLst>
                    <a:ext uri="{9D8B030D-6E8A-4147-A177-3AD203B41FA5}">
                      <a16:colId xmlns:a16="http://schemas.microsoft.com/office/drawing/2014/main" val="1388202355"/>
                    </a:ext>
                  </a:extLst>
                </a:gridCol>
                <a:gridCol w="1013011">
                  <a:extLst>
                    <a:ext uri="{9D8B030D-6E8A-4147-A177-3AD203B41FA5}">
                      <a16:colId xmlns:a16="http://schemas.microsoft.com/office/drawing/2014/main" val="1406798913"/>
                    </a:ext>
                  </a:extLst>
                </a:gridCol>
                <a:gridCol w="1373965">
                  <a:extLst>
                    <a:ext uri="{9D8B030D-6E8A-4147-A177-3AD203B41FA5}">
                      <a16:colId xmlns:a16="http://schemas.microsoft.com/office/drawing/2014/main" val="3670319989"/>
                    </a:ext>
                  </a:extLst>
                </a:gridCol>
                <a:gridCol w="1122706">
                  <a:extLst>
                    <a:ext uri="{9D8B030D-6E8A-4147-A177-3AD203B41FA5}">
                      <a16:colId xmlns:a16="http://schemas.microsoft.com/office/drawing/2014/main" val="4205676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“Bars”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9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Peak downlink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17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Peak uplink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96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Cell edge downlink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1 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71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Cell edge uplink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100 </a:t>
                      </a:r>
                      <a:r>
                        <a:rPr lang="en-US" dirty="0" err="1"/>
                        <a:t>Kb</a:t>
                      </a:r>
                      <a:r>
                        <a:rPr lang="en-US" dirty="0"/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86544"/>
                  </a:ext>
                </a:extLst>
              </a:tr>
            </a:tbl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4AF09FB-F19F-4B03-86F2-EEFA12F50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64792"/>
            <a:ext cx="5786719" cy="4114800"/>
          </a:xfrm>
        </p:spPr>
        <p:txBody>
          <a:bodyPr/>
          <a:lstStyle/>
          <a:p>
            <a:r>
              <a:rPr lang="en-US" dirty="0"/>
              <a:t>Probably much lower than sales hype</a:t>
            </a:r>
          </a:p>
          <a:p>
            <a:pPr lvl="1"/>
            <a:r>
              <a:rPr lang="en-US" dirty="0"/>
              <a:t>Late 4G enhancements originally intended for 5G</a:t>
            </a:r>
          </a:p>
          <a:p>
            <a:pPr lvl="1"/>
            <a:r>
              <a:rPr lang="en-US" dirty="0"/>
              <a:t>5G NSA very different from 5G SA</a:t>
            </a:r>
          </a:p>
          <a:p>
            <a:r>
              <a:rPr lang="en-US" dirty="0"/>
              <a:t>Too many unknown factors</a:t>
            </a:r>
          </a:p>
          <a:p>
            <a:pPr lvl="1"/>
            <a:r>
              <a:rPr lang="en-US" dirty="0"/>
              <a:t>Spectrum allocation</a:t>
            </a:r>
          </a:p>
          <a:p>
            <a:pPr lvl="1"/>
            <a:r>
              <a:rPr lang="en-US" dirty="0"/>
              <a:t>Propagation environment, clutter</a:t>
            </a:r>
          </a:p>
          <a:p>
            <a:pPr lvl="1"/>
            <a:r>
              <a:rPr lang="en-US" dirty="0"/>
              <a:t>Network configuration</a:t>
            </a:r>
          </a:p>
          <a:p>
            <a:pPr lvl="1"/>
            <a:r>
              <a:rPr lang="en-US" dirty="0"/>
              <a:t>Multiple-input multiple-output (MIMO) antenna</a:t>
            </a:r>
          </a:p>
          <a:p>
            <a:pPr lvl="1"/>
            <a:r>
              <a:rPr lang="en-US" dirty="0"/>
              <a:t>Virtualization &amp; </a:t>
            </a:r>
            <a:r>
              <a:rPr lang="en-US" dirty="0" err="1"/>
              <a:t>softwarization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contemporary software tools and practices</a:t>
            </a:r>
            <a:endParaRPr lang="en-US" dirty="0"/>
          </a:p>
          <a:p>
            <a:pPr lvl="1"/>
            <a:r>
              <a:rPr lang="en-US" dirty="0"/>
              <a:t>White box hardware </a:t>
            </a:r>
            <a:r>
              <a:rPr lang="en-US" dirty="0">
                <a:sym typeface="Wingdings" panose="05000000000000000000" pitchFamily="2" charset="2"/>
              </a:rPr>
              <a:t> hardware upgrades</a:t>
            </a:r>
            <a:endParaRPr lang="en-US" dirty="0"/>
          </a:p>
          <a:p>
            <a:pPr lvl="1"/>
            <a:r>
              <a:rPr lang="en-US" dirty="0"/>
              <a:t>Continuous integration (CI) and continuous delivery (CD)</a:t>
            </a:r>
          </a:p>
          <a:p>
            <a:pPr lvl="1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CB9354-8790-44B9-9EE4-BB56ADB288B3}"/>
              </a:ext>
            </a:extLst>
          </p:cNvPr>
          <p:cNvSpPr txBox="1"/>
          <p:nvPr/>
        </p:nvSpPr>
        <p:spPr>
          <a:xfrm>
            <a:off x="381000" y="4956262"/>
            <a:ext cx="43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*These statistics came from a 5G course from Award Solutions.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66E82-24F9-43CC-B1AA-ABD965F3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C719E-69B6-4975-89D7-56E4F813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5564-4581-4A7B-9A04-C8A1D7B2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vs Private 5G Networks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0BDE3-8903-4F12-9074-AE55AEF83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Network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1BE613-302A-4516-A8CE-B2DB057C0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Private Network (New!)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2D12C3-F9EF-4E8D-97BB-466AD635FB6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Mobile network operator (MNO)</a:t>
            </a:r>
          </a:p>
          <a:p>
            <a:pPr lvl="1"/>
            <a:r>
              <a:rPr lang="en-US" dirty="0"/>
              <a:t>Millions of subscribers</a:t>
            </a:r>
          </a:p>
          <a:p>
            <a:pPr lvl="1"/>
            <a:r>
              <a:rPr lang="en-US" dirty="0"/>
              <a:t>Your smartphone</a:t>
            </a:r>
          </a:p>
          <a:p>
            <a:r>
              <a:rPr lang="en-US" dirty="0"/>
              <a:t>Spectrum allocation</a:t>
            </a:r>
          </a:p>
          <a:p>
            <a:pPr lvl="1"/>
            <a:r>
              <a:rPr lang="en-US" dirty="0"/>
              <a:t>In U.S., </a:t>
            </a:r>
            <a:r>
              <a:rPr lang="en-US"/>
              <a:t>MNOs purchase </a:t>
            </a:r>
            <a:r>
              <a:rPr lang="en-US" dirty="0"/>
              <a:t>spectrum from FCC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485C3-19F0-460D-BF67-5E6B1D0B4A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Same 5G air interface technology, etc.</a:t>
            </a:r>
          </a:p>
          <a:p>
            <a:r>
              <a:rPr lang="en-US" dirty="0"/>
              <a:t>Dedicated to a single organization</a:t>
            </a:r>
          </a:p>
          <a:p>
            <a:pPr lvl="1"/>
            <a:r>
              <a:rPr lang="en-US" dirty="0"/>
              <a:t>Business in remote location with poor coverage</a:t>
            </a:r>
          </a:p>
          <a:p>
            <a:pPr lvl="1"/>
            <a:r>
              <a:rPr lang="en-US" dirty="0"/>
              <a:t>Manufacturing plant with autonomous vehicles and remotely controlled machinery</a:t>
            </a:r>
          </a:p>
          <a:p>
            <a:r>
              <a:rPr lang="en-US" dirty="0"/>
              <a:t>Deployment options</a:t>
            </a:r>
          </a:p>
          <a:p>
            <a:pPr lvl="1"/>
            <a:r>
              <a:rPr lang="en-US" dirty="0"/>
              <a:t>Dependent network, provided by MNO</a:t>
            </a:r>
          </a:p>
          <a:p>
            <a:pPr lvl="1"/>
            <a:r>
              <a:rPr lang="en-US" dirty="0"/>
              <a:t>Independent network, built by the organization</a:t>
            </a:r>
          </a:p>
          <a:p>
            <a:r>
              <a:rPr lang="en-US" dirty="0"/>
              <a:t>Spectrum</a:t>
            </a:r>
          </a:p>
          <a:p>
            <a:pPr lvl="1"/>
            <a:r>
              <a:rPr lang="en-US" dirty="0"/>
              <a:t>Own, lease, sub-lease from MNO, unlicensed, Citizen Broadband Radio Service (CBRS) </a:t>
            </a:r>
          </a:p>
          <a:p>
            <a:r>
              <a:rPr lang="en-US" dirty="0"/>
              <a:t>Reduce or eliminate network errors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E2AB4-8604-4A3B-BFC1-AFDD3445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38B6D-B935-49DA-9FBD-4FD909FE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8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36F1-2572-4231-B16E-7E038F9F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Multi-Access Edge Computing (MEC) and 5G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8A7DC-12F0-4ED2-AFC2-FE3E03852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MEC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196044-3FCF-4E06-A37A-CB4F55328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Example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68191-0A69-4DDD-8960-1C298FEE040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Access to cloud-based computing &amp; storage</a:t>
            </a:r>
          </a:p>
          <a:p>
            <a:pPr lvl="1"/>
            <a:r>
              <a:rPr lang="en-US" dirty="0"/>
              <a:t>Pre-existing (not part of 5G)</a:t>
            </a:r>
          </a:p>
          <a:p>
            <a:pPr lvl="1"/>
            <a:r>
              <a:rPr lang="en-US" dirty="0"/>
              <a:t>Take advantage of 5G speed, bandwidth, ULL</a:t>
            </a:r>
          </a:p>
          <a:p>
            <a:r>
              <a:rPr lang="en-US" dirty="0"/>
              <a:t>5G MEC may be closer to the user’s device</a:t>
            </a:r>
          </a:p>
          <a:p>
            <a:r>
              <a:rPr lang="en-US"/>
              <a:t>MEC enables </a:t>
            </a:r>
            <a:r>
              <a:rPr lang="en-US" dirty="0"/>
              <a:t>new types </a:t>
            </a:r>
            <a:r>
              <a:rPr lang="en-US"/>
              <a:t>of devices </a:t>
            </a:r>
            <a:endParaRPr lang="en-US" dirty="0"/>
          </a:p>
          <a:p>
            <a:pPr lvl="1"/>
            <a:r>
              <a:rPr lang="en-US" dirty="0"/>
              <a:t>Not just smartphones</a:t>
            </a:r>
          </a:p>
          <a:p>
            <a:pPr lvl="1"/>
            <a:r>
              <a:rPr lang="en-US" dirty="0"/>
              <a:t>Low power consumption</a:t>
            </a:r>
          </a:p>
          <a:p>
            <a:pPr lvl="1"/>
            <a:r>
              <a:rPr lang="en-US" dirty="0"/>
              <a:t>Minimal local computing resources</a:t>
            </a:r>
          </a:p>
          <a:p>
            <a:pPr lvl="1"/>
            <a:r>
              <a:rPr lang="en-US" dirty="0"/>
              <a:t>Local camera </a:t>
            </a:r>
            <a:r>
              <a:rPr lang="en-US" dirty="0">
                <a:sym typeface="Wingdings" panose="05000000000000000000" pitchFamily="2" charset="2"/>
              </a:rPr>
              <a:t> MEC </a:t>
            </a:r>
            <a:r>
              <a:rPr lang="en-US" dirty="0"/>
              <a:t>analysis </a:t>
            </a:r>
            <a:r>
              <a:rPr lang="en-US" dirty="0">
                <a:sym typeface="Wingdings" panose="05000000000000000000" pitchFamily="2" charset="2"/>
              </a:rPr>
              <a:t> local or remote response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5424-404D-44EB-82E7-0C05C2D9C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64792"/>
            <a:ext cx="5903260" cy="4114800"/>
          </a:xfrm>
        </p:spPr>
        <p:txBody>
          <a:bodyPr/>
          <a:lstStyle/>
          <a:p>
            <a:r>
              <a:rPr lang="en-US" dirty="0"/>
              <a:t>Medical training </a:t>
            </a:r>
          </a:p>
          <a:p>
            <a:pPr lvl="1"/>
            <a:r>
              <a:rPr lang="en-US" dirty="0"/>
              <a:t>AR (MEC replaces local computer)</a:t>
            </a:r>
          </a:p>
          <a:p>
            <a:pPr lvl="1"/>
            <a:r>
              <a:rPr lang="en-US" dirty="0"/>
              <a:t>Fully automated training, or… </a:t>
            </a:r>
          </a:p>
          <a:p>
            <a:pPr lvl="1"/>
            <a:r>
              <a:rPr lang="en-US" dirty="0"/>
              <a:t>Remote expert watches AR stream, advises </a:t>
            </a:r>
          </a:p>
          <a:p>
            <a:r>
              <a:rPr lang="en-US" dirty="0"/>
              <a:t>First responder training for limited budgets</a:t>
            </a:r>
          </a:p>
          <a:p>
            <a:pPr lvl="1"/>
            <a:r>
              <a:rPr lang="en-US" dirty="0"/>
              <a:t>AR (MEC replaces local computer)</a:t>
            </a:r>
          </a:p>
          <a:p>
            <a:pPr lvl="1"/>
            <a:r>
              <a:rPr lang="en-US" dirty="0"/>
              <a:t>Group tactics</a:t>
            </a:r>
          </a:p>
          <a:p>
            <a:pPr lvl="1"/>
            <a:r>
              <a:rPr lang="en-US" dirty="0"/>
              <a:t>Sudden events simultaneous on all AR devices </a:t>
            </a:r>
          </a:p>
          <a:p>
            <a:r>
              <a:rPr lang="en-US" dirty="0"/>
              <a:t>Manufacturing plant with automated vehicles </a:t>
            </a:r>
          </a:p>
          <a:p>
            <a:pPr lvl="1"/>
            <a:r>
              <a:rPr lang="en-US" dirty="0"/>
              <a:t>Camera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MEC computer vision </a:t>
            </a:r>
            <a:r>
              <a:rPr lang="en-US" dirty="0">
                <a:sym typeface="Wingdings" panose="05000000000000000000" pitchFamily="2" charset="2"/>
              </a:rPr>
              <a:t>…</a:t>
            </a:r>
            <a:endParaRPr lang="en-US" dirty="0"/>
          </a:p>
          <a:p>
            <a:pPr lvl="1"/>
            <a:r>
              <a:rPr lang="en-US" dirty="0"/>
              <a:t>URLLC 5G wireless connection</a:t>
            </a:r>
          </a:p>
          <a:p>
            <a:pPr lvl="1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95E12-EB0F-44BE-87E1-5D2C56E8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8BAA29-0BE5-4EF4-9AF2-156965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2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A764-82FD-4C74-B9A0-E6CBF5C0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A4A08-9D9F-4BF6-9C5F-66501D77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94D87-B8E7-44D8-A597-6D2712F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092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TS">
      <a:dk1>
        <a:sysClr val="windowText" lastClr="000000"/>
      </a:dk1>
      <a:lt1>
        <a:sysClr val="window" lastClr="FFFFFF"/>
      </a:lt1>
      <a:dk2>
        <a:srgbClr val="162E51"/>
      </a:dk2>
      <a:lt2>
        <a:srgbClr val="F8F8F8"/>
      </a:lt2>
      <a:accent1>
        <a:srgbClr val="162E51"/>
      </a:accent1>
      <a:accent2>
        <a:srgbClr val="D63E04"/>
      </a:accent2>
      <a:accent3>
        <a:srgbClr val="0077D7"/>
      </a:accent3>
      <a:accent4>
        <a:srgbClr val="FDA683"/>
      </a:accent4>
      <a:accent5>
        <a:srgbClr val="E1E7F1"/>
      </a:accent5>
      <a:accent6>
        <a:srgbClr val="94070A"/>
      </a:accent6>
      <a:hlink>
        <a:srgbClr val="0077D7"/>
      </a:hlink>
      <a:folHlink>
        <a:srgbClr val="7A001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S 2021 Presentation Template.potx" id="{2EAF6D2E-C1A8-41B9-BC4A-D06D8C5D32BA}" vid="{AD9B4FB7-5CD1-4FEC-81D1-6E2BC7FDD6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D1F5257C909409DD14EC2264149A0" ma:contentTypeVersion="12" ma:contentTypeDescription="Create a new document." ma:contentTypeScope="" ma:versionID="38880e367a63341d1312a551b2c532a0">
  <xsd:schema xmlns:xsd="http://www.w3.org/2001/XMLSchema" xmlns:xs="http://www.w3.org/2001/XMLSchema" xmlns:p="http://schemas.microsoft.com/office/2006/metadata/properties" xmlns:ns2="77455f76-b76e-4255-bf3c-6e75c696cda2" xmlns:ns3="53030e31-fbde-451b-b30f-850f956e66f3" targetNamespace="http://schemas.microsoft.com/office/2006/metadata/properties" ma:root="true" ma:fieldsID="cc8f090d9103e871754092c2ab68df55" ns2:_="" ns3:_="">
    <xsd:import namespace="77455f76-b76e-4255-bf3c-6e75c696cda2"/>
    <xsd:import namespace="53030e31-fbde-451b-b30f-850f956e66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55f76-b76e-4255-bf3c-6e75c696c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0e31-fbde-451b-b30f-850f956e66f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A0DED3-DB75-4FC2-A926-EAE13FE29F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F45B32-349A-4E7F-AC42-B7B2EAB27AD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02712A-6795-4DFD-90E4-CDCDE5157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455f76-b76e-4255-bf3c-6e75c696cda2"/>
    <ds:schemaRef ds:uri="53030e31-fbde-451b-b30f-850f956e66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722</Words>
  <Application>Microsoft Office PowerPoint</Application>
  <PresentationFormat>Widescreen</PresentationFormat>
  <Paragraphs>157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Palatino Linotype</vt:lpstr>
      <vt:lpstr>Symbol</vt:lpstr>
      <vt:lpstr>Wingdings</vt:lpstr>
      <vt:lpstr>Wingdings 3</vt:lpstr>
      <vt:lpstr>Custom Design</vt:lpstr>
      <vt:lpstr>Introduction to 5G</vt:lpstr>
      <vt:lpstr>Cellphone Communications Protocols</vt:lpstr>
      <vt:lpstr>Standalone 5G vs Non-Standalone 5G</vt:lpstr>
      <vt:lpstr>3GPP Components</vt:lpstr>
      <vt:lpstr>O-RAN Alliance</vt:lpstr>
      <vt:lpstr>How Much Faster? </vt:lpstr>
      <vt:lpstr>Public vs Private 5G Networks</vt:lpstr>
      <vt:lpstr>Multi-Access Edge Computing (MEC) and 5G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Segre, Lilli</dc:creator>
  <cp:keywords/>
  <cp:lastModifiedBy>Pinson, Margaret</cp:lastModifiedBy>
  <cp:revision>101</cp:revision>
  <dcterms:created xsi:type="dcterms:W3CDTF">2021-09-07T00:18:36Z</dcterms:created>
  <dcterms:modified xsi:type="dcterms:W3CDTF">2021-12-15T17:04:36Z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0x010100749D1F5257C909409DD14EC2264149A0</vt:lpwstr>
  </property>
</Properties>
</file>